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1" r:id="rId7"/>
    <p:sldId id="267" r:id="rId8"/>
    <p:sldId id="262" r:id="rId9"/>
    <p:sldId id="271" r:id="rId10"/>
    <p:sldId id="272" r:id="rId11"/>
    <p:sldId id="273" r:id="rId12"/>
    <p:sldId id="263" r:id="rId13"/>
    <p:sldId id="26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61295F-0921-4278-9E0D-CD541BF7B3B6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8BD9780-FECB-4EB2-8083-8BCEBE4AF3A0}">
      <dgm:prSet phldrT="[Text]"/>
      <dgm:spPr/>
      <dgm:t>
        <a:bodyPr/>
        <a:lstStyle/>
        <a:p>
          <a:r>
            <a:rPr lang="en-AU" dirty="0"/>
            <a:t>Calibrate</a:t>
          </a:r>
        </a:p>
        <a:p>
          <a:r>
            <a:rPr lang="en-AU" dirty="0"/>
            <a:t>(</a:t>
          </a:r>
          <a:r>
            <a:rPr lang="en-AU" dirty="0" smtClean="0"/>
            <a:t>MWA-Reduce</a:t>
          </a:r>
          <a:r>
            <a:rPr lang="en-AU" dirty="0"/>
            <a:t>)</a:t>
          </a:r>
        </a:p>
      </dgm:t>
    </dgm:pt>
    <dgm:pt modelId="{C3A3B66B-19A9-4634-84E5-FA8C9EBD0164}" type="parTrans" cxnId="{A72D44DC-9A2D-49C7-82B7-82A544C4790B}">
      <dgm:prSet/>
      <dgm:spPr/>
      <dgm:t>
        <a:bodyPr/>
        <a:lstStyle/>
        <a:p>
          <a:endParaRPr lang="en-AU"/>
        </a:p>
      </dgm:t>
    </dgm:pt>
    <dgm:pt modelId="{AA91CB88-4343-4808-8B21-4D776D8540B3}" type="sibTrans" cxnId="{A72D44DC-9A2D-49C7-82B7-82A544C4790B}">
      <dgm:prSet/>
      <dgm:spPr/>
      <dgm:t>
        <a:bodyPr/>
        <a:lstStyle/>
        <a:p>
          <a:endParaRPr lang="en-AU"/>
        </a:p>
      </dgm:t>
    </dgm:pt>
    <dgm:pt modelId="{4189D461-E284-4C71-9DE4-68174706FD82}">
      <dgm:prSet phldrT="[Text]"/>
      <dgm:spPr/>
      <dgm:t>
        <a:bodyPr/>
        <a:lstStyle/>
        <a:p>
          <a:r>
            <a:rPr lang="en-AU"/>
            <a:t>Image</a:t>
          </a:r>
        </a:p>
        <a:p>
          <a:r>
            <a:rPr lang="en-AU"/>
            <a:t>(WSCLEAN)</a:t>
          </a:r>
        </a:p>
      </dgm:t>
    </dgm:pt>
    <dgm:pt modelId="{74A3A533-FF54-48D3-88DF-B18708C1BB2E}" type="parTrans" cxnId="{F03F167B-4934-4DC4-955C-80A50058BD2C}">
      <dgm:prSet/>
      <dgm:spPr>
        <a:ln w="25400">
          <a:tailEnd type="triangle" w="lg" len="lg"/>
        </a:ln>
      </dgm:spPr>
      <dgm:t>
        <a:bodyPr/>
        <a:lstStyle/>
        <a:p>
          <a:endParaRPr lang="en-AU"/>
        </a:p>
      </dgm:t>
    </dgm:pt>
    <dgm:pt modelId="{781313B6-04EC-41E7-AE35-DE7FD20AF039}" type="sibTrans" cxnId="{F03F167B-4934-4DC4-955C-80A50058BD2C}">
      <dgm:prSet/>
      <dgm:spPr/>
      <dgm:t>
        <a:bodyPr/>
        <a:lstStyle/>
        <a:p>
          <a:endParaRPr lang="en-AU"/>
        </a:p>
      </dgm:t>
    </dgm:pt>
    <dgm:pt modelId="{2F9D58C2-640B-41E2-BE7F-BD4D155297C9}">
      <dgm:prSet phldrT="[Text]"/>
      <dgm:spPr/>
      <dgm:t>
        <a:bodyPr/>
        <a:lstStyle/>
        <a:p>
          <a:r>
            <a:rPr lang="en-AU"/>
            <a:t>Post Image 0000</a:t>
          </a:r>
        </a:p>
      </dgm:t>
    </dgm:pt>
    <dgm:pt modelId="{F2A05432-D992-4F11-BD7F-D9F28294E211}" type="parTrans" cxnId="{08FC3A21-5D88-49B0-A051-CA50C8F6AC15}">
      <dgm:prSet/>
      <dgm:spPr>
        <a:ln w="25400">
          <a:tailEnd type="triangle" w="lg" len="lg"/>
        </a:ln>
      </dgm:spPr>
      <dgm:t>
        <a:bodyPr/>
        <a:lstStyle/>
        <a:p>
          <a:endParaRPr lang="en-AU"/>
        </a:p>
      </dgm:t>
    </dgm:pt>
    <dgm:pt modelId="{BB983518-3BFE-4E8D-A089-0F1C2E60E0AE}" type="sibTrans" cxnId="{08FC3A21-5D88-49B0-A051-CA50C8F6AC15}">
      <dgm:prSet/>
      <dgm:spPr/>
      <dgm:t>
        <a:bodyPr/>
        <a:lstStyle/>
        <a:p>
          <a:endParaRPr lang="en-AU"/>
        </a:p>
      </dgm:t>
    </dgm:pt>
    <dgm:pt modelId="{AFB6CEF9-7B34-44D2-9C11-BE9A4EF18AB5}">
      <dgm:prSet/>
      <dgm:spPr/>
      <dgm:t>
        <a:bodyPr/>
        <a:lstStyle/>
        <a:p>
          <a:r>
            <a:rPr lang="en-AU"/>
            <a:t>Post Image 0002</a:t>
          </a:r>
        </a:p>
      </dgm:t>
    </dgm:pt>
    <dgm:pt modelId="{A81A1649-82EF-4010-807B-F136D9559928}" type="parTrans" cxnId="{FE8FC9DA-D3E4-4EB8-9455-A9CB3E228F73}">
      <dgm:prSet/>
      <dgm:spPr>
        <a:ln w="25400">
          <a:tailEnd type="triangle" w="lg" len="lg"/>
        </a:ln>
      </dgm:spPr>
      <dgm:t>
        <a:bodyPr/>
        <a:lstStyle/>
        <a:p>
          <a:endParaRPr lang="en-AU"/>
        </a:p>
      </dgm:t>
    </dgm:pt>
    <dgm:pt modelId="{5F39AC69-38FE-4061-8B94-0937F0A418F1}" type="sibTrans" cxnId="{FE8FC9DA-D3E4-4EB8-9455-A9CB3E228F73}">
      <dgm:prSet/>
      <dgm:spPr/>
      <dgm:t>
        <a:bodyPr/>
        <a:lstStyle/>
        <a:p>
          <a:endParaRPr lang="en-AU"/>
        </a:p>
      </dgm:t>
    </dgm:pt>
    <dgm:pt modelId="{D97BE97B-846B-4B0C-9B91-59F87FDDCF0F}">
      <dgm:prSet/>
      <dgm:spPr/>
      <dgm:t>
        <a:bodyPr/>
        <a:lstStyle/>
        <a:p>
          <a:r>
            <a:rPr lang="en-AU"/>
            <a:t>Post Image 0001</a:t>
          </a:r>
        </a:p>
      </dgm:t>
    </dgm:pt>
    <dgm:pt modelId="{337E2E2A-0E62-4311-B861-B3A36B593801}" type="parTrans" cxnId="{93117978-08A9-4F34-901B-7425566AF8A8}">
      <dgm:prSet/>
      <dgm:spPr>
        <a:ln w="25400">
          <a:tailEnd type="triangle" w="lg" len="lg"/>
        </a:ln>
      </dgm:spPr>
      <dgm:t>
        <a:bodyPr/>
        <a:lstStyle/>
        <a:p>
          <a:endParaRPr lang="en-AU"/>
        </a:p>
      </dgm:t>
    </dgm:pt>
    <dgm:pt modelId="{F22B34EF-5765-4835-B7E7-9C572242807D}" type="sibTrans" cxnId="{93117978-08A9-4F34-901B-7425566AF8A8}">
      <dgm:prSet/>
      <dgm:spPr/>
      <dgm:t>
        <a:bodyPr/>
        <a:lstStyle/>
        <a:p>
          <a:endParaRPr lang="en-AU"/>
        </a:p>
      </dgm:t>
    </dgm:pt>
    <dgm:pt modelId="{949100AF-18A3-4E43-BCBA-0FEEDE1E4B0C}">
      <dgm:prSet/>
      <dgm:spPr/>
      <dgm:t>
        <a:bodyPr/>
        <a:lstStyle/>
        <a:p>
          <a:r>
            <a:rPr lang="en-AU"/>
            <a:t>Post Image MFS</a:t>
          </a:r>
        </a:p>
      </dgm:t>
    </dgm:pt>
    <dgm:pt modelId="{93FB9E6F-3C35-41A9-8350-6A71620DEB88}" type="parTrans" cxnId="{F53D1E58-E30E-4576-A1EC-3EABDF7E613B}">
      <dgm:prSet/>
      <dgm:spPr>
        <a:ln w="25400">
          <a:tailEnd type="triangle" w="lg" len="lg"/>
        </a:ln>
      </dgm:spPr>
      <dgm:t>
        <a:bodyPr/>
        <a:lstStyle/>
        <a:p>
          <a:endParaRPr lang="en-AU"/>
        </a:p>
      </dgm:t>
    </dgm:pt>
    <dgm:pt modelId="{97736802-73A6-44CD-8865-BF02B3F8EFBC}" type="sibTrans" cxnId="{F53D1E58-E30E-4576-A1EC-3EABDF7E613B}">
      <dgm:prSet/>
      <dgm:spPr/>
      <dgm:t>
        <a:bodyPr/>
        <a:lstStyle/>
        <a:p>
          <a:endParaRPr lang="en-AU"/>
        </a:p>
      </dgm:t>
    </dgm:pt>
    <dgm:pt modelId="{02E42AB9-2CDB-4BD6-B986-BEC4491C0B04}">
      <dgm:prSet/>
      <dgm:spPr/>
      <dgm:t>
        <a:bodyPr/>
        <a:lstStyle/>
        <a:p>
          <a:r>
            <a:rPr lang="en-AU"/>
            <a:t>Post Image 0003</a:t>
          </a:r>
        </a:p>
      </dgm:t>
    </dgm:pt>
    <dgm:pt modelId="{5E7DAD1C-F8B3-4C55-A795-4B21B808E6A7}" type="parTrans" cxnId="{95EBA5F6-0E6E-42F6-BA6B-7F2CECE973C6}">
      <dgm:prSet/>
      <dgm:spPr>
        <a:ln w="25400">
          <a:tailEnd type="triangle" w="lg" len="lg"/>
        </a:ln>
      </dgm:spPr>
      <dgm:t>
        <a:bodyPr/>
        <a:lstStyle/>
        <a:p>
          <a:endParaRPr lang="en-AU"/>
        </a:p>
      </dgm:t>
    </dgm:pt>
    <dgm:pt modelId="{202A60A5-8148-49CB-A180-26B4A1C104E6}" type="sibTrans" cxnId="{95EBA5F6-0E6E-42F6-BA6B-7F2CECE973C6}">
      <dgm:prSet/>
      <dgm:spPr/>
      <dgm:t>
        <a:bodyPr/>
        <a:lstStyle/>
        <a:p>
          <a:endParaRPr lang="en-AU"/>
        </a:p>
      </dgm:t>
    </dgm:pt>
    <dgm:pt modelId="{391C1E6E-EA99-4616-9A24-B0AD6333FF27}" type="pres">
      <dgm:prSet presAssocID="{1261295F-0921-4278-9E0D-CD541BF7B3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EA1E6A9-6C89-47BE-A6DF-E5903306D71A}" type="pres">
      <dgm:prSet presAssocID="{78BD9780-FECB-4EB2-8083-8BCEBE4AF3A0}" presName="root1" presStyleCnt="0"/>
      <dgm:spPr/>
    </dgm:pt>
    <dgm:pt modelId="{B91D9260-0EE2-45DC-9C52-171FC4FC799A}" type="pres">
      <dgm:prSet presAssocID="{78BD9780-FECB-4EB2-8083-8BCEBE4AF3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389497E-67B2-494F-BD77-27C34DB1E3F2}" type="pres">
      <dgm:prSet presAssocID="{78BD9780-FECB-4EB2-8083-8BCEBE4AF3A0}" presName="level2hierChild" presStyleCnt="0"/>
      <dgm:spPr/>
    </dgm:pt>
    <dgm:pt modelId="{F4A1FF6E-2C59-4871-AA7C-A324FFF1A322}" type="pres">
      <dgm:prSet presAssocID="{74A3A533-FF54-48D3-88DF-B18708C1BB2E}" presName="conn2-1" presStyleLbl="parChTrans1D2" presStyleIdx="0" presStyleCnt="1"/>
      <dgm:spPr/>
      <dgm:t>
        <a:bodyPr/>
        <a:lstStyle/>
        <a:p>
          <a:endParaRPr lang="en-AU"/>
        </a:p>
      </dgm:t>
    </dgm:pt>
    <dgm:pt modelId="{C37BE5D3-018B-4A20-9CD9-0D874DB59677}" type="pres">
      <dgm:prSet presAssocID="{74A3A533-FF54-48D3-88DF-B18708C1BB2E}" presName="connTx" presStyleLbl="parChTrans1D2" presStyleIdx="0" presStyleCnt="1"/>
      <dgm:spPr/>
      <dgm:t>
        <a:bodyPr/>
        <a:lstStyle/>
        <a:p>
          <a:endParaRPr lang="en-AU"/>
        </a:p>
      </dgm:t>
    </dgm:pt>
    <dgm:pt modelId="{71DB7F2F-AD90-449D-852D-749B37FDD062}" type="pres">
      <dgm:prSet presAssocID="{4189D461-E284-4C71-9DE4-68174706FD82}" presName="root2" presStyleCnt="0"/>
      <dgm:spPr/>
    </dgm:pt>
    <dgm:pt modelId="{619C088B-EF02-4178-9A1D-CAEFA7ECEA17}" type="pres">
      <dgm:prSet presAssocID="{4189D461-E284-4C71-9DE4-68174706FD82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BC82E4C-AD7E-426E-8D23-DFD2A777EC9C}" type="pres">
      <dgm:prSet presAssocID="{4189D461-E284-4C71-9DE4-68174706FD82}" presName="level3hierChild" presStyleCnt="0"/>
      <dgm:spPr/>
    </dgm:pt>
    <dgm:pt modelId="{12782D5F-5B93-4A1A-A8DB-6FAE3D4B6B9D}" type="pres">
      <dgm:prSet presAssocID="{F2A05432-D992-4F11-BD7F-D9F28294E211}" presName="conn2-1" presStyleLbl="parChTrans1D3" presStyleIdx="0" presStyleCnt="5"/>
      <dgm:spPr/>
      <dgm:t>
        <a:bodyPr/>
        <a:lstStyle/>
        <a:p>
          <a:endParaRPr lang="en-AU"/>
        </a:p>
      </dgm:t>
    </dgm:pt>
    <dgm:pt modelId="{1ECB6A8F-AD98-4DDE-8651-EE23925100D6}" type="pres">
      <dgm:prSet presAssocID="{F2A05432-D992-4F11-BD7F-D9F28294E211}" presName="connTx" presStyleLbl="parChTrans1D3" presStyleIdx="0" presStyleCnt="5"/>
      <dgm:spPr/>
      <dgm:t>
        <a:bodyPr/>
        <a:lstStyle/>
        <a:p>
          <a:endParaRPr lang="en-AU"/>
        </a:p>
      </dgm:t>
    </dgm:pt>
    <dgm:pt modelId="{59BD36BB-31CD-4923-A9AB-3F79C014E1FD}" type="pres">
      <dgm:prSet presAssocID="{2F9D58C2-640B-41E2-BE7F-BD4D155297C9}" presName="root2" presStyleCnt="0"/>
      <dgm:spPr/>
    </dgm:pt>
    <dgm:pt modelId="{B93F0C1B-A505-4644-AEB0-0455BF34E254}" type="pres">
      <dgm:prSet presAssocID="{2F9D58C2-640B-41E2-BE7F-BD4D155297C9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9F50F1D-1267-4D51-9DCE-6A2969886F37}" type="pres">
      <dgm:prSet presAssocID="{2F9D58C2-640B-41E2-BE7F-BD4D155297C9}" presName="level3hierChild" presStyleCnt="0"/>
      <dgm:spPr/>
    </dgm:pt>
    <dgm:pt modelId="{1F3C95B8-296B-4C8F-AB9B-50F0FA65B2E6}" type="pres">
      <dgm:prSet presAssocID="{337E2E2A-0E62-4311-B861-B3A36B593801}" presName="conn2-1" presStyleLbl="parChTrans1D3" presStyleIdx="1" presStyleCnt="5"/>
      <dgm:spPr/>
      <dgm:t>
        <a:bodyPr/>
        <a:lstStyle/>
        <a:p>
          <a:endParaRPr lang="en-AU"/>
        </a:p>
      </dgm:t>
    </dgm:pt>
    <dgm:pt modelId="{76BED50A-066C-415A-8136-475C47D17139}" type="pres">
      <dgm:prSet presAssocID="{337E2E2A-0E62-4311-B861-B3A36B593801}" presName="connTx" presStyleLbl="parChTrans1D3" presStyleIdx="1" presStyleCnt="5"/>
      <dgm:spPr/>
      <dgm:t>
        <a:bodyPr/>
        <a:lstStyle/>
        <a:p>
          <a:endParaRPr lang="en-AU"/>
        </a:p>
      </dgm:t>
    </dgm:pt>
    <dgm:pt modelId="{65B98496-0B95-4286-84D2-74457DBD2D57}" type="pres">
      <dgm:prSet presAssocID="{D97BE97B-846B-4B0C-9B91-59F87FDDCF0F}" presName="root2" presStyleCnt="0"/>
      <dgm:spPr/>
    </dgm:pt>
    <dgm:pt modelId="{20DA8A19-B868-412D-B38D-6A2E66E6C454}" type="pres">
      <dgm:prSet presAssocID="{D97BE97B-846B-4B0C-9B91-59F87FDDCF0F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737F7AF3-9331-48D3-A0EF-81E2837861A7}" type="pres">
      <dgm:prSet presAssocID="{D97BE97B-846B-4B0C-9B91-59F87FDDCF0F}" presName="level3hierChild" presStyleCnt="0"/>
      <dgm:spPr/>
    </dgm:pt>
    <dgm:pt modelId="{2DD7F8ED-0549-42EC-AD0A-4F6ABABD722A}" type="pres">
      <dgm:prSet presAssocID="{A81A1649-82EF-4010-807B-F136D9559928}" presName="conn2-1" presStyleLbl="parChTrans1D3" presStyleIdx="2" presStyleCnt="5"/>
      <dgm:spPr/>
      <dgm:t>
        <a:bodyPr/>
        <a:lstStyle/>
        <a:p>
          <a:endParaRPr lang="en-AU"/>
        </a:p>
      </dgm:t>
    </dgm:pt>
    <dgm:pt modelId="{54582489-4A12-4AAD-8EF1-5D84DFA70412}" type="pres">
      <dgm:prSet presAssocID="{A81A1649-82EF-4010-807B-F136D9559928}" presName="connTx" presStyleLbl="parChTrans1D3" presStyleIdx="2" presStyleCnt="5"/>
      <dgm:spPr/>
      <dgm:t>
        <a:bodyPr/>
        <a:lstStyle/>
        <a:p>
          <a:endParaRPr lang="en-AU"/>
        </a:p>
      </dgm:t>
    </dgm:pt>
    <dgm:pt modelId="{38C4CA8E-CB37-467C-9556-5D9EBABA096B}" type="pres">
      <dgm:prSet presAssocID="{AFB6CEF9-7B34-44D2-9C11-BE9A4EF18AB5}" presName="root2" presStyleCnt="0"/>
      <dgm:spPr/>
    </dgm:pt>
    <dgm:pt modelId="{1B02C9A0-5711-4208-86A7-106021760D77}" type="pres">
      <dgm:prSet presAssocID="{AFB6CEF9-7B34-44D2-9C11-BE9A4EF18AB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2CEC738-2456-47B5-8D81-CDD5CF5764F8}" type="pres">
      <dgm:prSet presAssocID="{AFB6CEF9-7B34-44D2-9C11-BE9A4EF18AB5}" presName="level3hierChild" presStyleCnt="0"/>
      <dgm:spPr/>
    </dgm:pt>
    <dgm:pt modelId="{736688D7-3467-4BB5-9043-0D3D10927FE3}" type="pres">
      <dgm:prSet presAssocID="{5E7DAD1C-F8B3-4C55-A795-4B21B808E6A7}" presName="conn2-1" presStyleLbl="parChTrans1D3" presStyleIdx="3" presStyleCnt="5"/>
      <dgm:spPr/>
      <dgm:t>
        <a:bodyPr/>
        <a:lstStyle/>
        <a:p>
          <a:endParaRPr lang="en-AU"/>
        </a:p>
      </dgm:t>
    </dgm:pt>
    <dgm:pt modelId="{7ACF30E6-1ED2-4ED1-9A01-66948ED1355B}" type="pres">
      <dgm:prSet presAssocID="{5E7DAD1C-F8B3-4C55-A795-4B21B808E6A7}" presName="connTx" presStyleLbl="parChTrans1D3" presStyleIdx="3" presStyleCnt="5"/>
      <dgm:spPr/>
      <dgm:t>
        <a:bodyPr/>
        <a:lstStyle/>
        <a:p>
          <a:endParaRPr lang="en-AU"/>
        </a:p>
      </dgm:t>
    </dgm:pt>
    <dgm:pt modelId="{160AE848-E51C-4DCA-910E-80A331E59E89}" type="pres">
      <dgm:prSet presAssocID="{02E42AB9-2CDB-4BD6-B986-BEC4491C0B04}" presName="root2" presStyleCnt="0"/>
      <dgm:spPr/>
    </dgm:pt>
    <dgm:pt modelId="{31AE12E9-4266-4D1B-ADAA-7610373CB115}" type="pres">
      <dgm:prSet presAssocID="{02E42AB9-2CDB-4BD6-B986-BEC4491C0B04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442607C-2BBB-42BD-9D76-435EC022A8FA}" type="pres">
      <dgm:prSet presAssocID="{02E42AB9-2CDB-4BD6-B986-BEC4491C0B04}" presName="level3hierChild" presStyleCnt="0"/>
      <dgm:spPr/>
    </dgm:pt>
    <dgm:pt modelId="{B74407EE-5C16-41FD-B826-1E7D52A477F4}" type="pres">
      <dgm:prSet presAssocID="{93FB9E6F-3C35-41A9-8350-6A71620DEB88}" presName="conn2-1" presStyleLbl="parChTrans1D3" presStyleIdx="4" presStyleCnt="5"/>
      <dgm:spPr/>
      <dgm:t>
        <a:bodyPr/>
        <a:lstStyle/>
        <a:p>
          <a:endParaRPr lang="en-AU"/>
        </a:p>
      </dgm:t>
    </dgm:pt>
    <dgm:pt modelId="{E998517C-B1C7-4260-BC5E-EA9D70760475}" type="pres">
      <dgm:prSet presAssocID="{93FB9E6F-3C35-41A9-8350-6A71620DEB88}" presName="connTx" presStyleLbl="parChTrans1D3" presStyleIdx="4" presStyleCnt="5"/>
      <dgm:spPr/>
      <dgm:t>
        <a:bodyPr/>
        <a:lstStyle/>
        <a:p>
          <a:endParaRPr lang="en-AU"/>
        </a:p>
      </dgm:t>
    </dgm:pt>
    <dgm:pt modelId="{8801E1A9-5376-4551-934C-3A480344F05F}" type="pres">
      <dgm:prSet presAssocID="{949100AF-18A3-4E43-BCBA-0FEEDE1E4B0C}" presName="root2" presStyleCnt="0"/>
      <dgm:spPr/>
    </dgm:pt>
    <dgm:pt modelId="{183C8622-EE20-44FD-AAF0-8E26C3D159BB}" type="pres">
      <dgm:prSet presAssocID="{949100AF-18A3-4E43-BCBA-0FEEDE1E4B0C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ED84E17-3AA3-4091-AA94-A28F62FED524}" type="pres">
      <dgm:prSet presAssocID="{949100AF-18A3-4E43-BCBA-0FEEDE1E4B0C}" presName="level3hierChild" presStyleCnt="0"/>
      <dgm:spPr/>
    </dgm:pt>
  </dgm:ptLst>
  <dgm:cxnLst>
    <dgm:cxn modelId="{BEB10DDA-9163-47EB-8297-E2E4EA4D88CE}" type="presOf" srcId="{93FB9E6F-3C35-41A9-8350-6A71620DEB88}" destId="{E998517C-B1C7-4260-BC5E-EA9D70760475}" srcOrd="1" destOrd="0" presId="urn:microsoft.com/office/officeart/2005/8/layout/hierarchy2"/>
    <dgm:cxn modelId="{0CFB8560-885B-4987-985A-9D32CD089F21}" type="presOf" srcId="{949100AF-18A3-4E43-BCBA-0FEEDE1E4B0C}" destId="{183C8622-EE20-44FD-AAF0-8E26C3D159BB}" srcOrd="0" destOrd="0" presId="urn:microsoft.com/office/officeart/2005/8/layout/hierarchy2"/>
    <dgm:cxn modelId="{CFD4A56A-27CB-449E-9DF7-1F68BD76F704}" type="presOf" srcId="{337E2E2A-0E62-4311-B861-B3A36B593801}" destId="{76BED50A-066C-415A-8136-475C47D17139}" srcOrd="1" destOrd="0" presId="urn:microsoft.com/office/officeart/2005/8/layout/hierarchy2"/>
    <dgm:cxn modelId="{60640B77-8DA9-4647-8259-232117D7C916}" type="presOf" srcId="{F2A05432-D992-4F11-BD7F-D9F28294E211}" destId="{12782D5F-5B93-4A1A-A8DB-6FAE3D4B6B9D}" srcOrd="0" destOrd="0" presId="urn:microsoft.com/office/officeart/2005/8/layout/hierarchy2"/>
    <dgm:cxn modelId="{A72D44DC-9A2D-49C7-82B7-82A544C4790B}" srcId="{1261295F-0921-4278-9E0D-CD541BF7B3B6}" destId="{78BD9780-FECB-4EB2-8083-8BCEBE4AF3A0}" srcOrd="0" destOrd="0" parTransId="{C3A3B66B-19A9-4634-84E5-FA8C9EBD0164}" sibTransId="{AA91CB88-4343-4808-8B21-4D776D8540B3}"/>
    <dgm:cxn modelId="{56682565-351F-4D35-8AB7-C4507FE5CA6E}" type="presOf" srcId="{1261295F-0921-4278-9E0D-CD541BF7B3B6}" destId="{391C1E6E-EA99-4616-9A24-B0AD6333FF27}" srcOrd="0" destOrd="0" presId="urn:microsoft.com/office/officeart/2005/8/layout/hierarchy2"/>
    <dgm:cxn modelId="{F03F167B-4934-4DC4-955C-80A50058BD2C}" srcId="{78BD9780-FECB-4EB2-8083-8BCEBE4AF3A0}" destId="{4189D461-E284-4C71-9DE4-68174706FD82}" srcOrd="0" destOrd="0" parTransId="{74A3A533-FF54-48D3-88DF-B18708C1BB2E}" sibTransId="{781313B6-04EC-41E7-AE35-DE7FD20AF039}"/>
    <dgm:cxn modelId="{3CE7E788-099B-4AF6-ACDD-5AD0AE0492CB}" type="presOf" srcId="{D97BE97B-846B-4B0C-9B91-59F87FDDCF0F}" destId="{20DA8A19-B868-412D-B38D-6A2E66E6C454}" srcOrd="0" destOrd="0" presId="urn:microsoft.com/office/officeart/2005/8/layout/hierarchy2"/>
    <dgm:cxn modelId="{93117978-08A9-4F34-901B-7425566AF8A8}" srcId="{4189D461-E284-4C71-9DE4-68174706FD82}" destId="{D97BE97B-846B-4B0C-9B91-59F87FDDCF0F}" srcOrd="1" destOrd="0" parTransId="{337E2E2A-0E62-4311-B861-B3A36B593801}" sibTransId="{F22B34EF-5765-4835-B7E7-9C572242807D}"/>
    <dgm:cxn modelId="{95EBA5F6-0E6E-42F6-BA6B-7F2CECE973C6}" srcId="{4189D461-E284-4C71-9DE4-68174706FD82}" destId="{02E42AB9-2CDB-4BD6-B986-BEC4491C0B04}" srcOrd="3" destOrd="0" parTransId="{5E7DAD1C-F8B3-4C55-A795-4B21B808E6A7}" sibTransId="{202A60A5-8148-49CB-A180-26B4A1C104E6}"/>
    <dgm:cxn modelId="{D322B13D-BF9A-4F92-9E94-B97F6CCA5852}" type="presOf" srcId="{AFB6CEF9-7B34-44D2-9C11-BE9A4EF18AB5}" destId="{1B02C9A0-5711-4208-86A7-106021760D77}" srcOrd="0" destOrd="0" presId="urn:microsoft.com/office/officeart/2005/8/layout/hierarchy2"/>
    <dgm:cxn modelId="{F2931838-03B4-4FAD-8998-03E7311A92CF}" type="presOf" srcId="{78BD9780-FECB-4EB2-8083-8BCEBE4AF3A0}" destId="{B91D9260-0EE2-45DC-9C52-171FC4FC799A}" srcOrd="0" destOrd="0" presId="urn:microsoft.com/office/officeart/2005/8/layout/hierarchy2"/>
    <dgm:cxn modelId="{59F213D6-F60E-4B41-A0FB-FA0259C01D72}" type="presOf" srcId="{F2A05432-D992-4F11-BD7F-D9F28294E211}" destId="{1ECB6A8F-AD98-4DDE-8651-EE23925100D6}" srcOrd="1" destOrd="0" presId="urn:microsoft.com/office/officeart/2005/8/layout/hierarchy2"/>
    <dgm:cxn modelId="{BA294E60-DC69-4CEC-A86F-09408AB26633}" type="presOf" srcId="{74A3A533-FF54-48D3-88DF-B18708C1BB2E}" destId="{C37BE5D3-018B-4A20-9CD9-0D874DB59677}" srcOrd="1" destOrd="0" presId="urn:microsoft.com/office/officeart/2005/8/layout/hierarchy2"/>
    <dgm:cxn modelId="{56A528A4-90B0-4892-9738-CB5980AB264A}" type="presOf" srcId="{337E2E2A-0E62-4311-B861-B3A36B593801}" destId="{1F3C95B8-296B-4C8F-AB9B-50F0FA65B2E6}" srcOrd="0" destOrd="0" presId="urn:microsoft.com/office/officeart/2005/8/layout/hierarchy2"/>
    <dgm:cxn modelId="{08FC3A21-5D88-49B0-A051-CA50C8F6AC15}" srcId="{4189D461-E284-4C71-9DE4-68174706FD82}" destId="{2F9D58C2-640B-41E2-BE7F-BD4D155297C9}" srcOrd="0" destOrd="0" parTransId="{F2A05432-D992-4F11-BD7F-D9F28294E211}" sibTransId="{BB983518-3BFE-4E8D-A089-0F1C2E60E0AE}"/>
    <dgm:cxn modelId="{277C7DD7-0509-45F8-852D-E5E9EFAB333F}" type="presOf" srcId="{5E7DAD1C-F8B3-4C55-A795-4B21B808E6A7}" destId="{7ACF30E6-1ED2-4ED1-9A01-66948ED1355B}" srcOrd="1" destOrd="0" presId="urn:microsoft.com/office/officeart/2005/8/layout/hierarchy2"/>
    <dgm:cxn modelId="{FE8FC9DA-D3E4-4EB8-9455-A9CB3E228F73}" srcId="{4189D461-E284-4C71-9DE4-68174706FD82}" destId="{AFB6CEF9-7B34-44D2-9C11-BE9A4EF18AB5}" srcOrd="2" destOrd="0" parTransId="{A81A1649-82EF-4010-807B-F136D9559928}" sibTransId="{5F39AC69-38FE-4061-8B94-0937F0A418F1}"/>
    <dgm:cxn modelId="{D2A8C362-EDD7-473D-B680-A9BCB2579E66}" type="presOf" srcId="{A81A1649-82EF-4010-807B-F136D9559928}" destId="{2DD7F8ED-0549-42EC-AD0A-4F6ABABD722A}" srcOrd="0" destOrd="0" presId="urn:microsoft.com/office/officeart/2005/8/layout/hierarchy2"/>
    <dgm:cxn modelId="{F53D1E58-E30E-4576-A1EC-3EABDF7E613B}" srcId="{4189D461-E284-4C71-9DE4-68174706FD82}" destId="{949100AF-18A3-4E43-BCBA-0FEEDE1E4B0C}" srcOrd="4" destOrd="0" parTransId="{93FB9E6F-3C35-41A9-8350-6A71620DEB88}" sibTransId="{97736802-73A6-44CD-8865-BF02B3F8EFBC}"/>
    <dgm:cxn modelId="{BFD3D46B-F160-45A3-AA24-731DB37510B0}" type="presOf" srcId="{5E7DAD1C-F8B3-4C55-A795-4B21B808E6A7}" destId="{736688D7-3467-4BB5-9043-0D3D10927FE3}" srcOrd="0" destOrd="0" presId="urn:microsoft.com/office/officeart/2005/8/layout/hierarchy2"/>
    <dgm:cxn modelId="{FCD122A9-00F1-464E-84B0-97DCD9FD71F6}" type="presOf" srcId="{4189D461-E284-4C71-9DE4-68174706FD82}" destId="{619C088B-EF02-4178-9A1D-CAEFA7ECEA17}" srcOrd="0" destOrd="0" presId="urn:microsoft.com/office/officeart/2005/8/layout/hierarchy2"/>
    <dgm:cxn modelId="{8118B88B-BDA5-42B1-96C3-92076C9E72B0}" type="presOf" srcId="{93FB9E6F-3C35-41A9-8350-6A71620DEB88}" destId="{B74407EE-5C16-41FD-B826-1E7D52A477F4}" srcOrd="0" destOrd="0" presId="urn:microsoft.com/office/officeart/2005/8/layout/hierarchy2"/>
    <dgm:cxn modelId="{D14CEA1B-07BE-4DE1-9842-C32FF5605EEF}" type="presOf" srcId="{02E42AB9-2CDB-4BD6-B986-BEC4491C0B04}" destId="{31AE12E9-4266-4D1B-ADAA-7610373CB115}" srcOrd="0" destOrd="0" presId="urn:microsoft.com/office/officeart/2005/8/layout/hierarchy2"/>
    <dgm:cxn modelId="{6756E77F-3A01-4FCA-88BE-CDF678686CA7}" type="presOf" srcId="{A81A1649-82EF-4010-807B-F136D9559928}" destId="{54582489-4A12-4AAD-8EF1-5D84DFA70412}" srcOrd="1" destOrd="0" presId="urn:microsoft.com/office/officeart/2005/8/layout/hierarchy2"/>
    <dgm:cxn modelId="{E912E0A9-BED1-459C-880D-0CBF7688F510}" type="presOf" srcId="{74A3A533-FF54-48D3-88DF-B18708C1BB2E}" destId="{F4A1FF6E-2C59-4871-AA7C-A324FFF1A322}" srcOrd="0" destOrd="0" presId="urn:microsoft.com/office/officeart/2005/8/layout/hierarchy2"/>
    <dgm:cxn modelId="{B2857F11-4525-449C-8117-19AA820EA548}" type="presOf" srcId="{2F9D58C2-640B-41E2-BE7F-BD4D155297C9}" destId="{B93F0C1B-A505-4644-AEB0-0455BF34E254}" srcOrd="0" destOrd="0" presId="urn:microsoft.com/office/officeart/2005/8/layout/hierarchy2"/>
    <dgm:cxn modelId="{E2CA5006-5E7A-45D9-8957-3E39D92AA09F}" type="presParOf" srcId="{391C1E6E-EA99-4616-9A24-B0AD6333FF27}" destId="{8EA1E6A9-6C89-47BE-A6DF-E5903306D71A}" srcOrd="0" destOrd="0" presId="urn:microsoft.com/office/officeart/2005/8/layout/hierarchy2"/>
    <dgm:cxn modelId="{E0B1D529-7831-4536-9FFD-219ADD7376F9}" type="presParOf" srcId="{8EA1E6A9-6C89-47BE-A6DF-E5903306D71A}" destId="{B91D9260-0EE2-45DC-9C52-171FC4FC799A}" srcOrd="0" destOrd="0" presId="urn:microsoft.com/office/officeart/2005/8/layout/hierarchy2"/>
    <dgm:cxn modelId="{573B4CCC-D34C-4CAA-B1F3-66906C093239}" type="presParOf" srcId="{8EA1E6A9-6C89-47BE-A6DF-E5903306D71A}" destId="{5389497E-67B2-494F-BD77-27C34DB1E3F2}" srcOrd="1" destOrd="0" presId="urn:microsoft.com/office/officeart/2005/8/layout/hierarchy2"/>
    <dgm:cxn modelId="{B6F87154-7B48-4E25-A573-726884F33DB7}" type="presParOf" srcId="{5389497E-67B2-494F-BD77-27C34DB1E3F2}" destId="{F4A1FF6E-2C59-4871-AA7C-A324FFF1A322}" srcOrd="0" destOrd="0" presId="urn:microsoft.com/office/officeart/2005/8/layout/hierarchy2"/>
    <dgm:cxn modelId="{94BB2E6D-7B25-4650-A80E-F851090A0F1B}" type="presParOf" srcId="{F4A1FF6E-2C59-4871-AA7C-A324FFF1A322}" destId="{C37BE5D3-018B-4A20-9CD9-0D874DB59677}" srcOrd="0" destOrd="0" presId="urn:microsoft.com/office/officeart/2005/8/layout/hierarchy2"/>
    <dgm:cxn modelId="{9E9B6D4F-809B-4212-9549-6BB0FDC0C996}" type="presParOf" srcId="{5389497E-67B2-494F-BD77-27C34DB1E3F2}" destId="{71DB7F2F-AD90-449D-852D-749B37FDD062}" srcOrd="1" destOrd="0" presId="urn:microsoft.com/office/officeart/2005/8/layout/hierarchy2"/>
    <dgm:cxn modelId="{609CD96D-FFA3-4A33-9F2C-CE12A7FBD998}" type="presParOf" srcId="{71DB7F2F-AD90-449D-852D-749B37FDD062}" destId="{619C088B-EF02-4178-9A1D-CAEFA7ECEA17}" srcOrd="0" destOrd="0" presId="urn:microsoft.com/office/officeart/2005/8/layout/hierarchy2"/>
    <dgm:cxn modelId="{758C31B9-4159-40D0-AF49-4D86B4E1E963}" type="presParOf" srcId="{71DB7F2F-AD90-449D-852D-749B37FDD062}" destId="{0BC82E4C-AD7E-426E-8D23-DFD2A777EC9C}" srcOrd="1" destOrd="0" presId="urn:microsoft.com/office/officeart/2005/8/layout/hierarchy2"/>
    <dgm:cxn modelId="{B5EBB3DC-86EE-4C71-A25F-57AD0C04F8EA}" type="presParOf" srcId="{0BC82E4C-AD7E-426E-8D23-DFD2A777EC9C}" destId="{12782D5F-5B93-4A1A-A8DB-6FAE3D4B6B9D}" srcOrd="0" destOrd="0" presId="urn:microsoft.com/office/officeart/2005/8/layout/hierarchy2"/>
    <dgm:cxn modelId="{77B02C12-0120-4DBB-A1E0-BC5B69358290}" type="presParOf" srcId="{12782D5F-5B93-4A1A-A8DB-6FAE3D4B6B9D}" destId="{1ECB6A8F-AD98-4DDE-8651-EE23925100D6}" srcOrd="0" destOrd="0" presId="urn:microsoft.com/office/officeart/2005/8/layout/hierarchy2"/>
    <dgm:cxn modelId="{7E293D9E-9B5C-4714-8481-3E057CEE4A12}" type="presParOf" srcId="{0BC82E4C-AD7E-426E-8D23-DFD2A777EC9C}" destId="{59BD36BB-31CD-4923-A9AB-3F79C014E1FD}" srcOrd="1" destOrd="0" presId="urn:microsoft.com/office/officeart/2005/8/layout/hierarchy2"/>
    <dgm:cxn modelId="{34FC8202-D672-4995-A38C-AA0DCF309684}" type="presParOf" srcId="{59BD36BB-31CD-4923-A9AB-3F79C014E1FD}" destId="{B93F0C1B-A505-4644-AEB0-0455BF34E254}" srcOrd="0" destOrd="0" presId="urn:microsoft.com/office/officeart/2005/8/layout/hierarchy2"/>
    <dgm:cxn modelId="{F3860842-A8B6-4587-B94F-4AFB724346B8}" type="presParOf" srcId="{59BD36BB-31CD-4923-A9AB-3F79C014E1FD}" destId="{29F50F1D-1267-4D51-9DCE-6A2969886F37}" srcOrd="1" destOrd="0" presId="urn:microsoft.com/office/officeart/2005/8/layout/hierarchy2"/>
    <dgm:cxn modelId="{7138B56A-8438-4334-8A34-0E4219CFA245}" type="presParOf" srcId="{0BC82E4C-AD7E-426E-8D23-DFD2A777EC9C}" destId="{1F3C95B8-296B-4C8F-AB9B-50F0FA65B2E6}" srcOrd="2" destOrd="0" presId="urn:microsoft.com/office/officeart/2005/8/layout/hierarchy2"/>
    <dgm:cxn modelId="{36FC04AA-90A7-4185-8481-8A2585DEBE69}" type="presParOf" srcId="{1F3C95B8-296B-4C8F-AB9B-50F0FA65B2E6}" destId="{76BED50A-066C-415A-8136-475C47D17139}" srcOrd="0" destOrd="0" presId="urn:microsoft.com/office/officeart/2005/8/layout/hierarchy2"/>
    <dgm:cxn modelId="{189530EB-B1DA-4FD7-810A-3379A57678C7}" type="presParOf" srcId="{0BC82E4C-AD7E-426E-8D23-DFD2A777EC9C}" destId="{65B98496-0B95-4286-84D2-74457DBD2D57}" srcOrd="3" destOrd="0" presId="urn:microsoft.com/office/officeart/2005/8/layout/hierarchy2"/>
    <dgm:cxn modelId="{E638FE16-79D5-4D0F-86F3-CCCF0C9D47D7}" type="presParOf" srcId="{65B98496-0B95-4286-84D2-74457DBD2D57}" destId="{20DA8A19-B868-412D-B38D-6A2E66E6C454}" srcOrd="0" destOrd="0" presId="urn:microsoft.com/office/officeart/2005/8/layout/hierarchy2"/>
    <dgm:cxn modelId="{D914D76A-5656-4913-A7A6-EF37FC236C48}" type="presParOf" srcId="{65B98496-0B95-4286-84D2-74457DBD2D57}" destId="{737F7AF3-9331-48D3-A0EF-81E2837861A7}" srcOrd="1" destOrd="0" presId="urn:microsoft.com/office/officeart/2005/8/layout/hierarchy2"/>
    <dgm:cxn modelId="{D7764772-5A3B-4178-8CD1-9CBB3A08361F}" type="presParOf" srcId="{0BC82E4C-AD7E-426E-8D23-DFD2A777EC9C}" destId="{2DD7F8ED-0549-42EC-AD0A-4F6ABABD722A}" srcOrd="4" destOrd="0" presId="urn:microsoft.com/office/officeart/2005/8/layout/hierarchy2"/>
    <dgm:cxn modelId="{E3CBBDC6-307F-4CEF-8414-ADED85181FF6}" type="presParOf" srcId="{2DD7F8ED-0549-42EC-AD0A-4F6ABABD722A}" destId="{54582489-4A12-4AAD-8EF1-5D84DFA70412}" srcOrd="0" destOrd="0" presId="urn:microsoft.com/office/officeart/2005/8/layout/hierarchy2"/>
    <dgm:cxn modelId="{7A1060D5-4F93-4683-8A97-F0E63116862B}" type="presParOf" srcId="{0BC82E4C-AD7E-426E-8D23-DFD2A777EC9C}" destId="{38C4CA8E-CB37-467C-9556-5D9EBABA096B}" srcOrd="5" destOrd="0" presId="urn:microsoft.com/office/officeart/2005/8/layout/hierarchy2"/>
    <dgm:cxn modelId="{BB69D2BE-E405-4CC9-8096-05370897D1B7}" type="presParOf" srcId="{38C4CA8E-CB37-467C-9556-5D9EBABA096B}" destId="{1B02C9A0-5711-4208-86A7-106021760D77}" srcOrd="0" destOrd="0" presId="urn:microsoft.com/office/officeart/2005/8/layout/hierarchy2"/>
    <dgm:cxn modelId="{235ABDFE-CF1F-4FE3-9F37-35B57E685881}" type="presParOf" srcId="{38C4CA8E-CB37-467C-9556-5D9EBABA096B}" destId="{F2CEC738-2456-47B5-8D81-CDD5CF5764F8}" srcOrd="1" destOrd="0" presId="urn:microsoft.com/office/officeart/2005/8/layout/hierarchy2"/>
    <dgm:cxn modelId="{3D29B91A-C4FA-4930-B94B-775B4FCB0EFE}" type="presParOf" srcId="{0BC82E4C-AD7E-426E-8D23-DFD2A777EC9C}" destId="{736688D7-3467-4BB5-9043-0D3D10927FE3}" srcOrd="6" destOrd="0" presId="urn:microsoft.com/office/officeart/2005/8/layout/hierarchy2"/>
    <dgm:cxn modelId="{0B3242B7-34E8-4992-A2C4-B57CE270D4A4}" type="presParOf" srcId="{736688D7-3467-4BB5-9043-0D3D10927FE3}" destId="{7ACF30E6-1ED2-4ED1-9A01-66948ED1355B}" srcOrd="0" destOrd="0" presId="urn:microsoft.com/office/officeart/2005/8/layout/hierarchy2"/>
    <dgm:cxn modelId="{E8B9E82C-03BE-47DE-BFD3-AB2CA4B62ADE}" type="presParOf" srcId="{0BC82E4C-AD7E-426E-8D23-DFD2A777EC9C}" destId="{160AE848-E51C-4DCA-910E-80A331E59E89}" srcOrd="7" destOrd="0" presId="urn:microsoft.com/office/officeart/2005/8/layout/hierarchy2"/>
    <dgm:cxn modelId="{06667939-BAF8-4B47-A061-31DCB250C059}" type="presParOf" srcId="{160AE848-E51C-4DCA-910E-80A331E59E89}" destId="{31AE12E9-4266-4D1B-ADAA-7610373CB115}" srcOrd="0" destOrd="0" presId="urn:microsoft.com/office/officeart/2005/8/layout/hierarchy2"/>
    <dgm:cxn modelId="{57D3D4EA-26E2-4A49-8FD0-2127299F7BDE}" type="presParOf" srcId="{160AE848-E51C-4DCA-910E-80A331E59E89}" destId="{4442607C-2BBB-42BD-9D76-435EC022A8FA}" srcOrd="1" destOrd="0" presId="urn:microsoft.com/office/officeart/2005/8/layout/hierarchy2"/>
    <dgm:cxn modelId="{A6E95A7B-67AB-4AAF-A33E-536745099114}" type="presParOf" srcId="{0BC82E4C-AD7E-426E-8D23-DFD2A777EC9C}" destId="{B74407EE-5C16-41FD-B826-1E7D52A477F4}" srcOrd="8" destOrd="0" presId="urn:microsoft.com/office/officeart/2005/8/layout/hierarchy2"/>
    <dgm:cxn modelId="{F82F8AA7-0B78-4F6D-A6DF-B38A49393E5B}" type="presParOf" srcId="{B74407EE-5C16-41FD-B826-1E7D52A477F4}" destId="{E998517C-B1C7-4260-BC5E-EA9D70760475}" srcOrd="0" destOrd="0" presId="urn:microsoft.com/office/officeart/2005/8/layout/hierarchy2"/>
    <dgm:cxn modelId="{8668A16F-4DA9-4472-BBCC-CF02B88F8EAC}" type="presParOf" srcId="{0BC82E4C-AD7E-426E-8D23-DFD2A777EC9C}" destId="{8801E1A9-5376-4551-934C-3A480344F05F}" srcOrd="9" destOrd="0" presId="urn:microsoft.com/office/officeart/2005/8/layout/hierarchy2"/>
    <dgm:cxn modelId="{BC82EF02-947B-4B91-8E93-AFC3F6F7B811}" type="presParOf" srcId="{8801E1A9-5376-4551-934C-3A480344F05F}" destId="{183C8622-EE20-44FD-AAF0-8E26C3D159BB}" srcOrd="0" destOrd="0" presId="urn:microsoft.com/office/officeart/2005/8/layout/hierarchy2"/>
    <dgm:cxn modelId="{790DC0E8-9FB2-45D8-B906-3A24C7347C3A}" type="presParOf" srcId="{8801E1A9-5376-4551-934C-3A480344F05F}" destId="{FED84E17-3AA3-4091-AA94-A28F62FED5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D9260-0EE2-45DC-9C52-171FC4FC799A}">
      <dsp:nvSpPr>
        <dsp:cNvPr id="0" name=""/>
        <dsp:cNvSpPr/>
      </dsp:nvSpPr>
      <dsp:spPr>
        <a:xfrm>
          <a:off x="572772" y="1314617"/>
          <a:ext cx="1142330" cy="57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/>
            <a:t>Calibrate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/>
            <a:t>(</a:t>
          </a:r>
          <a:r>
            <a:rPr lang="en-AU" sz="1300" kern="1200" dirty="0" smtClean="0"/>
            <a:t>MWA-Reduce</a:t>
          </a:r>
          <a:r>
            <a:rPr lang="en-AU" sz="1300" kern="1200" dirty="0"/>
            <a:t>)</a:t>
          </a:r>
        </a:p>
      </dsp:txBody>
      <dsp:txXfrm>
        <a:off x="589501" y="1331346"/>
        <a:ext cx="1108872" cy="537707"/>
      </dsp:txXfrm>
    </dsp:sp>
    <dsp:sp modelId="{F4A1FF6E-2C59-4871-AA7C-A324FFF1A322}">
      <dsp:nvSpPr>
        <dsp:cNvPr id="0" name=""/>
        <dsp:cNvSpPr/>
      </dsp:nvSpPr>
      <dsp:spPr>
        <a:xfrm>
          <a:off x="1715102" y="1584137"/>
          <a:ext cx="4569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56932" y="1606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1932145" y="1588776"/>
        <a:ext cx="22846" cy="22846"/>
      </dsp:txXfrm>
    </dsp:sp>
    <dsp:sp modelId="{619C088B-EF02-4178-9A1D-CAEFA7ECEA17}">
      <dsp:nvSpPr>
        <dsp:cNvPr id="0" name=""/>
        <dsp:cNvSpPr/>
      </dsp:nvSpPr>
      <dsp:spPr>
        <a:xfrm>
          <a:off x="2172034" y="1314617"/>
          <a:ext cx="1142330" cy="57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/>
            <a:t>Image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/>
            <a:t>(WSCLEAN)</a:t>
          </a:r>
        </a:p>
      </dsp:txBody>
      <dsp:txXfrm>
        <a:off x="2188763" y="1331346"/>
        <a:ext cx="1108872" cy="537707"/>
      </dsp:txXfrm>
    </dsp:sp>
    <dsp:sp modelId="{12782D5F-5B93-4A1A-A8DB-6FAE3D4B6B9D}">
      <dsp:nvSpPr>
        <dsp:cNvPr id="0" name=""/>
        <dsp:cNvSpPr/>
      </dsp:nvSpPr>
      <dsp:spPr>
        <a:xfrm rot="17350740">
          <a:off x="2847392" y="927298"/>
          <a:ext cx="139087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90877" y="1606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508059" y="908588"/>
        <a:ext cx="69543" cy="69543"/>
      </dsp:txXfrm>
    </dsp:sp>
    <dsp:sp modelId="{B93F0C1B-A505-4644-AEB0-0455BF34E254}">
      <dsp:nvSpPr>
        <dsp:cNvPr id="0" name=""/>
        <dsp:cNvSpPr/>
      </dsp:nvSpPr>
      <dsp:spPr>
        <a:xfrm>
          <a:off x="3771297" y="937"/>
          <a:ext cx="1142330" cy="57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/>
            <a:t>Post Image 0000</a:t>
          </a:r>
        </a:p>
      </dsp:txBody>
      <dsp:txXfrm>
        <a:off x="3788026" y="17666"/>
        <a:ext cx="1108872" cy="537707"/>
      </dsp:txXfrm>
    </dsp:sp>
    <dsp:sp modelId="{1F3C95B8-296B-4C8F-AB9B-50F0FA65B2E6}">
      <dsp:nvSpPr>
        <dsp:cNvPr id="0" name=""/>
        <dsp:cNvSpPr/>
      </dsp:nvSpPr>
      <dsp:spPr>
        <a:xfrm rot="18289469">
          <a:off x="3142760" y="1255718"/>
          <a:ext cx="80014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00140" y="1606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522827" y="1251776"/>
        <a:ext cx="40007" cy="40007"/>
      </dsp:txXfrm>
    </dsp:sp>
    <dsp:sp modelId="{20DA8A19-B868-412D-B38D-6A2E66E6C454}">
      <dsp:nvSpPr>
        <dsp:cNvPr id="0" name=""/>
        <dsp:cNvSpPr/>
      </dsp:nvSpPr>
      <dsp:spPr>
        <a:xfrm>
          <a:off x="3771297" y="657777"/>
          <a:ext cx="1142330" cy="57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/>
            <a:t>Post Image 0001</a:t>
          </a:r>
        </a:p>
      </dsp:txBody>
      <dsp:txXfrm>
        <a:off x="3788026" y="674506"/>
        <a:ext cx="1108872" cy="537707"/>
      </dsp:txXfrm>
    </dsp:sp>
    <dsp:sp modelId="{2DD7F8ED-0549-42EC-AD0A-4F6ABABD722A}">
      <dsp:nvSpPr>
        <dsp:cNvPr id="0" name=""/>
        <dsp:cNvSpPr/>
      </dsp:nvSpPr>
      <dsp:spPr>
        <a:xfrm>
          <a:off x="3314365" y="1584137"/>
          <a:ext cx="4569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56932" y="1606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531407" y="1588776"/>
        <a:ext cx="22846" cy="22846"/>
      </dsp:txXfrm>
    </dsp:sp>
    <dsp:sp modelId="{1B02C9A0-5711-4208-86A7-106021760D77}">
      <dsp:nvSpPr>
        <dsp:cNvPr id="0" name=""/>
        <dsp:cNvSpPr/>
      </dsp:nvSpPr>
      <dsp:spPr>
        <a:xfrm>
          <a:off x="3771297" y="1314617"/>
          <a:ext cx="1142330" cy="57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/>
            <a:t>Post Image 0002</a:t>
          </a:r>
        </a:p>
      </dsp:txBody>
      <dsp:txXfrm>
        <a:off x="3788026" y="1331346"/>
        <a:ext cx="1108872" cy="537707"/>
      </dsp:txXfrm>
    </dsp:sp>
    <dsp:sp modelId="{736688D7-3467-4BB5-9043-0D3D10927FE3}">
      <dsp:nvSpPr>
        <dsp:cNvPr id="0" name=""/>
        <dsp:cNvSpPr/>
      </dsp:nvSpPr>
      <dsp:spPr>
        <a:xfrm rot="3310531">
          <a:off x="3142760" y="1912557"/>
          <a:ext cx="80014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00140" y="1606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522827" y="1908616"/>
        <a:ext cx="40007" cy="40007"/>
      </dsp:txXfrm>
    </dsp:sp>
    <dsp:sp modelId="{31AE12E9-4266-4D1B-ADAA-7610373CB115}">
      <dsp:nvSpPr>
        <dsp:cNvPr id="0" name=""/>
        <dsp:cNvSpPr/>
      </dsp:nvSpPr>
      <dsp:spPr>
        <a:xfrm>
          <a:off x="3771297" y="1971457"/>
          <a:ext cx="1142330" cy="57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/>
            <a:t>Post Image 0003</a:t>
          </a:r>
        </a:p>
      </dsp:txBody>
      <dsp:txXfrm>
        <a:off x="3788026" y="1988186"/>
        <a:ext cx="1108872" cy="537707"/>
      </dsp:txXfrm>
    </dsp:sp>
    <dsp:sp modelId="{B74407EE-5C16-41FD-B826-1E7D52A477F4}">
      <dsp:nvSpPr>
        <dsp:cNvPr id="0" name=""/>
        <dsp:cNvSpPr/>
      </dsp:nvSpPr>
      <dsp:spPr>
        <a:xfrm rot="4249260">
          <a:off x="2847392" y="2240977"/>
          <a:ext cx="139087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90877" y="16062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>
        <a:off x="3508059" y="2222267"/>
        <a:ext cx="69543" cy="69543"/>
      </dsp:txXfrm>
    </dsp:sp>
    <dsp:sp modelId="{183C8622-EE20-44FD-AAF0-8E26C3D159BB}">
      <dsp:nvSpPr>
        <dsp:cNvPr id="0" name=""/>
        <dsp:cNvSpPr/>
      </dsp:nvSpPr>
      <dsp:spPr>
        <a:xfrm>
          <a:off x="3771297" y="2628297"/>
          <a:ext cx="1142330" cy="5711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/>
            <a:t>Post Image MFS</a:t>
          </a:r>
        </a:p>
      </dsp:txBody>
      <dsp:txXfrm>
        <a:off x="3788026" y="2645026"/>
        <a:ext cx="1108872" cy="537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0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62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794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48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845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00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01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853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03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02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7B22-10E0-43C9-8218-B0D29C1A7054}" type="datetimeFigureOut">
              <a:rPr lang="en-AU" smtClean="0"/>
              <a:t>24/07/2023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D25B-CE2A-48EF-B42F-BF0EA92D1D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00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6668" y="1122363"/>
            <a:ext cx="7368639" cy="2387600"/>
          </a:xfrm>
        </p:spPr>
        <p:txBody>
          <a:bodyPr anchor="ctr">
            <a:normAutofit/>
          </a:bodyPr>
          <a:lstStyle/>
          <a:p>
            <a:r>
              <a:rPr lang="en-A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Imaging Pipeline</a:t>
            </a:r>
            <a:endParaRPr lang="en-A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6669" y="3688080"/>
            <a:ext cx="7368640" cy="1569720"/>
          </a:xfrm>
        </p:spPr>
        <p:txBody>
          <a:bodyPr/>
          <a:lstStyle/>
          <a:p>
            <a:r>
              <a:rPr lang="en-AU" dirty="0" smtClean="0"/>
              <a:t>Sean Paterson</a:t>
            </a:r>
          </a:p>
          <a:p>
            <a:r>
              <a:rPr lang="en-AU" sz="1600" dirty="0" smtClean="0"/>
              <a:t>Supervisor</a:t>
            </a:r>
            <a:r>
              <a:rPr lang="en-AU" sz="1600" dirty="0"/>
              <a:t>: Dr Nicholas Seymour</a:t>
            </a:r>
          </a:p>
          <a:p>
            <a:r>
              <a:rPr lang="en-AU" sz="1600" dirty="0" smtClean="0"/>
              <a:t>Co-Supervisor: </a:t>
            </a:r>
            <a:r>
              <a:rPr lang="en-AU" sz="1600" dirty="0"/>
              <a:t>Dr Natasha Hurley-Walker</a:t>
            </a:r>
          </a:p>
        </p:txBody>
      </p:sp>
    </p:spTree>
    <p:extLst>
      <p:ext uri="{BB962C8B-B14F-4D97-AF65-F5344CB8AC3E}">
        <p14:creationId xmlns:p14="http://schemas.microsoft.com/office/powerpoint/2010/main" val="417698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Imaging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51" y="1161812"/>
            <a:ext cx="10698939" cy="5062203"/>
          </a:xfrm>
        </p:spPr>
      </p:pic>
    </p:spTree>
    <p:extLst>
      <p:ext uri="{BB962C8B-B14F-4D97-AF65-F5344CB8AC3E}">
        <p14:creationId xmlns:p14="http://schemas.microsoft.com/office/powerpoint/2010/main" val="16223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Imaging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7552"/>
            <a:ext cx="10515600" cy="5189411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AU" dirty="0" smtClean="0"/>
              <a:t>Clean linear polarizations separately </a:t>
            </a:r>
            <a:r>
              <a:rPr lang="en-AU" dirty="0"/>
              <a:t>with WSCLEAN (</a:t>
            </a:r>
            <a:r>
              <a:rPr lang="en-AU" dirty="0" err="1"/>
              <a:t>Offringa</a:t>
            </a:r>
            <a:r>
              <a:rPr lang="en-AU" dirty="0"/>
              <a:t> et al. 2014).</a:t>
            </a:r>
            <a:endParaRPr lang="en-AU" dirty="0" smtClean="0"/>
          </a:p>
          <a:p>
            <a:pPr>
              <a:lnSpc>
                <a:spcPct val="200000"/>
              </a:lnSpc>
            </a:pPr>
            <a:r>
              <a:rPr lang="en-AU" b="1" dirty="0" smtClean="0">
                <a:solidFill>
                  <a:srgbClr val="0070C0"/>
                </a:solidFill>
              </a:rPr>
              <a:t>W-Stacking</a:t>
            </a:r>
            <a:r>
              <a:rPr lang="en-AU" dirty="0" smtClean="0"/>
              <a:t> &gt; </a:t>
            </a:r>
            <a:r>
              <a:rPr lang="en-AU" b="1" dirty="0" smtClean="0">
                <a:solidFill>
                  <a:srgbClr val="00B050"/>
                </a:solidFill>
              </a:rPr>
              <a:t>W-Gridding</a:t>
            </a:r>
            <a:r>
              <a:rPr lang="en-AU" dirty="0" smtClean="0"/>
              <a:t> (~2.5x Quicker)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Image Size: </a:t>
            </a:r>
            <a:r>
              <a:rPr lang="en-AU" b="1" dirty="0" smtClean="0">
                <a:solidFill>
                  <a:srgbClr val="0070C0"/>
                </a:solidFill>
              </a:rPr>
              <a:t>8000 x 8000px</a:t>
            </a:r>
            <a:r>
              <a:rPr lang="en-AU" dirty="0" smtClean="0">
                <a:solidFill>
                  <a:srgbClr val="0070C0"/>
                </a:solidFill>
              </a:rPr>
              <a:t> </a:t>
            </a:r>
            <a:r>
              <a:rPr lang="en-AU" dirty="0" smtClean="0"/>
              <a:t>&gt; </a:t>
            </a:r>
            <a:r>
              <a:rPr lang="en-AU" b="1" dirty="0" smtClean="0">
                <a:solidFill>
                  <a:srgbClr val="00B050"/>
                </a:solidFill>
              </a:rPr>
              <a:t>10000 x 10000px</a:t>
            </a:r>
          </a:p>
          <a:p>
            <a:pPr>
              <a:lnSpc>
                <a:spcPct val="200000"/>
              </a:lnSpc>
            </a:pPr>
            <a:r>
              <a:rPr lang="en-AU" dirty="0" err="1" smtClean="0"/>
              <a:t>Mgain</a:t>
            </a:r>
            <a:r>
              <a:rPr lang="en-AU" dirty="0" smtClean="0"/>
              <a:t> (Peak reduction per </a:t>
            </a:r>
            <a:r>
              <a:rPr lang="en-AU" dirty="0"/>
              <a:t>major iteration</a:t>
            </a:r>
            <a:r>
              <a:rPr lang="en-AU" dirty="0" smtClean="0"/>
              <a:t>): </a:t>
            </a:r>
            <a:r>
              <a:rPr lang="en-AU" b="1" dirty="0" smtClean="0">
                <a:solidFill>
                  <a:srgbClr val="0070C0"/>
                </a:solidFill>
              </a:rPr>
              <a:t>0.85</a:t>
            </a:r>
            <a:r>
              <a:rPr lang="en-AU" dirty="0" smtClean="0"/>
              <a:t> &gt; </a:t>
            </a:r>
            <a:r>
              <a:rPr lang="en-AU" b="1" dirty="0" smtClean="0">
                <a:solidFill>
                  <a:srgbClr val="00B050"/>
                </a:solidFill>
              </a:rPr>
              <a:t>0.75</a:t>
            </a:r>
          </a:p>
          <a:p>
            <a:pPr>
              <a:lnSpc>
                <a:spcPct val="200000"/>
              </a:lnSpc>
            </a:pPr>
            <a:r>
              <a:rPr lang="en-AU" dirty="0" err="1"/>
              <a:t>Nmiter</a:t>
            </a:r>
            <a:r>
              <a:rPr lang="en-AU" dirty="0"/>
              <a:t> (Maximum # of major iterations): </a:t>
            </a:r>
            <a:r>
              <a:rPr lang="en-AU" b="1" dirty="0">
                <a:solidFill>
                  <a:srgbClr val="0070C0"/>
                </a:solidFill>
              </a:rPr>
              <a:t>5</a:t>
            </a:r>
            <a:r>
              <a:rPr lang="en-AU" dirty="0"/>
              <a:t> &gt; </a:t>
            </a:r>
            <a:r>
              <a:rPr lang="en-AU" b="1" dirty="0">
                <a:solidFill>
                  <a:srgbClr val="00B050"/>
                </a:solidFill>
              </a:rPr>
              <a:t>10</a:t>
            </a:r>
          </a:p>
          <a:p>
            <a:pPr>
              <a:lnSpc>
                <a:spcPct val="200000"/>
              </a:lnSpc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393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Post Image - Stokes I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5" y="1069134"/>
            <a:ext cx="5749246" cy="25669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66" y="1069134"/>
            <a:ext cx="5749246" cy="2566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3699910"/>
            <a:ext cx="6445818" cy="2877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42573" y="2847569"/>
                <a:ext cx="3904787" cy="106247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AU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d>
                              <m:dPr>
                                <m:begChr m:val=""/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AU" sz="24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AU" sz="2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AU" sz="2400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AU" sz="24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AU" sz="2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AU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AU" sz="24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AU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AU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d>
                              <m:dPr>
                                <m:begChr m:val=""/>
                                <m:ctrlPr>
                                  <a:rPr lang="en-A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AU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AU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AU" sz="24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AU" sz="2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A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2400" i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AU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AU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AU" sz="24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AU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AU" sz="2400" dirty="0"/>
                  <a:t> </a:t>
                </a:r>
                <a:endParaRPr lang="en-AU" sz="2400" dirty="0" smtClean="0"/>
              </a:p>
              <a:p>
                <a:pPr algn="ctr"/>
                <a:r>
                  <a:rPr lang="en-AU" dirty="0" smtClean="0"/>
                  <a:t>(Morgan</a:t>
                </a:r>
                <a:r>
                  <a:rPr lang="en-AU" dirty="0"/>
                  <a:t>, Chhetri, and Ekers 2022)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573" y="2847569"/>
                <a:ext cx="3904787" cy="1062470"/>
              </a:xfrm>
              <a:prstGeom prst="rect">
                <a:avLst/>
              </a:prstGeom>
              <a:blipFill rotWithShape="0">
                <a:blip r:embed="rId6"/>
                <a:stretch>
                  <a:fillRect b="-79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432857" y="4242664"/>
            <a:ext cx="262503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err="1" smtClean="0"/>
              <a:t>Flux_warp</a:t>
            </a:r>
            <a:r>
              <a:rPr lang="en-AU" dirty="0"/>
              <a:t> (Duchesne et al. 2020</a:t>
            </a:r>
            <a:r>
              <a:rPr lang="en-AU" dirty="0" smtClean="0"/>
              <a:t>): </a:t>
            </a:r>
            <a:r>
              <a:rPr lang="en-AU" dirty="0"/>
              <a:t>Using 2-D linear radial basis function </a:t>
            </a:r>
            <a:r>
              <a:rPr lang="en-AU" dirty="0" smtClean="0"/>
              <a:t>interpolation.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12065" y="4242665"/>
            <a:ext cx="223113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Matched to the </a:t>
            </a:r>
            <a:r>
              <a:rPr lang="en-AU" dirty="0"/>
              <a:t>GLEAM catalogue (Hurley-Walker et al. </a:t>
            </a:r>
            <a:r>
              <a:rPr lang="en-AU" dirty="0" smtClean="0"/>
              <a:t>2016).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693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Mosaicking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262" y="1015942"/>
            <a:ext cx="9985538" cy="50756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1800" dirty="0" smtClean="0"/>
              <a:t>Convolve observations to common beam </a:t>
            </a:r>
            <a:r>
              <a:rPr lang="en-AU" sz="1800" dirty="0"/>
              <a:t>using RACS-Tools (Thomson 2023</a:t>
            </a:r>
            <a:r>
              <a:rPr lang="en-AU" sz="1800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AU" sz="1800" dirty="0"/>
              <a:t>Mosaic with SWARP (</a:t>
            </a:r>
            <a:r>
              <a:rPr lang="en-AU" sz="1800" dirty="0" err="1"/>
              <a:t>Bertin</a:t>
            </a:r>
            <a:r>
              <a:rPr lang="en-AU" sz="1800" dirty="0"/>
              <a:t> et al. 2002</a:t>
            </a:r>
            <a:r>
              <a:rPr lang="en-AU" sz="1800" dirty="0" smtClean="0"/>
              <a:t>).</a:t>
            </a:r>
          </a:p>
          <a:p>
            <a:pPr>
              <a:lnSpc>
                <a:spcPct val="100000"/>
              </a:lnSpc>
            </a:pPr>
            <a:r>
              <a:rPr lang="en-AU" sz="1800" dirty="0" smtClean="0"/>
              <a:t>Currently investigating </a:t>
            </a:r>
            <a:r>
              <a:rPr lang="en-AU" sz="1800" dirty="0" smtClean="0"/>
              <a:t>optimum observation selection.</a:t>
            </a:r>
            <a:endParaRPr lang="en-AU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62" y="2379675"/>
            <a:ext cx="9372600" cy="4184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7908" y="6001347"/>
            <a:ext cx="341330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/>
              <a:t>https://github.com/sjpaterson/dip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2348" y="1738940"/>
            <a:ext cx="229851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1400" dirty="0" smtClean="0"/>
              <a:t>959 observations</a:t>
            </a:r>
          </a:p>
          <a:p>
            <a:pPr algn="ctr"/>
            <a:r>
              <a:rPr lang="en-AU" sz="1400" dirty="0" smtClean="0"/>
              <a:t>Central RMS: ~900 </a:t>
            </a:r>
            <a:r>
              <a:rPr lang="el-GR" sz="1400" dirty="0"/>
              <a:t>μ</a:t>
            </a:r>
            <a:r>
              <a:rPr lang="en-AU" sz="1400" dirty="0" smtClean="0"/>
              <a:t>Jy/beam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65907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References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296" y="1241494"/>
            <a:ext cx="10515600" cy="5000810"/>
          </a:xfrm>
        </p:spPr>
        <p:txBody>
          <a:bodyPr>
            <a:normAutofit fontScale="55000" lnSpcReduction="20000"/>
          </a:bodyPr>
          <a:lstStyle/>
          <a:p>
            <a:r>
              <a:rPr lang="en-AU" dirty="0" err="1"/>
              <a:t>Bertin</a:t>
            </a:r>
            <a:r>
              <a:rPr lang="en-AU" dirty="0"/>
              <a:t>, Emmanuel, Yannick </a:t>
            </a:r>
            <a:r>
              <a:rPr lang="en-AU" dirty="0" err="1"/>
              <a:t>Mellier</a:t>
            </a:r>
            <a:r>
              <a:rPr lang="en-AU" dirty="0"/>
              <a:t>, Mario </a:t>
            </a:r>
            <a:r>
              <a:rPr lang="en-AU" dirty="0" err="1"/>
              <a:t>Radovich</a:t>
            </a:r>
            <a:r>
              <a:rPr lang="en-AU" dirty="0"/>
              <a:t>, Gilles </a:t>
            </a:r>
            <a:r>
              <a:rPr lang="en-AU" dirty="0" err="1"/>
              <a:t>Missonnier</a:t>
            </a:r>
            <a:r>
              <a:rPr lang="en-AU" dirty="0"/>
              <a:t>, Pierre </a:t>
            </a:r>
            <a:r>
              <a:rPr lang="en-AU" dirty="0" err="1"/>
              <a:t>Didelon</a:t>
            </a:r>
            <a:r>
              <a:rPr lang="en-AU" dirty="0"/>
              <a:t>, and Bertrand Morin. 2002. “The TERAPIX Pipeline.” </a:t>
            </a:r>
            <a:r>
              <a:rPr lang="en-AU" i="1" dirty="0"/>
              <a:t>Astronomical Data Analysis Software and Systems XI</a:t>
            </a:r>
            <a:r>
              <a:rPr lang="en-AU" dirty="0"/>
              <a:t> 281 (January): 228.</a:t>
            </a:r>
          </a:p>
          <a:p>
            <a:r>
              <a:rPr lang="en-AU" dirty="0"/>
              <a:t>Di </a:t>
            </a:r>
            <a:r>
              <a:rPr lang="en-AU" dirty="0" err="1"/>
              <a:t>Tommaso</a:t>
            </a:r>
            <a:r>
              <a:rPr lang="en-AU" dirty="0"/>
              <a:t>, Paolo, Maria </a:t>
            </a:r>
            <a:r>
              <a:rPr lang="en-AU" dirty="0" err="1"/>
              <a:t>Chatzou</a:t>
            </a:r>
            <a:r>
              <a:rPr lang="en-AU" dirty="0"/>
              <a:t>, Paolo Di </a:t>
            </a:r>
            <a:r>
              <a:rPr lang="en-AU" dirty="0" err="1"/>
              <a:t>Tommaso</a:t>
            </a:r>
            <a:r>
              <a:rPr lang="en-AU" dirty="0"/>
              <a:t>, Pablo Prieto </a:t>
            </a:r>
            <a:r>
              <a:rPr lang="en-AU" dirty="0" err="1"/>
              <a:t>Barja</a:t>
            </a:r>
            <a:r>
              <a:rPr lang="en-AU" dirty="0"/>
              <a:t>, Emilio Palumbo, and Cedric </a:t>
            </a:r>
            <a:r>
              <a:rPr lang="en-AU" dirty="0" err="1"/>
              <a:t>Notredame</a:t>
            </a:r>
            <a:r>
              <a:rPr lang="en-AU" dirty="0"/>
              <a:t>. 2017. “</a:t>
            </a:r>
            <a:r>
              <a:rPr lang="en-AU" dirty="0" err="1"/>
              <a:t>Nextflow</a:t>
            </a:r>
            <a:r>
              <a:rPr lang="en-AU" dirty="0"/>
              <a:t> Enables Reproducible Computational Workflows.” </a:t>
            </a:r>
            <a:r>
              <a:rPr lang="en-AU" i="1" dirty="0"/>
              <a:t>Nature Biotechnology</a:t>
            </a:r>
            <a:r>
              <a:rPr lang="en-AU" dirty="0"/>
              <a:t> 35 (4): 316–19. https://doi.org/10.1038/nbt.3820.</a:t>
            </a:r>
          </a:p>
          <a:p>
            <a:r>
              <a:rPr lang="en-AU" dirty="0"/>
              <a:t>Duchesne, S. W., Melanie Johnston-</a:t>
            </a:r>
            <a:r>
              <a:rPr lang="en-AU" dirty="0" err="1"/>
              <a:t>Hollitt</a:t>
            </a:r>
            <a:r>
              <a:rPr lang="en-AU" dirty="0"/>
              <a:t>, </a:t>
            </a:r>
            <a:r>
              <a:rPr lang="en-AU" dirty="0" err="1"/>
              <a:t>Zi-Qiang</a:t>
            </a:r>
            <a:r>
              <a:rPr lang="en-AU" dirty="0"/>
              <a:t> Zhu, Randall B. </a:t>
            </a:r>
            <a:r>
              <a:rPr lang="en-AU" dirty="0" err="1"/>
              <a:t>Wayth</a:t>
            </a:r>
            <a:r>
              <a:rPr lang="en-AU" dirty="0"/>
              <a:t>, and J. L. B. Line. 2020. “Murchison </a:t>
            </a:r>
            <a:r>
              <a:rPr lang="en-AU" dirty="0" err="1"/>
              <a:t>Widefield</a:t>
            </a:r>
            <a:r>
              <a:rPr lang="en-AU" dirty="0"/>
              <a:t> Array Detection of Steep-Spectrum, Diffuse, Non-Thermal Radio Emission within </a:t>
            </a:r>
            <a:r>
              <a:rPr lang="en-AU" dirty="0" err="1"/>
              <a:t>Abell</a:t>
            </a:r>
            <a:r>
              <a:rPr lang="en-AU" dirty="0"/>
              <a:t> 1127.” </a:t>
            </a:r>
            <a:r>
              <a:rPr lang="en-AU" i="1" dirty="0"/>
              <a:t>Publications of the Astronomical Society of Australia</a:t>
            </a:r>
            <a:r>
              <a:rPr lang="en-AU" dirty="0"/>
              <a:t> 37 (January). https://doi.org/10.1017/pasa.2020.29.</a:t>
            </a:r>
          </a:p>
          <a:p>
            <a:r>
              <a:rPr lang="en-AU" dirty="0"/>
              <a:t>Hancock, Paul. 2023. “GitHub - </a:t>
            </a:r>
            <a:r>
              <a:rPr lang="en-AU" dirty="0" err="1"/>
              <a:t>MWATelescope</a:t>
            </a:r>
            <a:r>
              <a:rPr lang="en-AU" dirty="0"/>
              <a:t>/</a:t>
            </a:r>
            <a:r>
              <a:rPr lang="en-AU" dirty="0" err="1"/>
              <a:t>Mwa-Calplots</a:t>
            </a:r>
            <a:r>
              <a:rPr lang="en-AU" dirty="0"/>
              <a:t>: Provide </a:t>
            </a:r>
            <a:r>
              <a:rPr lang="en-AU" dirty="0" err="1"/>
              <a:t>Aocal</a:t>
            </a:r>
            <a:r>
              <a:rPr lang="en-AU" dirty="0"/>
              <a:t> Library and </a:t>
            </a:r>
            <a:r>
              <a:rPr lang="en-AU" dirty="0" err="1"/>
              <a:t>Aocal_plot</a:t>
            </a:r>
            <a:r>
              <a:rPr lang="en-AU" dirty="0"/>
              <a:t> Script.” GitHub. 2023. https://github.com/MWATelescope/mwa-calplots.</a:t>
            </a:r>
          </a:p>
          <a:p>
            <a:r>
              <a:rPr lang="en-AU" dirty="0"/>
              <a:t>Hurley-Walker, N., J. R. </a:t>
            </a:r>
            <a:r>
              <a:rPr lang="en-AU" dirty="0" err="1"/>
              <a:t>Callingham</a:t>
            </a:r>
            <a:r>
              <a:rPr lang="en-AU" dirty="0"/>
              <a:t>, P. J. Hancock, T. M. O. </a:t>
            </a:r>
            <a:r>
              <a:rPr lang="en-AU" dirty="0" err="1"/>
              <a:t>Franzen</a:t>
            </a:r>
            <a:r>
              <a:rPr lang="en-AU" dirty="0"/>
              <a:t>, L. </a:t>
            </a:r>
            <a:r>
              <a:rPr lang="en-AU" dirty="0" err="1"/>
              <a:t>Hindson</a:t>
            </a:r>
            <a:r>
              <a:rPr lang="en-AU" dirty="0"/>
              <a:t>, A. D. </a:t>
            </a:r>
            <a:r>
              <a:rPr lang="en-AU" dirty="0" err="1"/>
              <a:t>Kapińska</a:t>
            </a:r>
            <a:r>
              <a:rPr lang="en-AU" dirty="0"/>
              <a:t>, John S. Morgan, et al. 2016. “</a:t>
            </a:r>
            <a:r>
              <a:rPr lang="en-AU" dirty="0" err="1"/>
              <a:t>GaLactic</a:t>
            </a:r>
            <a:r>
              <a:rPr lang="en-AU" dirty="0"/>
              <a:t> and Extragalactic All-Sky Murchison </a:t>
            </a:r>
            <a:r>
              <a:rPr lang="en-AU" dirty="0" err="1"/>
              <a:t>Widefield</a:t>
            </a:r>
            <a:r>
              <a:rPr lang="en-AU" dirty="0"/>
              <a:t> Array (GLEAM) Survey – I. A Low-Frequency Extragalactic Catalogue.” </a:t>
            </a:r>
            <a:r>
              <a:rPr lang="en-AU" i="1" dirty="0"/>
              <a:t>Monthly Notices of the Royal Astronomical Society</a:t>
            </a:r>
            <a:r>
              <a:rPr lang="en-AU" dirty="0"/>
              <a:t> 464 (1): 1146–67. https://doi.org/10.1093/mnras/stw2337.</a:t>
            </a:r>
          </a:p>
          <a:p>
            <a:r>
              <a:rPr lang="en-AU" dirty="0"/>
              <a:t>Hurley-Walker, N., Tim J. Galvin, S. W. Duchesne, X. Zhang, John S. Morgan, P. J. Hancock, Tao An, et al. 2022. “</a:t>
            </a:r>
            <a:r>
              <a:rPr lang="en-AU" dirty="0" err="1"/>
              <a:t>GaLactic</a:t>
            </a:r>
            <a:r>
              <a:rPr lang="en-AU" dirty="0"/>
              <a:t> and Extragalactic All-Sky Murchison </a:t>
            </a:r>
            <a:r>
              <a:rPr lang="en-AU" dirty="0" err="1"/>
              <a:t>Widefield</a:t>
            </a:r>
            <a:r>
              <a:rPr lang="en-AU" dirty="0"/>
              <a:t> Array Survey </a:t>
            </a:r>
            <a:r>
              <a:rPr lang="en-AU" dirty="0" err="1"/>
              <a:t>EXtended</a:t>
            </a:r>
            <a:r>
              <a:rPr lang="en-AU" dirty="0"/>
              <a:t> (GLEAM-X) I: Survey Description and Initial Data Release.” </a:t>
            </a:r>
            <a:r>
              <a:rPr lang="en-AU" i="1" dirty="0"/>
              <a:t>Publications of the Astronomical Society of Australia</a:t>
            </a:r>
            <a:r>
              <a:rPr lang="en-AU" dirty="0"/>
              <a:t> 39 (January). https://doi.org/10.1017/pasa.2022.17.</a:t>
            </a:r>
          </a:p>
          <a:p>
            <a:r>
              <a:rPr lang="en-AU" dirty="0"/>
              <a:t>Morgan, John, </a:t>
            </a:r>
            <a:r>
              <a:rPr lang="en-AU" dirty="0" err="1"/>
              <a:t>Rajan</a:t>
            </a:r>
            <a:r>
              <a:rPr lang="en-AU" dirty="0"/>
              <a:t> </a:t>
            </a:r>
            <a:r>
              <a:rPr lang="en-AU" dirty="0" err="1"/>
              <a:t>Chhetri</a:t>
            </a:r>
            <a:r>
              <a:rPr lang="en-AU" dirty="0"/>
              <a:t>, and Ron </a:t>
            </a:r>
            <a:r>
              <a:rPr lang="en-AU" dirty="0" err="1"/>
              <a:t>Ekers</a:t>
            </a:r>
            <a:r>
              <a:rPr lang="en-AU" dirty="0"/>
              <a:t>. 2022. “A Census of Compact Sources at 162 MHz: First Data Release from the MWA Phase II IPS Survey.” </a:t>
            </a:r>
            <a:r>
              <a:rPr lang="en-AU" i="1" dirty="0"/>
              <a:t>Publications of the Astronomical Society of Australia</a:t>
            </a:r>
            <a:r>
              <a:rPr lang="en-AU" dirty="0"/>
              <a:t> 39 (January). https://doi.org/10.1017/pasa.2022.56.</a:t>
            </a:r>
          </a:p>
          <a:p>
            <a:r>
              <a:rPr lang="en-AU" dirty="0" err="1"/>
              <a:t>Offringa</a:t>
            </a:r>
            <a:r>
              <a:rPr lang="en-AU" dirty="0"/>
              <a:t>, A. R., Benjamin McKinley, Natasha Hurley-Walker, Frank H. Briggs, Randall B. </a:t>
            </a:r>
            <a:r>
              <a:rPr lang="en-AU" dirty="0" err="1"/>
              <a:t>Wayth</a:t>
            </a:r>
            <a:r>
              <a:rPr lang="en-AU" dirty="0"/>
              <a:t>, David L. Kaplan, M. G. Bell, et al. 2014. “</a:t>
            </a:r>
            <a:r>
              <a:rPr lang="en-AU" dirty="0" err="1"/>
              <a:t>Wsclean</a:t>
            </a:r>
            <a:r>
              <a:rPr lang="en-AU" dirty="0"/>
              <a:t>: An Implementation of a Fast, Generic Wide-Field Imager for Radio Astronomy.” </a:t>
            </a:r>
            <a:r>
              <a:rPr lang="en-AU" i="1" dirty="0"/>
              <a:t>Monthly Notices of the Royal Astronomical Society</a:t>
            </a:r>
            <a:r>
              <a:rPr lang="en-AU" dirty="0"/>
              <a:t> 444 (1): 606–19. https://doi.org/10.1093/mnras/stu1368.</a:t>
            </a:r>
          </a:p>
          <a:p>
            <a:r>
              <a:rPr lang="en-AU" dirty="0"/>
              <a:t>Thomson, Alec. 2023. “GitHub - </a:t>
            </a:r>
            <a:r>
              <a:rPr lang="en-AU" dirty="0" err="1"/>
              <a:t>AlecThomson</a:t>
            </a:r>
            <a:r>
              <a:rPr lang="en-AU" dirty="0"/>
              <a:t>/RACS-Tools: Useful Scripts for RACS.” GitHub. 2023. https://github.com/AlecThomson/RACS-tools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036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What is the Deep Imaging Pipeline (DIP)?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13" y="1136912"/>
            <a:ext cx="10515600" cy="507567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AU" dirty="0" smtClean="0"/>
              <a:t>Designed for deep field imaging.</a:t>
            </a:r>
          </a:p>
          <a:p>
            <a:pPr>
              <a:lnSpc>
                <a:spcPct val="200000"/>
              </a:lnSpc>
            </a:pPr>
            <a:r>
              <a:rPr lang="en-AU" dirty="0"/>
              <a:t>Adapted from the GLEAM-X pipeline </a:t>
            </a:r>
            <a:r>
              <a:rPr lang="en-AU" dirty="0" smtClean="0"/>
              <a:t>(</a:t>
            </a:r>
            <a:r>
              <a:rPr lang="en-AU" dirty="0"/>
              <a:t>Hurley-Walker et al. 2022</a:t>
            </a:r>
            <a:r>
              <a:rPr lang="en-AU" dirty="0" smtClean="0"/>
              <a:t>).</a:t>
            </a:r>
          </a:p>
          <a:p>
            <a:pPr>
              <a:lnSpc>
                <a:spcPct val="200000"/>
              </a:lnSpc>
            </a:pPr>
            <a:r>
              <a:rPr lang="en-AU" dirty="0" err="1" smtClean="0"/>
              <a:t>Nextflow</a:t>
            </a:r>
            <a:r>
              <a:rPr lang="en-AU" dirty="0" smtClean="0"/>
              <a:t> </a:t>
            </a:r>
            <a:r>
              <a:rPr lang="it-IT" dirty="0"/>
              <a:t>(Di Tommaso et al. 2017) </a:t>
            </a:r>
            <a:r>
              <a:rPr lang="en-AU" dirty="0" smtClean="0"/>
              <a:t>used to manage job submissions.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Ability to process and mosaic 1000s of observations with a few commands.</a:t>
            </a:r>
          </a:p>
          <a:p>
            <a:pPr>
              <a:lnSpc>
                <a:spcPct val="200000"/>
              </a:lnSpc>
            </a:pPr>
            <a:r>
              <a:rPr lang="en-AU" dirty="0" smtClean="0"/>
              <a:t>Easy to use.</a:t>
            </a:r>
          </a:p>
        </p:txBody>
      </p:sp>
    </p:spTree>
    <p:extLst>
      <p:ext uri="{BB962C8B-B14F-4D97-AF65-F5344CB8AC3E}">
        <p14:creationId xmlns:p14="http://schemas.microsoft.com/office/powerpoint/2010/main" val="305029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Use Cases</a:t>
            </a:r>
            <a:endParaRPr lang="en-A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89160" y="1320790"/>
            <a:ext cx="7889339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smtClean="0"/>
              <a:t>Processing on </a:t>
            </a:r>
            <a:r>
              <a:rPr lang="en-AU" sz="2400" b="1" dirty="0" err="1" smtClean="0"/>
              <a:t>Pawsey</a:t>
            </a:r>
            <a:r>
              <a:rPr lang="en-AU" sz="2400" b="1" dirty="0" smtClean="0"/>
              <a:t>, downloading to /</a:t>
            </a:r>
            <a:r>
              <a:rPr lang="en-AU" sz="2400" b="1" dirty="0" err="1" smtClean="0"/>
              <a:t>astro</a:t>
            </a:r>
            <a:r>
              <a:rPr lang="en-AU" sz="2400" b="1" dirty="0" smtClean="0"/>
              <a:t> through ASVO.</a:t>
            </a:r>
          </a:p>
          <a:p>
            <a:pPr algn="ctr"/>
            <a:r>
              <a:rPr lang="en-AU" sz="2000" dirty="0" smtClean="0"/>
              <a:t>Provide a single CSV containing </a:t>
            </a:r>
            <a:r>
              <a:rPr lang="en-AU" sz="2000" dirty="0" err="1" smtClean="0"/>
              <a:t>obs</a:t>
            </a:r>
            <a:r>
              <a:rPr lang="en-AU" sz="2000" dirty="0" smtClean="0"/>
              <a:t> IDs.</a:t>
            </a:r>
          </a:p>
          <a:p>
            <a:pPr algn="ctr"/>
            <a:r>
              <a:rPr lang="en-AU" sz="2000" dirty="0" smtClean="0"/>
              <a:t>Downloading </a:t>
            </a:r>
            <a:r>
              <a:rPr lang="en-AU" sz="2000" dirty="0" smtClean="0"/>
              <a:t>automated.</a:t>
            </a:r>
          </a:p>
          <a:p>
            <a:pPr algn="ctr"/>
            <a:r>
              <a:rPr lang="en-AU" sz="2000" dirty="0" smtClean="0"/>
              <a:t>Processing automated.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4435" y="3316517"/>
            <a:ext cx="7278787" cy="76944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Processing </a:t>
            </a:r>
            <a:r>
              <a:rPr lang="en-AU" sz="2400" b="1" dirty="0" smtClean="0"/>
              <a:t>on </a:t>
            </a:r>
            <a:r>
              <a:rPr lang="en-AU" sz="2400" b="1" dirty="0" err="1" smtClean="0"/>
              <a:t>Pawsey</a:t>
            </a:r>
            <a:r>
              <a:rPr lang="en-AU" sz="2400" b="1" dirty="0" smtClean="0"/>
              <a:t>, downloading to custom location.</a:t>
            </a:r>
          </a:p>
          <a:p>
            <a:pPr algn="ctr"/>
            <a:r>
              <a:rPr lang="en-AU" sz="2000" dirty="0" smtClean="0"/>
              <a:t>Manually create </a:t>
            </a:r>
            <a:r>
              <a:rPr lang="en-AU" sz="2000" dirty="0" err="1" smtClean="0"/>
              <a:t>symlinks</a:t>
            </a:r>
            <a:r>
              <a:rPr lang="en-AU" sz="2000" dirty="0" smtClean="0"/>
              <a:t> to </a:t>
            </a:r>
            <a:r>
              <a:rPr lang="en-AU" sz="2000" dirty="0"/>
              <a:t>the measurement sets</a:t>
            </a:r>
            <a:r>
              <a:rPr lang="en-AU" sz="2000" dirty="0" smtClean="0"/>
              <a:t>.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58613" y="4732316"/>
            <a:ext cx="5550430" cy="107721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smtClean="0"/>
              <a:t>Processing on another HPC system.</a:t>
            </a:r>
          </a:p>
          <a:p>
            <a:pPr algn="ctr"/>
            <a:r>
              <a:rPr lang="en-AU" sz="2000" dirty="0" smtClean="0"/>
              <a:t>Some additional modifications required.</a:t>
            </a:r>
          </a:p>
          <a:p>
            <a:pPr algn="ctr"/>
            <a:r>
              <a:rPr lang="en-AU" sz="2000" dirty="0" smtClean="0"/>
              <a:t>Manually create </a:t>
            </a:r>
            <a:r>
              <a:rPr lang="en-AU" sz="2000" dirty="0" err="1" smtClean="0"/>
              <a:t>symlinks</a:t>
            </a:r>
            <a:r>
              <a:rPr lang="en-AU" sz="2000" dirty="0" smtClean="0"/>
              <a:t> to the measurement sets.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74347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Steps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286"/>
            <a:ext cx="5812536" cy="50756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dirty="0" smtClean="0"/>
              <a:t>Setup the </a:t>
            </a:r>
            <a:r>
              <a:rPr lang="en-AU" dirty="0" err="1" smtClean="0"/>
              <a:t>config</a:t>
            </a:r>
            <a:r>
              <a:rPr lang="en-AU" dirty="0" smtClean="0"/>
              <a:t> file.</a:t>
            </a:r>
          </a:p>
          <a:p>
            <a:pPr>
              <a:lnSpc>
                <a:spcPct val="100000"/>
              </a:lnSpc>
            </a:pPr>
            <a:r>
              <a:rPr lang="en-AU" dirty="0" smtClean="0"/>
              <a:t>Place your </a:t>
            </a:r>
            <a:r>
              <a:rPr lang="en-AU" dirty="0" err="1" smtClean="0"/>
              <a:t>obs</a:t>
            </a:r>
            <a:r>
              <a:rPr lang="en-AU" dirty="0" smtClean="0"/>
              <a:t> IDs </a:t>
            </a:r>
            <a:r>
              <a:rPr lang="en-AU" dirty="0" smtClean="0"/>
              <a:t>into the CSV </a:t>
            </a:r>
            <a:r>
              <a:rPr lang="en-AU" dirty="0" smtClean="0"/>
              <a:t>template.</a:t>
            </a:r>
          </a:p>
          <a:p>
            <a:pPr>
              <a:lnSpc>
                <a:spcPct val="100000"/>
              </a:lnSpc>
            </a:pPr>
            <a:r>
              <a:rPr lang="en-AU" dirty="0" smtClean="0"/>
              <a:t>Run ./download &lt;# of observations&gt;</a:t>
            </a:r>
          </a:p>
          <a:p>
            <a:pPr>
              <a:lnSpc>
                <a:spcPct val="100000"/>
              </a:lnSpc>
            </a:pPr>
            <a:r>
              <a:rPr lang="en-AU" dirty="0" smtClean="0"/>
              <a:t>Run </a:t>
            </a:r>
            <a:r>
              <a:rPr lang="en-AU" dirty="0" err="1" smtClean="0"/>
              <a:t>sbatch</a:t>
            </a:r>
            <a:r>
              <a:rPr lang="en-AU" dirty="0" smtClean="0"/>
              <a:t> </a:t>
            </a:r>
            <a:r>
              <a:rPr lang="en-AU" dirty="0" err="1" smtClean="0"/>
              <a:t>dip.sbatch</a:t>
            </a:r>
            <a:endParaRPr lang="en-AU" dirty="0" smtClean="0"/>
          </a:p>
          <a:p>
            <a:pPr>
              <a:lnSpc>
                <a:spcPct val="100000"/>
              </a:lnSpc>
            </a:pPr>
            <a:r>
              <a:rPr lang="en-AU" dirty="0" smtClean="0"/>
              <a:t>When ready to mosaic, run </a:t>
            </a:r>
            <a:r>
              <a:rPr lang="en-AU" dirty="0" err="1" smtClean="0"/>
              <a:t>sbatch</a:t>
            </a:r>
            <a:r>
              <a:rPr lang="en-AU" dirty="0" smtClean="0"/>
              <a:t> </a:t>
            </a:r>
            <a:r>
              <a:rPr lang="en-AU" dirty="0" err="1" smtClean="0"/>
              <a:t>mosaic.sbatch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73" y="2710540"/>
            <a:ext cx="4650080" cy="3039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9713" y="5908740"/>
            <a:ext cx="51998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The status can viewed at any time by running: ./status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603353" y="982384"/>
            <a:ext cx="344434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1200" dirty="0" err="1" smtClean="0"/>
              <a:t>obsdir</a:t>
            </a:r>
            <a:r>
              <a:rPr lang="en-AU" sz="1200" dirty="0" smtClean="0"/>
              <a:t> </a:t>
            </a:r>
            <a:r>
              <a:rPr lang="en-AU" sz="1200" dirty="0"/>
              <a:t>= '/</a:t>
            </a:r>
            <a:r>
              <a:rPr lang="en-AU" sz="1200" dirty="0" err="1"/>
              <a:t>astro</a:t>
            </a:r>
            <a:r>
              <a:rPr lang="en-AU" sz="1200" dirty="0"/>
              <a:t>/</a:t>
            </a:r>
            <a:r>
              <a:rPr lang="en-AU" sz="1200" dirty="0" err="1"/>
              <a:t>mwasci</a:t>
            </a:r>
            <a:r>
              <a:rPr lang="en-AU" sz="1200" dirty="0"/>
              <a:t>/user/observations'</a:t>
            </a:r>
          </a:p>
          <a:p>
            <a:r>
              <a:rPr lang="en-AU" sz="1200" dirty="0" err="1" smtClean="0"/>
              <a:t>mosaicdir</a:t>
            </a:r>
            <a:r>
              <a:rPr lang="en-AU" sz="1200" dirty="0" smtClean="0"/>
              <a:t> </a:t>
            </a:r>
            <a:r>
              <a:rPr lang="en-AU" sz="1200" dirty="0"/>
              <a:t>= '/</a:t>
            </a:r>
            <a:r>
              <a:rPr lang="en-AU" sz="1200" dirty="0" err="1"/>
              <a:t>astro</a:t>
            </a:r>
            <a:r>
              <a:rPr lang="en-AU" sz="1200" dirty="0"/>
              <a:t>/</a:t>
            </a:r>
            <a:r>
              <a:rPr lang="en-AU" sz="1200" dirty="0" err="1"/>
              <a:t>mwasci</a:t>
            </a:r>
            <a:r>
              <a:rPr lang="en-AU" sz="1200" dirty="0"/>
              <a:t>/user/mosaic'</a:t>
            </a:r>
          </a:p>
          <a:p>
            <a:r>
              <a:rPr lang="en-AU" sz="1200" dirty="0" err="1" smtClean="0"/>
              <a:t>reportCsv</a:t>
            </a:r>
            <a:r>
              <a:rPr lang="en-AU" sz="1200" dirty="0" smtClean="0"/>
              <a:t> </a:t>
            </a:r>
            <a:r>
              <a:rPr lang="en-AU" sz="1200" dirty="0"/>
              <a:t>= '/</a:t>
            </a:r>
            <a:r>
              <a:rPr lang="en-AU" sz="1200" dirty="0" err="1"/>
              <a:t>astro</a:t>
            </a:r>
            <a:r>
              <a:rPr lang="en-AU" sz="1200" dirty="0"/>
              <a:t>/</a:t>
            </a:r>
            <a:r>
              <a:rPr lang="en-AU" sz="1200" dirty="0" err="1"/>
              <a:t>mwasci</a:t>
            </a:r>
            <a:r>
              <a:rPr lang="en-AU" sz="1200" dirty="0"/>
              <a:t>/user/dip/dip_report.csv'</a:t>
            </a:r>
          </a:p>
          <a:p>
            <a:r>
              <a:rPr lang="en-AU" sz="1200" dirty="0" err="1" smtClean="0"/>
              <a:t>briggs</a:t>
            </a:r>
            <a:r>
              <a:rPr lang="en-AU" sz="1200" dirty="0" smtClean="0"/>
              <a:t> </a:t>
            </a:r>
            <a:r>
              <a:rPr lang="en-AU" sz="1200" dirty="0"/>
              <a:t>= '0.3'</a:t>
            </a:r>
          </a:p>
          <a:p>
            <a:r>
              <a:rPr lang="en-AU" sz="1200" dirty="0" err="1" smtClean="0"/>
              <a:t>tukey</a:t>
            </a:r>
            <a:r>
              <a:rPr lang="en-AU" sz="1200" dirty="0" smtClean="0"/>
              <a:t> </a:t>
            </a:r>
            <a:r>
              <a:rPr lang="en-AU" sz="1200" dirty="0"/>
              <a:t>= '875'</a:t>
            </a:r>
          </a:p>
          <a:p>
            <a:r>
              <a:rPr lang="en-AU" sz="1200" dirty="0" err="1" smtClean="0"/>
              <a:t>ra</a:t>
            </a:r>
            <a:r>
              <a:rPr lang="en-AU" sz="1200" dirty="0" smtClean="0"/>
              <a:t> </a:t>
            </a:r>
            <a:r>
              <a:rPr lang="en-AU" sz="1200" dirty="0"/>
              <a:t>= '135'</a:t>
            </a:r>
          </a:p>
          <a:p>
            <a:r>
              <a:rPr lang="en-AU" sz="1200" dirty="0" err="1" smtClean="0"/>
              <a:t>dec</a:t>
            </a:r>
            <a:r>
              <a:rPr lang="en-AU" sz="1200" dirty="0" smtClean="0"/>
              <a:t> </a:t>
            </a:r>
            <a:r>
              <a:rPr lang="en-AU" sz="1200" dirty="0"/>
              <a:t>= '0.5'</a:t>
            </a:r>
          </a:p>
          <a:p>
            <a:r>
              <a:rPr lang="en-AU" sz="1200" dirty="0" err="1" smtClean="0"/>
              <a:t>mosaicSample</a:t>
            </a:r>
            <a:r>
              <a:rPr lang="en-AU" sz="1200" dirty="0" smtClean="0"/>
              <a:t> </a:t>
            </a:r>
            <a:r>
              <a:rPr lang="en-AU" sz="1200" dirty="0"/>
              <a:t>= </a:t>
            </a:r>
            <a:r>
              <a:rPr lang="en-AU" sz="1200" dirty="0" smtClean="0"/>
              <a:t>0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23801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err="1" smtClean="0"/>
              <a:t>dip.sbatch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286"/>
            <a:ext cx="10515600" cy="5075678"/>
          </a:xfrm>
        </p:spPr>
        <p:txBody>
          <a:bodyPr/>
          <a:lstStyle/>
          <a:p>
            <a:r>
              <a:rPr lang="en-AU" dirty="0" err="1" smtClean="0"/>
              <a:t>Symlinks</a:t>
            </a:r>
            <a:r>
              <a:rPr lang="en-AU" dirty="0" smtClean="0"/>
              <a:t> to measurement sets created in the observations directory.</a:t>
            </a:r>
          </a:p>
          <a:p>
            <a:r>
              <a:rPr lang="en-AU" dirty="0" err="1" smtClean="0"/>
              <a:t>Nextflow</a:t>
            </a:r>
            <a:r>
              <a:rPr lang="en-AU" dirty="0" smtClean="0"/>
              <a:t> schedules individual SLURM jobs.</a:t>
            </a:r>
          </a:p>
          <a:p>
            <a:r>
              <a:rPr lang="en-AU" dirty="0" smtClean="0"/>
              <a:t>Each observation is processed concurrently.</a:t>
            </a:r>
          </a:p>
          <a:p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4656310"/>
              </p:ext>
            </p:extLst>
          </p:nvPr>
        </p:nvGraphicFramePr>
        <p:xfrm>
          <a:off x="2901696" y="292608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503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Calibration</a:t>
            </a:r>
            <a:endParaRPr lang="en-AU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05" y="1101725"/>
            <a:ext cx="9014589" cy="5075238"/>
          </a:xfrm>
        </p:spPr>
      </p:pic>
      <p:sp>
        <p:nvSpPr>
          <p:cNvPr id="7" name="TextBox 6"/>
          <p:cNvSpPr txBox="1"/>
          <p:nvPr/>
        </p:nvSpPr>
        <p:spPr>
          <a:xfrm>
            <a:off x="1638794" y="6176963"/>
            <a:ext cx="89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Modified aocal_plot.py </a:t>
            </a:r>
            <a:r>
              <a:rPr lang="en-AU" dirty="0" smtClean="0"/>
              <a:t>from MWA-</a:t>
            </a:r>
            <a:r>
              <a:rPr lang="en-AU" dirty="0" err="1" smtClean="0"/>
              <a:t>Calplots</a:t>
            </a:r>
            <a:r>
              <a:rPr lang="en-AU" dirty="0" smtClean="0"/>
              <a:t> </a:t>
            </a:r>
            <a:r>
              <a:rPr lang="en-AU" dirty="0"/>
              <a:t>(Hancock </a:t>
            </a:r>
            <a:r>
              <a:rPr lang="en-AU" dirty="0" smtClean="0"/>
              <a:t>2023).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532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Calibration</a:t>
            </a:r>
            <a:endParaRPr lang="en-AU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05" y="1101725"/>
            <a:ext cx="9014589" cy="50752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65" y="146767"/>
            <a:ext cx="7202916" cy="4051160"/>
          </a:xfrm>
          <a:prstGeom prst="rect">
            <a:avLst/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reeform 18"/>
          <p:cNvSpPr/>
          <p:nvPr/>
        </p:nvSpPr>
        <p:spPr>
          <a:xfrm>
            <a:off x="5569527" y="4197927"/>
            <a:ext cx="2600696" cy="561497"/>
          </a:xfrm>
          <a:custGeom>
            <a:avLst/>
            <a:gdLst>
              <a:gd name="connsiteX0" fmla="*/ 3176649 w 3176649"/>
              <a:gd name="connsiteY0" fmla="*/ 0 h 561497"/>
              <a:gd name="connsiteX1" fmla="*/ 2529444 w 3176649"/>
              <a:gd name="connsiteY1" fmla="*/ 546265 h 561497"/>
              <a:gd name="connsiteX2" fmla="*/ 0 w 3176649"/>
              <a:gd name="connsiteY2" fmla="*/ 409699 h 56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6649" h="561497">
                <a:moveTo>
                  <a:pt x="3176649" y="0"/>
                </a:moveTo>
                <a:cubicBezTo>
                  <a:pt x="3117767" y="238991"/>
                  <a:pt x="3058886" y="477982"/>
                  <a:pt x="2529444" y="546265"/>
                </a:cubicBezTo>
                <a:cubicBezTo>
                  <a:pt x="2000002" y="614548"/>
                  <a:pt x="140525" y="432460"/>
                  <a:pt x="0" y="409699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ounded Rectangle 19"/>
          <p:cNvSpPr/>
          <p:nvPr/>
        </p:nvSpPr>
        <p:spPr>
          <a:xfrm>
            <a:off x="4381995" y="4251366"/>
            <a:ext cx="1187532" cy="682831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184212"/>
              </p:ext>
            </p:extLst>
          </p:nvPr>
        </p:nvGraphicFramePr>
        <p:xfrm>
          <a:off x="59377" y="1475959"/>
          <a:ext cx="1487228" cy="1013460"/>
        </p:xfrm>
        <a:graphic>
          <a:graphicData uri="http://schemas.openxmlformats.org/drawingml/2006/table">
            <a:tbl>
              <a:tblPr/>
              <a:tblGrid>
                <a:gridCol w="743614"/>
                <a:gridCol w="743614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Antenna RMSE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54825"/>
              </p:ext>
            </p:extLst>
          </p:nvPr>
        </p:nvGraphicFramePr>
        <p:xfrm>
          <a:off x="59377" y="2789553"/>
          <a:ext cx="1487228" cy="506730"/>
        </p:xfrm>
        <a:graphic>
          <a:graphicData uri="http://schemas.openxmlformats.org/drawingml/2006/table">
            <a:tbl>
              <a:tblPr/>
              <a:tblGrid>
                <a:gridCol w="148722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Cut-Off </a:t>
                      </a:r>
                      <a:r>
                        <a:rPr lang="en-A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38794" y="6176963"/>
            <a:ext cx="89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Modified </a:t>
            </a:r>
            <a:r>
              <a:rPr lang="en-AU" dirty="0"/>
              <a:t>aocal_plot.py from MWA-</a:t>
            </a:r>
            <a:r>
              <a:rPr lang="en-AU" dirty="0" err="1"/>
              <a:t>Calplots</a:t>
            </a:r>
            <a:r>
              <a:rPr lang="en-AU" dirty="0"/>
              <a:t> </a:t>
            </a:r>
            <a:r>
              <a:rPr lang="en-AU" dirty="0" smtClean="0"/>
              <a:t>(Hancock 2023).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349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Imaging</a:t>
            </a:r>
            <a:endParaRPr lang="en-AU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71911"/>
              </p:ext>
            </p:extLst>
          </p:nvPr>
        </p:nvGraphicFramePr>
        <p:xfrm>
          <a:off x="1368262" y="1060831"/>
          <a:ext cx="9476232" cy="5223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4" imgW="13773117" imgH="7591265" progId="AcroExch.Document.11">
                  <p:embed/>
                </p:oleObj>
              </mc:Choice>
              <mc:Fallback>
                <p:oleObj name="Acrobat Document" r:id="rId4" imgW="13773117" imgH="759126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8262" y="1060831"/>
                        <a:ext cx="9476232" cy="5223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81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262" y="273653"/>
            <a:ext cx="10445519" cy="507258"/>
          </a:xfrm>
          <a:effectLst/>
        </p:spPr>
        <p:txBody>
          <a:bodyPr>
            <a:noAutofit/>
          </a:bodyPr>
          <a:lstStyle/>
          <a:p>
            <a:r>
              <a:rPr lang="en-AU" b="1" dirty="0" smtClean="0"/>
              <a:t>Imaging</a:t>
            </a:r>
            <a:endParaRPr lang="en-AU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21648"/>
              </p:ext>
            </p:extLst>
          </p:nvPr>
        </p:nvGraphicFramePr>
        <p:xfrm>
          <a:off x="1368262" y="1067308"/>
          <a:ext cx="9720362" cy="535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Acrobat Document" r:id="rId4" imgW="13773117" imgH="7591265" progId="AcroExch.Document.11">
                  <p:embed/>
                </p:oleObj>
              </mc:Choice>
              <mc:Fallback>
                <p:oleObj name="Acrobat Document" r:id="rId4" imgW="13773117" imgH="759126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8262" y="1067308"/>
                        <a:ext cx="9720362" cy="535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196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13687</TotalTime>
  <Words>891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Acrobat Document</vt:lpstr>
      <vt:lpstr>Deep Imaging Pipeline</vt:lpstr>
      <vt:lpstr>What is the Deep Imaging Pipeline (DIP)?</vt:lpstr>
      <vt:lpstr>Use Cases</vt:lpstr>
      <vt:lpstr>Steps</vt:lpstr>
      <vt:lpstr>dip.sbatch</vt:lpstr>
      <vt:lpstr>Calibration</vt:lpstr>
      <vt:lpstr>Calibration</vt:lpstr>
      <vt:lpstr>Imaging</vt:lpstr>
      <vt:lpstr>Imaging</vt:lpstr>
      <vt:lpstr>Imaging</vt:lpstr>
      <vt:lpstr>Imaging</vt:lpstr>
      <vt:lpstr>Post Image - Stokes I</vt:lpstr>
      <vt:lpstr>Mosaicking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Noctu</dc:creator>
  <cp:lastModifiedBy>Noctu</cp:lastModifiedBy>
  <cp:revision>63</cp:revision>
  <dcterms:created xsi:type="dcterms:W3CDTF">2023-07-06T00:41:48Z</dcterms:created>
  <dcterms:modified xsi:type="dcterms:W3CDTF">2023-07-24T14:16:53Z</dcterms:modified>
</cp:coreProperties>
</file>