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2"/>
  </p:notesMasterIdLst>
  <p:handoutMasterIdLst>
    <p:handoutMasterId r:id="rId43"/>
  </p:handoutMasterIdLst>
  <p:sldIdLst>
    <p:sldId id="831" r:id="rId2"/>
    <p:sldId id="824" r:id="rId3"/>
    <p:sldId id="810" r:id="rId4"/>
    <p:sldId id="835" r:id="rId5"/>
    <p:sldId id="745" r:id="rId6"/>
    <p:sldId id="405" r:id="rId7"/>
    <p:sldId id="844" r:id="rId8"/>
    <p:sldId id="562" r:id="rId9"/>
    <p:sldId id="826" r:id="rId10"/>
    <p:sldId id="843" r:id="rId11"/>
    <p:sldId id="809" r:id="rId12"/>
    <p:sldId id="838" r:id="rId13"/>
    <p:sldId id="827" r:id="rId14"/>
    <p:sldId id="512" r:id="rId15"/>
    <p:sldId id="812" r:id="rId16"/>
    <p:sldId id="453" r:id="rId17"/>
    <p:sldId id="570" r:id="rId18"/>
    <p:sldId id="828" r:id="rId19"/>
    <p:sldId id="407" r:id="rId20"/>
    <p:sldId id="832" r:id="rId21"/>
    <p:sldId id="798" r:id="rId22"/>
    <p:sldId id="829" r:id="rId23"/>
    <p:sldId id="766" r:id="rId24"/>
    <p:sldId id="806" r:id="rId25"/>
    <p:sldId id="738" r:id="rId26"/>
    <p:sldId id="830" r:id="rId27"/>
    <p:sldId id="813" r:id="rId28"/>
    <p:sldId id="842" r:id="rId29"/>
    <p:sldId id="814" r:id="rId30"/>
    <p:sldId id="259" r:id="rId31"/>
    <p:sldId id="818" r:id="rId32"/>
    <p:sldId id="833" r:id="rId33"/>
    <p:sldId id="834" r:id="rId34"/>
    <p:sldId id="801" r:id="rId35"/>
    <p:sldId id="815" r:id="rId36"/>
    <p:sldId id="820" r:id="rId37"/>
    <p:sldId id="839" r:id="rId38"/>
    <p:sldId id="823" r:id="rId39"/>
    <p:sldId id="840" r:id="rId40"/>
    <p:sldId id="841"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BEFD5A7-DDC3-B944-9DD0-647E24D51C95}">
          <p14:sldIdLst>
            <p14:sldId id="831"/>
            <p14:sldId id="824"/>
            <p14:sldId id="810"/>
            <p14:sldId id="835"/>
            <p14:sldId id="745"/>
            <p14:sldId id="405"/>
            <p14:sldId id="844"/>
            <p14:sldId id="562"/>
            <p14:sldId id="826"/>
            <p14:sldId id="843"/>
            <p14:sldId id="809"/>
            <p14:sldId id="838"/>
            <p14:sldId id="827"/>
            <p14:sldId id="512"/>
            <p14:sldId id="812"/>
            <p14:sldId id="453"/>
            <p14:sldId id="570"/>
            <p14:sldId id="828"/>
            <p14:sldId id="407"/>
            <p14:sldId id="832"/>
            <p14:sldId id="798"/>
            <p14:sldId id="829"/>
            <p14:sldId id="766"/>
            <p14:sldId id="806"/>
            <p14:sldId id="738"/>
            <p14:sldId id="830"/>
            <p14:sldId id="813"/>
            <p14:sldId id="842"/>
            <p14:sldId id="814"/>
            <p14:sldId id="259"/>
            <p14:sldId id="818"/>
            <p14:sldId id="833"/>
            <p14:sldId id="834"/>
            <p14:sldId id="801"/>
            <p14:sldId id="815"/>
            <p14:sldId id="820"/>
            <p14:sldId id="839"/>
            <p14:sldId id="823"/>
            <p14:sldId id="840"/>
            <p14:sldId id="841"/>
          </p14:sldIdLst>
        </p14:section>
        <p14:section name="Untitled Section" id="{0A8BE88D-9E99-E94B-8853-9BCD4D218C9F}">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432FF"/>
    <a:srgbClr val="FF40FF"/>
    <a:srgbClr val="CD0920"/>
    <a:srgbClr val="FFCC00"/>
    <a:srgbClr val="F6BB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605"/>
    <p:restoredTop sz="89492"/>
  </p:normalViewPr>
  <p:slideViewPr>
    <p:cSldViewPr snapToGrid="0" snapToObjects="1">
      <p:cViewPr>
        <p:scale>
          <a:sx n="118" d="100"/>
          <a:sy n="118" d="100"/>
        </p:scale>
        <p:origin x="1000" y="64"/>
      </p:cViewPr>
      <p:guideLst>
        <p:guide orient="horz" pos="2160"/>
        <p:guide pos="2880"/>
      </p:guideLst>
    </p:cSldViewPr>
  </p:slideViewPr>
  <p:outlineViewPr>
    <p:cViewPr>
      <p:scale>
        <a:sx n="33" d="100"/>
        <a:sy n="33" d="100"/>
      </p:scale>
      <p:origin x="0" y="0"/>
    </p:cViewPr>
  </p:outlineViewPr>
  <p:notesTextViewPr>
    <p:cViewPr>
      <p:scale>
        <a:sx n="95" d="100"/>
        <a:sy n="95" d="100"/>
      </p:scale>
      <p:origin x="0" y="0"/>
    </p:cViewPr>
  </p:notesTextViewPr>
  <p:sorterViewPr>
    <p:cViewPr>
      <p:scale>
        <a:sx n="51" d="100"/>
        <a:sy n="51"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DEB7E1-2AAF-2A45-88D0-61B5CD272EA8}" type="datetime1">
              <a:rPr lang="en-AU" smtClean="0"/>
              <a:t>25/7/2023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The IPTA 2015 Science meeting, Leura, NSW</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F6BD8D-D1F9-BC4F-A0B6-8499CABD62B9}" type="slidenum">
              <a:rPr lang="en-US" smtClean="0"/>
              <a:t>‹#›</a:t>
            </a:fld>
            <a:endParaRPr lang="en-US"/>
          </a:p>
        </p:txBody>
      </p:sp>
    </p:spTree>
    <p:extLst>
      <p:ext uri="{BB962C8B-B14F-4D97-AF65-F5344CB8AC3E}">
        <p14:creationId xmlns:p14="http://schemas.microsoft.com/office/powerpoint/2010/main" val="385657715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00E4BC-A6AB-1E44-B56C-82B05B31685B}" type="datetime1">
              <a:rPr lang="en-AU" smtClean="0"/>
              <a:t>25/7/2023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The IPTA 2015 Science meeting, Leura, NSW</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A75954-64D3-3547-9E41-BA5D253C709A}" type="slidenum">
              <a:rPr lang="en-US" smtClean="0"/>
              <a:t>‹#›</a:t>
            </a:fld>
            <a:endParaRPr lang="en-US"/>
          </a:p>
        </p:txBody>
      </p:sp>
    </p:spTree>
    <p:extLst>
      <p:ext uri="{BB962C8B-B14F-4D97-AF65-F5344CB8AC3E}">
        <p14:creationId xmlns:p14="http://schemas.microsoft.com/office/powerpoint/2010/main" val="3889094702"/>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The IPTA 2015 Science meeting, Leura, NSW</a:t>
            </a:r>
          </a:p>
        </p:txBody>
      </p:sp>
      <p:sp>
        <p:nvSpPr>
          <p:cNvPr id="5" name="Slide Number Placeholder 4"/>
          <p:cNvSpPr>
            <a:spLocks noGrp="1"/>
          </p:cNvSpPr>
          <p:nvPr>
            <p:ph type="sldNum" sz="quarter" idx="11"/>
          </p:nvPr>
        </p:nvSpPr>
        <p:spPr/>
        <p:txBody>
          <a:bodyPr/>
          <a:lstStyle/>
          <a:p>
            <a:fld id="{3FA75954-64D3-3547-9E41-BA5D253C709A}" type="slidenum">
              <a:rPr lang="en-US" smtClean="0"/>
              <a:t>1</a:t>
            </a:fld>
            <a:endParaRPr lang="en-US"/>
          </a:p>
        </p:txBody>
      </p:sp>
    </p:spTree>
    <p:extLst>
      <p:ext uri="{BB962C8B-B14F-4D97-AF65-F5344CB8AC3E}">
        <p14:creationId xmlns:p14="http://schemas.microsoft.com/office/powerpoint/2010/main" val="1810092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11</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r>
              <a:rPr lang="en-AU" dirty="0"/>
              <a:t>Showed it to Steven, but he </a:t>
            </a:r>
            <a:r>
              <a:rPr lang="en-AU" dirty="0" err="1"/>
              <a:t>wans’t</a:t>
            </a:r>
            <a:r>
              <a:rPr lang="en-AU" dirty="0"/>
              <a:t> that excited…. (because he didn’t have much to do with MWA in those days…) </a:t>
            </a:r>
          </a:p>
          <a:p>
            <a:pPr lvl="0"/>
            <a:r>
              <a:rPr lang="en-AU" dirty="0" err="1"/>
              <a:t>Showd</a:t>
            </a:r>
            <a:r>
              <a:rPr lang="en-AU" dirty="0"/>
              <a:t> it to Matthew, Q: ”is it coherently </a:t>
            </a:r>
            <a:r>
              <a:rPr lang="en-AU" dirty="0" err="1"/>
              <a:t>dedispersed</a:t>
            </a:r>
            <a:r>
              <a:rPr lang="en-AU" dirty="0"/>
              <a:t>”?  (my first induction to the world of CD) ”your pulsar detection looks interesting… “ (MB) </a:t>
            </a:r>
          </a:p>
        </p:txBody>
      </p:sp>
    </p:spTree>
    <p:extLst>
      <p:ext uri="{BB962C8B-B14F-4D97-AF65-F5344CB8AC3E}">
        <p14:creationId xmlns:p14="http://schemas.microsoft.com/office/powerpoint/2010/main" val="67279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12</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12</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1146362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13</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13</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794350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get hold of these data – you</a:t>
            </a:r>
            <a:r>
              <a:rPr lang="en-US" baseline="0" dirty="0"/>
              <a:t> can process them in different ways</a:t>
            </a:r>
          </a:p>
          <a:p>
            <a:r>
              <a:rPr lang="en-US" baseline="0" dirty="0"/>
              <a:t>The simplest is incoherent sum – detect powers and sum them – preserves the </a:t>
            </a:r>
            <a:r>
              <a:rPr lang="en-US" baseline="0" dirty="0" err="1"/>
              <a:t>FoV</a:t>
            </a:r>
            <a:r>
              <a:rPr lang="en-US" baseline="0" dirty="0"/>
              <a:t> but gives a </a:t>
            </a:r>
            <a:r>
              <a:rPr lang="en-US" baseline="0" dirty="0" err="1"/>
              <a:t>sens</a:t>
            </a:r>
            <a:r>
              <a:rPr lang="en-US" baseline="0" dirty="0"/>
              <a:t> improvement only </a:t>
            </a:r>
            <a:r>
              <a:rPr lang="en-US" baseline="0" dirty="0" err="1"/>
              <a:t>sqrt</a:t>
            </a:r>
            <a:r>
              <a:rPr lang="en-US" baseline="0" dirty="0"/>
              <a:t>(N) – for MWA that is only 10% of the max </a:t>
            </a:r>
            <a:r>
              <a:rPr lang="en-US" baseline="0" dirty="0" err="1"/>
              <a:t>achivable</a:t>
            </a:r>
            <a:r>
              <a:rPr lang="en-US" baseline="0" dirty="0"/>
              <a:t> sensitivity</a:t>
            </a:r>
          </a:p>
          <a:p>
            <a:r>
              <a:rPr lang="en-US" baseline="0" dirty="0"/>
              <a:t>That is our quick check – form an incoherent beam and look at every detectable pulsars </a:t>
            </a:r>
            <a:endParaRPr lang="en-US" dirty="0"/>
          </a:p>
        </p:txBody>
      </p:sp>
      <p:sp>
        <p:nvSpPr>
          <p:cNvPr id="4" name="Footer Placeholder 3"/>
          <p:cNvSpPr>
            <a:spLocks noGrp="1"/>
          </p:cNvSpPr>
          <p:nvPr>
            <p:ph type="ftr" sz="quarter" idx="10"/>
          </p:nvPr>
        </p:nvSpPr>
        <p:spPr/>
        <p:txBody>
          <a:bodyPr/>
          <a:lstStyle/>
          <a:p>
            <a:r>
              <a:rPr lang="en-US"/>
              <a:t>The IPTA 2015 Science meeting, Leura, NSW</a:t>
            </a:r>
          </a:p>
        </p:txBody>
      </p:sp>
      <p:sp>
        <p:nvSpPr>
          <p:cNvPr id="5" name="Slide Number Placeholder 4"/>
          <p:cNvSpPr>
            <a:spLocks noGrp="1"/>
          </p:cNvSpPr>
          <p:nvPr>
            <p:ph type="sldNum" sz="quarter" idx="11"/>
          </p:nvPr>
        </p:nvSpPr>
        <p:spPr/>
        <p:txBody>
          <a:bodyPr/>
          <a:lstStyle/>
          <a:p>
            <a:fld id="{3FA75954-64D3-3547-9E41-BA5D253C709A}" type="slidenum">
              <a:rPr lang="en-US" smtClean="0"/>
              <a:t>15</a:t>
            </a:fld>
            <a:endParaRPr lang="en-US"/>
          </a:p>
        </p:txBody>
      </p:sp>
    </p:spTree>
    <p:extLst>
      <p:ext uri="{BB962C8B-B14F-4D97-AF65-F5344CB8AC3E}">
        <p14:creationId xmlns:p14="http://schemas.microsoft.com/office/powerpoint/2010/main" val="2225735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get hold of these data – you</a:t>
            </a:r>
            <a:r>
              <a:rPr lang="en-US" baseline="0" dirty="0"/>
              <a:t> can process them in different ways</a:t>
            </a:r>
          </a:p>
          <a:p>
            <a:r>
              <a:rPr lang="en-US" baseline="0" dirty="0"/>
              <a:t>The simplest is incoherent sum – detect powers and sum them – preserves the </a:t>
            </a:r>
            <a:r>
              <a:rPr lang="en-US" baseline="0" dirty="0" err="1"/>
              <a:t>FoV</a:t>
            </a:r>
            <a:r>
              <a:rPr lang="en-US" baseline="0" dirty="0"/>
              <a:t> but gives a </a:t>
            </a:r>
            <a:r>
              <a:rPr lang="en-US" baseline="0" dirty="0" err="1"/>
              <a:t>sens</a:t>
            </a:r>
            <a:r>
              <a:rPr lang="en-US" baseline="0" dirty="0"/>
              <a:t> improvement only </a:t>
            </a:r>
            <a:r>
              <a:rPr lang="en-US" baseline="0" dirty="0" err="1"/>
              <a:t>sqrt</a:t>
            </a:r>
            <a:r>
              <a:rPr lang="en-US" baseline="0" dirty="0"/>
              <a:t>(N) – for MWA that is only 10% of the max </a:t>
            </a:r>
            <a:r>
              <a:rPr lang="en-US" baseline="0" dirty="0" err="1"/>
              <a:t>achivable</a:t>
            </a:r>
            <a:r>
              <a:rPr lang="en-US" baseline="0" dirty="0"/>
              <a:t> sensitivity</a:t>
            </a:r>
          </a:p>
          <a:p>
            <a:r>
              <a:rPr lang="en-US" baseline="0" dirty="0"/>
              <a:t>That is our quick check – form an incoherent beam and look at every detectable pulsars </a:t>
            </a:r>
            <a:endParaRPr lang="en-US" dirty="0"/>
          </a:p>
        </p:txBody>
      </p:sp>
      <p:sp>
        <p:nvSpPr>
          <p:cNvPr id="4" name="Footer Placeholder 3"/>
          <p:cNvSpPr>
            <a:spLocks noGrp="1"/>
          </p:cNvSpPr>
          <p:nvPr>
            <p:ph type="ftr" sz="quarter" idx="10"/>
          </p:nvPr>
        </p:nvSpPr>
        <p:spPr/>
        <p:txBody>
          <a:bodyPr/>
          <a:lstStyle/>
          <a:p>
            <a:r>
              <a:rPr lang="en-US"/>
              <a:t>The IPTA 2015 Science meeting, Leura, NSW</a:t>
            </a:r>
          </a:p>
        </p:txBody>
      </p:sp>
      <p:sp>
        <p:nvSpPr>
          <p:cNvPr id="5" name="Slide Number Placeholder 4"/>
          <p:cNvSpPr>
            <a:spLocks noGrp="1"/>
          </p:cNvSpPr>
          <p:nvPr>
            <p:ph type="sldNum" sz="quarter" idx="11"/>
          </p:nvPr>
        </p:nvSpPr>
        <p:spPr/>
        <p:txBody>
          <a:bodyPr/>
          <a:lstStyle/>
          <a:p>
            <a:fld id="{3FA75954-64D3-3547-9E41-BA5D253C709A}" type="slidenum">
              <a:rPr lang="en-US" smtClean="0"/>
              <a:t>17</a:t>
            </a:fld>
            <a:endParaRPr lang="en-US"/>
          </a:p>
        </p:txBody>
      </p:sp>
    </p:spTree>
    <p:extLst>
      <p:ext uri="{BB962C8B-B14F-4D97-AF65-F5344CB8AC3E}">
        <p14:creationId xmlns:p14="http://schemas.microsoft.com/office/powerpoint/2010/main" val="131857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18</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18</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1012210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The IPTA 2015 Science meeting, Leura, NSW</a:t>
            </a:r>
          </a:p>
        </p:txBody>
      </p:sp>
      <p:sp>
        <p:nvSpPr>
          <p:cNvPr id="5" name="Slide Number Placeholder 4"/>
          <p:cNvSpPr>
            <a:spLocks noGrp="1"/>
          </p:cNvSpPr>
          <p:nvPr>
            <p:ph type="sldNum" sz="quarter" idx="11"/>
          </p:nvPr>
        </p:nvSpPr>
        <p:spPr/>
        <p:txBody>
          <a:bodyPr/>
          <a:lstStyle/>
          <a:p>
            <a:fld id="{3FA75954-64D3-3547-9E41-BA5D253C709A}" type="slidenum">
              <a:rPr lang="en-US" smtClean="0"/>
              <a:t>20</a:t>
            </a:fld>
            <a:endParaRPr lang="en-US"/>
          </a:p>
        </p:txBody>
      </p:sp>
    </p:spTree>
    <p:extLst>
      <p:ext uri="{BB962C8B-B14F-4D97-AF65-F5344CB8AC3E}">
        <p14:creationId xmlns:p14="http://schemas.microsoft.com/office/powerpoint/2010/main" val="4164286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21</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21</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531144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22</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22</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2559490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SMART survey is an all-sky pulsar project</a:t>
            </a:r>
            <a:r>
              <a:rPr lang="en-AU" baseline="0" dirty="0"/>
              <a:t> that exploits several unique advantages of the MWA, like low frequencies, large field of view, compact </a:t>
            </a:r>
            <a:r>
              <a:rPr lang="en-AU" baseline="0" dirty="0" err="1"/>
              <a:t>configuraton</a:t>
            </a:r>
            <a:r>
              <a:rPr lang="en-AU" baseline="0" dirty="0"/>
              <a:t> after the upgrade, and most </a:t>
            </a:r>
            <a:r>
              <a:rPr lang="en-AU" baseline="0" dirty="0" err="1"/>
              <a:t>imprtantly</a:t>
            </a:r>
            <a:r>
              <a:rPr lang="en-AU" baseline="0" dirty="0"/>
              <a:t> a capability to record high time resolution voltage data from every single detector – we call it the voltage capture system or VCS. The </a:t>
            </a:r>
            <a:r>
              <a:rPr lang="en-AU" baseline="0" dirty="0" err="1"/>
              <a:t>compant</a:t>
            </a:r>
            <a:r>
              <a:rPr lang="en-AU" baseline="0" dirty="0"/>
              <a:t> </a:t>
            </a:r>
            <a:r>
              <a:rPr lang="en-AU" baseline="0" dirty="0" err="1"/>
              <a:t>config</a:t>
            </a:r>
            <a:r>
              <a:rPr lang="en-AU" baseline="0" dirty="0"/>
              <a:t> means orders of magnitude saving in beamforming cost which is incredibly important to make full scale searches tractable with interferometric like this. With the VCS </a:t>
            </a:r>
            <a:r>
              <a:rPr lang="en-AU" baseline="0" dirty="0" err="1"/>
              <a:t>slike</a:t>
            </a:r>
            <a:r>
              <a:rPr lang="en-AU" baseline="0" dirty="0"/>
              <a:t> system we essentially sample ~ 600 </a:t>
            </a:r>
            <a:r>
              <a:rPr lang="en-AU" baseline="0" dirty="0" err="1"/>
              <a:t>sq</a:t>
            </a:r>
            <a:r>
              <a:rPr lang="en-AU" baseline="0" dirty="0"/>
              <a:t> </a:t>
            </a:r>
            <a:r>
              <a:rPr lang="en-AU" baseline="0" dirty="0" err="1"/>
              <a:t>deg</a:t>
            </a:r>
            <a:r>
              <a:rPr lang="en-AU" baseline="0" dirty="0"/>
              <a:t> instantaneously in high time/</a:t>
            </a:r>
            <a:r>
              <a:rPr lang="en-AU" baseline="0" dirty="0" err="1"/>
              <a:t>freq</a:t>
            </a:r>
            <a:r>
              <a:rPr lang="en-AU" baseline="0" dirty="0"/>
              <a:t> resolution. Still we are talking about 1000s of tied-array / phased array beams per each observation, and that means over a half a million beams to cover the full southern sky. The combination brings astonishingly large survey speed (in terms of data collection) ~ 500 </a:t>
            </a:r>
            <a:r>
              <a:rPr lang="en-AU" baseline="0" dirty="0" err="1"/>
              <a:t>sq</a:t>
            </a:r>
            <a:r>
              <a:rPr lang="en-AU" baseline="0" dirty="0"/>
              <a:t> </a:t>
            </a:r>
            <a:r>
              <a:rPr lang="en-AU" baseline="0" dirty="0" err="1"/>
              <a:t>deg</a:t>
            </a:r>
            <a:r>
              <a:rPr lang="en-AU" baseline="0" dirty="0"/>
              <a:t> per hour, and hence Rapid, But that doesn’t undermine the fact that the processing cost are enormous at low frequencies and substantial processing needs for the full search processing. </a:t>
            </a:r>
            <a:endParaRPr lang="en-US" dirty="0"/>
          </a:p>
        </p:txBody>
      </p:sp>
      <p:sp>
        <p:nvSpPr>
          <p:cNvPr id="4" name="Footer Placeholder 3"/>
          <p:cNvSpPr>
            <a:spLocks noGrp="1"/>
          </p:cNvSpPr>
          <p:nvPr>
            <p:ph type="ftr" sz="quarter" idx="10"/>
          </p:nvPr>
        </p:nvSpPr>
        <p:spPr/>
        <p:txBody>
          <a:bodyPr/>
          <a:lstStyle/>
          <a:p>
            <a:r>
              <a:rPr lang="en-US"/>
              <a:t>The IPTA 2015 Science meeting, Leura, NSW</a:t>
            </a:r>
          </a:p>
        </p:txBody>
      </p:sp>
      <p:sp>
        <p:nvSpPr>
          <p:cNvPr id="5" name="Slide Number Placeholder 4"/>
          <p:cNvSpPr>
            <a:spLocks noGrp="1"/>
          </p:cNvSpPr>
          <p:nvPr>
            <p:ph type="sldNum" sz="quarter" idx="11"/>
          </p:nvPr>
        </p:nvSpPr>
        <p:spPr/>
        <p:txBody>
          <a:bodyPr/>
          <a:lstStyle/>
          <a:p>
            <a:fld id="{3FA75954-64D3-3547-9E41-BA5D253C709A}" type="slidenum">
              <a:rPr lang="en-US" smtClean="0"/>
              <a:t>23</a:t>
            </a:fld>
            <a:endParaRPr lang="en-US"/>
          </a:p>
        </p:txBody>
      </p:sp>
    </p:spTree>
    <p:extLst>
      <p:ext uri="{BB962C8B-B14F-4D97-AF65-F5344CB8AC3E}">
        <p14:creationId xmlns:p14="http://schemas.microsoft.com/office/powerpoint/2010/main" val="2002434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The IPTA 2015 Science meeting, Leura, NSW</a:t>
            </a:r>
          </a:p>
        </p:txBody>
      </p:sp>
      <p:sp>
        <p:nvSpPr>
          <p:cNvPr id="5" name="Slide Number Placeholder 4"/>
          <p:cNvSpPr>
            <a:spLocks noGrp="1"/>
          </p:cNvSpPr>
          <p:nvPr>
            <p:ph type="sldNum" sz="quarter" idx="11"/>
          </p:nvPr>
        </p:nvSpPr>
        <p:spPr/>
        <p:txBody>
          <a:bodyPr/>
          <a:lstStyle/>
          <a:p>
            <a:fld id="{3FA75954-64D3-3547-9E41-BA5D253C709A}" type="slidenum">
              <a:rPr lang="en-US" smtClean="0"/>
              <a:t>2</a:t>
            </a:fld>
            <a:endParaRPr lang="en-US"/>
          </a:p>
        </p:txBody>
      </p:sp>
    </p:spTree>
    <p:extLst>
      <p:ext uri="{BB962C8B-B14F-4D97-AF65-F5344CB8AC3E}">
        <p14:creationId xmlns:p14="http://schemas.microsoft.com/office/powerpoint/2010/main" val="2694279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24</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24</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2640704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25</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25</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501243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26</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26</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1912976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27</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27</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3118901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28</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28</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3270296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29</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29</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2006392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31</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31</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marL="260350" algn="l">
              <a:spcAft>
                <a:spcPts val="0"/>
              </a:spcAft>
            </a:pPr>
            <a:r>
              <a:rPr lang="en-AU" sz="1800" b="0" i="0" dirty="0">
                <a:solidFill>
                  <a:srgbClr val="1F497D"/>
                </a:solidFill>
                <a:effectLst/>
                <a:latin typeface="Calibri" panose="020F0502020204030204" pitchFamily="34" charset="0"/>
              </a:rPr>
              <a:t>-</a:t>
            </a:r>
            <a:r>
              <a:rPr lang="en-AU" sz="1800" b="0" i="0" dirty="0">
                <a:solidFill>
                  <a:srgbClr val="1F497D"/>
                </a:solidFill>
                <a:effectLst/>
                <a:latin typeface="Times New Roman" panose="02020603050405020304" pitchFamily="18" charset="0"/>
              </a:rPr>
              <a:t>          </a:t>
            </a:r>
            <a:r>
              <a:rPr lang="en-AU" sz="1800" b="0" i="0" dirty="0">
                <a:solidFill>
                  <a:srgbClr val="1F497D"/>
                </a:solidFill>
                <a:effectLst/>
                <a:latin typeface="Calibri" panose="020F0502020204030204" pitchFamily="34" charset="0"/>
              </a:rPr>
              <a:t>Terrestrial transmission (such as broadcast television and radio) can be used, with the MWA, as part of a passive radar to detect satellites and debris.</a:t>
            </a:r>
            <a:endParaRPr lang="en-AU" sz="1800" b="0" i="0" dirty="0">
              <a:solidFill>
                <a:srgbClr val="222222"/>
              </a:solidFill>
              <a:effectLst/>
              <a:latin typeface="Times New Roman" panose="02020603050405020304" pitchFamily="18" charset="0"/>
            </a:endParaRPr>
          </a:p>
          <a:p>
            <a:pPr marL="260350" algn="l">
              <a:spcAft>
                <a:spcPts val="0"/>
              </a:spcAft>
            </a:pPr>
            <a:r>
              <a:rPr lang="en-AU" sz="1800" b="0" i="0" dirty="0">
                <a:solidFill>
                  <a:srgbClr val="1F497D"/>
                </a:solidFill>
                <a:effectLst/>
                <a:latin typeface="Calibri" panose="020F0502020204030204" pitchFamily="34" charset="0"/>
              </a:rPr>
              <a:t>-</a:t>
            </a:r>
            <a:r>
              <a:rPr lang="en-AU" sz="1800" b="0" i="0" dirty="0">
                <a:solidFill>
                  <a:srgbClr val="1F497D"/>
                </a:solidFill>
                <a:effectLst/>
                <a:latin typeface="Times New Roman" panose="02020603050405020304" pitchFamily="18" charset="0"/>
              </a:rPr>
              <a:t>          </a:t>
            </a:r>
            <a:r>
              <a:rPr lang="en-AU" sz="1800" b="0" i="0" dirty="0">
                <a:solidFill>
                  <a:srgbClr val="1F497D"/>
                </a:solidFill>
                <a:effectLst/>
                <a:latin typeface="Calibri" panose="020F0502020204030204" pitchFamily="34" charset="0"/>
              </a:rPr>
              <a:t>The voltage capture system allows for direct matched-filter processing between MWA timeseries signals and radio/television reference signals.</a:t>
            </a:r>
            <a:endParaRPr lang="en-AU" sz="1800" b="0" i="0" dirty="0">
              <a:solidFill>
                <a:srgbClr val="222222"/>
              </a:solidFill>
              <a:effectLst/>
              <a:latin typeface="Times New Roman" panose="02020603050405020304" pitchFamily="18" charset="0"/>
            </a:endParaRPr>
          </a:p>
          <a:p>
            <a:pPr marL="260350" algn="l">
              <a:spcAft>
                <a:spcPts val="0"/>
              </a:spcAft>
            </a:pPr>
            <a:r>
              <a:rPr lang="en-AU" sz="1800" b="0" i="0" dirty="0">
                <a:solidFill>
                  <a:srgbClr val="1F497D"/>
                </a:solidFill>
                <a:effectLst/>
                <a:latin typeface="Calibri" panose="020F0502020204030204" pitchFamily="34" charset="0"/>
              </a:rPr>
              <a:t>-</a:t>
            </a:r>
            <a:r>
              <a:rPr lang="en-AU" sz="1800" b="0" i="0" dirty="0">
                <a:solidFill>
                  <a:srgbClr val="1F497D"/>
                </a:solidFill>
                <a:effectLst/>
                <a:latin typeface="Times New Roman" panose="02020603050405020304" pitchFamily="18" charset="0"/>
              </a:rPr>
              <a:t>          </a:t>
            </a:r>
            <a:r>
              <a:rPr lang="en-AU" sz="1800" b="0" i="0" dirty="0">
                <a:solidFill>
                  <a:srgbClr val="1F497D"/>
                </a:solidFill>
                <a:effectLst/>
                <a:latin typeface="Calibri" panose="020F0502020204030204" pitchFamily="34" charset="0"/>
              </a:rPr>
              <a:t>Detections of space targets can be used to accurately estimate their orbits and predict future positions.</a:t>
            </a:r>
            <a:endParaRPr lang="en-AU" sz="1800" b="0" i="0" dirty="0">
              <a:solidFill>
                <a:srgbClr val="222222"/>
              </a:solidFill>
              <a:effectLst/>
              <a:latin typeface="Times New Roman" panose="02020603050405020304" pitchFamily="18" charset="0"/>
            </a:endParaRPr>
          </a:p>
          <a:p>
            <a:pPr marL="260350" algn="l">
              <a:spcAft>
                <a:spcPts val="0"/>
              </a:spcAft>
            </a:pPr>
            <a:r>
              <a:rPr lang="en-AU" sz="1800" b="0" i="0" dirty="0">
                <a:solidFill>
                  <a:srgbClr val="1F497D"/>
                </a:solidFill>
                <a:effectLst/>
                <a:latin typeface="Calibri" panose="020F0502020204030204" pitchFamily="34" charset="0"/>
              </a:rPr>
              <a:t>-</a:t>
            </a:r>
            <a:r>
              <a:rPr lang="en-AU" sz="1800" b="0" i="0" dirty="0">
                <a:solidFill>
                  <a:srgbClr val="1F497D"/>
                </a:solidFill>
                <a:effectLst/>
                <a:latin typeface="Times New Roman" panose="02020603050405020304" pitchFamily="18" charset="0"/>
              </a:rPr>
              <a:t>          </a:t>
            </a:r>
            <a:r>
              <a:rPr lang="en-AU" sz="1800" b="0" i="0" dirty="0">
                <a:solidFill>
                  <a:srgbClr val="1F497D"/>
                </a:solidFill>
                <a:effectLst/>
                <a:latin typeface="Calibri" panose="020F0502020204030204" pitchFamily="34" charset="0"/>
              </a:rPr>
              <a:t>The MWA has been used as a radar receiver as part of a continent-spanning </a:t>
            </a:r>
            <a:r>
              <a:rPr lang="en-AU" sz="1800" b="0" i="0" dirty="0" err="1">
                <a:solidFill>
                  <a:srgbClr val="1F497D"/>
                </a:solidFill>
                <a:effectLst/>
                <a:latin typeface="Calibri" panose="020F0502020204030204" pitchFamily="34" charset="0"/>
              </a:rPr>
              <a:t>multistatic</a:t>
            </a:r>
            <a:r>
              <a:rPr lang="en-AU" sz="1800" b="0" i="0" dirty="0">
                <a:solidFill>
                  <a:srgbClr val="1F497D"/>
                </a:solidFill>
                <a:effectLst/>
                <a:latin typeface="Calibri" panose="020F0502020204030204" pitchFamily="34" charset="0"/>
              </a:rPr>
              <a:t> radar network.</a:t>
            </a:r>
            <a:endParaRPr lang="en-AU" sz="1800" b="0" i="0" dirty="0">
              <a:solidFill>
                <a:srgbClr val="222222"/>
              </a:solidFill>
              <a:effectLst/>
              <a:latin typeface="Times New Roman" panose="02020603050405020304" pitchFamily="18" charset="0"/>
            </a:endParaRPr>
          </a:p>
          <a:p>
            <a:pPr algn="l">
              <a:spcAft>
                <a:spcPts val="0"/>
              </a:spcAft>
            </a:pPr>
            <a:r>
              <a:rPr lang="en-AU" sz="1800" b="0" i="0" dirty="0">
                <a:solidFill>
                  <a:srgbClr val="1F497D"/>
                </a:solidFill>
                <a:effectLst/>
                <a:latin typeface="Calibri" panose="020F0502020204030204" pitchFamily="34" charset="0"/>
              </a:rPr>
              <a:t> </a:t>
            </a:r>
            <a:endParaRPr lang="en-AU" sz="1800" b="0" i="0" dirty="0">
              <a:solidFill>
                <a:srgbClr val="222222"/>
              </a:solidFill>
              <a:effectLst/>
              <a:latin typeface="Times New Roman" panose="02020603050405020304" pitchFamily="18" charset="0"/>
            </a:endParaRPr>
          </a:p>
          <a:p>
            <a:pPr lvl="0"/>
            <a:endParaRPr lang="en-AU" dirty="0"/>
          </a:p>
        </p:txBody>
      </p:sp>
    </p:spTree>
    <p:extLst>
      <p:ext uri="{BB962C8B-B14F-4D97-AF65-F5344CB8AC3E}">
        <p14:creationId xmlns:p14="http://schemas.microsoft.com/office/powerpoint/2010/main" val="3563961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32</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32</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3841198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33</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33</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2352098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34</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34</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3594833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1537923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35</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35</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3897766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36</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36</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2449407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37</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37</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72176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38</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38</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1973168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The IPTA 2015 Science meeting, Leura, NSW</a:t>
            </a:r>
          </a:p>
        </p:txBody>
      </p:sp>
      <p:sp>
        <p:nvSpPr>
          <p:cNvPr id="5" name="Slide Number Placeholder 4"/>
          <p:cNvSpPr>
            <a:spLocks noGrp="1"/>
          </p:cNvSpPr>
          <p:nvPr>
            <p:ph type="sldNum" sz="quarter" idx="11"/>
          </p:nvPr>
        </p:nvSpPr>
        <p:spPr/>
        <p:txBody>
          <a:bodyPr/>
          <a:lstStyle/>
          <a:p>
            <a:fld id="{3FA75954-64D3-3547-9E41-BA5D253C709A}" type="slidenum">
              <a:rPr lang="en-US" smtClean="0"/>
              <a:t>39</a:t>
            </a:fld>
            <a:endParaRPr lang="en-US"/>
          </a:p>
        </p:txBody>
      </p:sp>
    </p:spTree>
    <p:extLst>
      <p:ext uri="{BB962C8B-B14F-4D97-AF65-F5344CB8AC3E}">
        <p14:creationId xmlns:p14="http://schemas.microsoft.com/office/powerpoint/2010/main" val="2070758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The IPTA 2015 Science meeting, Leura, NSW</a:t>
            </a:r>
          </a:p>
        </p:txBody>
      </p:sp>
      <p:sp>
        <p:nvSpPr>
          <p:cNvPr id="5" name="Slide Number Placeholder 4"/>
          <p:cNvSpPr>
            <a:spLocks noGrp="1"/>
          </p:cNvSpPr>
          <p:nvPr>
            <p:ph type="sldNum" sz="quarter" idx="11"/>
          </p:nvPr>
        </p:nvSpPr>
        <p:spPr/>
        <p:txBody>
          <a:bodyPr/>
          <a:lstStyle/>
          <a:p>
            <a:fld id="{3FA75954-64D3-3547-9E41-BA5D253C709A}" type="slidenum">
              <a:rPr lang="en-US" smtClean="0"/>
              <a:t>40</a:t>
            </a:fld>
            <a:endParaRPr lang="en-US"/>
          </a:p>
        </p:txBody>
      </p:sp>
    </p:spTree>
    <p:extLst>
      <p:ext uri="{BB962C8B-B14F-4D97-AF65-F5344CB8AC3E}">
        <p14:creationId xmlns:p14="http://schemas.microsoft.com/office/powerpoint/2010/main" val="1786875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4</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4</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350307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get hold of these data – you</a:t>
            </a:r>
            <a:r>
              <a:rPr lang="en-US" baseline="0" dirty="0"/>
              <a:t> can process them in different ways</a:t>
            </a:r>
          </a:p>
          <a:p>
            <a:r>
              <a:rPr lang="en-US" baseline="0" dirty="0"/>
              <a:t>The simplest is incoherent sum – detect powers and sum them – preserves the </a:t>
            </a:r>
            <a:r>
              <a:rPr lang="en-US" baseline="0" dirty="0" err="1"/>
              <a:t>FoV</a:t>
            </a:r>
            <a:r>
              <a:rPr lang="en-US" baseline="0" dirty="0"/>
              <a:t> but gives a </a:t>
            </a:r>
            <a:r>
              <a:rPr lang="en-US" baseline="0" dirty="0" err="1"/>
              <a:t>sens</a:t>
            </a:r>
            <a:r>
              <a:rPr lang="en-US" baseline="0" dirty="0"/>
              <a:t> improvement only </a:t>
            </a:r>
            <a:r>
              <a:rPr lang="en-US" baseline="0" dirty="0" err="1"/>
              <a:t>sqrt</a:t>
            </a:r>
            <a:r>
              <a:rPr lang="en-US" baseline="0" dirty="0"/>
              <a:t>(N) – for MWA that is only 10% of the max </a:t>
            </a:r>
            <a:r>
              <a:rPr lang="en-US" baseline="0" dirty="0" err="1"/>
              <a:t>achivable</a:t>
            </a:r>
            <a:r>
              <a:rPr lang="en-US" baseline="0" dirty="0"/>
              <a:t> sensitivity</a:t>
            </a:r>
          </a:p>
          <a:p>
            <a:r>
              <a:rPr lang="en-US" baseline="0" dirty="0"/>
              <a:t>That is our quick check – form an incoherent beam and look at every detectable pulsars </a:t>
            </a:r>
            <a:endParaRPr lang="en-US" dirty="0"/>
          </a:p>
        </p:txBody>
      </p:sp>
      <p:sp>
        <p:nvSpPr>
          <p:cNvPr id="4" name="Footer Placeholder 3"/>
          <p:cNvSpPr>
            <a:spLocks noGrp="1"/>
          </p:cNvSpPr>
          <p:nvPr>
            <p:ph type="ftr" sz="quarter" idx="10"/>
          </p:nvPr>
        </p:nvSpPr>
        <p:spPr/>
        <p:txBody>
          <a:bodyPr/>
          <a:lstStyle/>
          <a:p>
            <a:r>
              <a:rPr lang="en-US"/>
              <a:t>The IPTA 2015 Science meeting, Leura, NSW</a:t>
            </a:r>
          </a:p>
        </p:txBody>
      </p:sp>
      <p:sp>
        <p:nvSpPr>
          <p:cNvPr id="5" name="Slide Number Placeholder 4"/>
          <p:cNvSpPr>
            <a:spLocks noGrp="1"/>
          </p:cNvSpPr>
          <p:nvPr>
            <p:ph type="sldNum" sz="quarter" idx="11"/>
          </p:nvPr>
        </p:nvSpPr>
        <p:spPr/>
        <p:txBody>
          <a:bodyPr/>
          <a:lstStyle/>
          <a:p>
            <a:fld id="{3FA75954-64D3-3547-9E41-BA5D253C709A}" type="slidenum">
              <a:rPr lang="en-US" smtClean="0"/>
              <a:t>6</a:t>
            </a:fld>
            <a:endParaRPr lang="en-US"/>
          </a:p>
        </p:txBody>
      </p:sp>
    </p:spTree>
    <p:extLst>
      <p:ext uri="{BB962C8B-B14F-4D97-AF65-F5344CB8AC3E}">
        <p14:creationId xmlns:p14="http://schemas.microsoft.com/office/powerpoint/2010/main" val="790474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get hold of these data – you</a:t>
            </a:r>
            <a:r>
              <a:rPr lang="en-US" baseline="0" dirty="0"/>
              <a:t> can process them in different ways</a:t>
            </a:r>
          </a:p>
          <a:p>
            <a:r>
              <a:rPr lang="en-US" baseline="0" dirty="0"/>
              <a:t>The simplest is incoherent sum – detect powers and sum them – preserves the </a:t>
            </a:r>
            <a:r>
              <a:rPr lang="en-US" baseline="0" dirty="0" err="1"/>
              <a:t>FoV</a:t>
            </a:r>
            <a:r>
              <a:rPr lang="en-US" baseline="0" dirty="0"/>
              <a:t> but gives a </a:t>
            </a:r>
            <a:r>
              <a:rPr lang="en-US" baseline="0" dirty="0" err="1"/>
              <a:t>sens</a:t>
            </a:r>
            <a:r>
              <a:rPr lang="en-US" baseline="0" dirty="0"/>
              <a:t> improvement only </a:t>
            </a:r>
            <a:r>
              <a:rPr lang="en-US" baseline="0" dirty="0" err="1"/>
              <a:t>sqrt</a:t>
            </a:r>
            <a:r>
              <a:rPr lang="en-US" baseline="0" dirty="0"/>
              <a:t>(N) – for MWA that is only 10% of the max </a:t>
            </a:r>
            <a:r>
              <a:rPr lang="en-US" baseline="0" dirty="0" err="1"/>
              <a:t>achivable</a:t>
            </a:r>
            <a:r>
              <a:rPr lang="en-US" baseline="0" dirty="0"/>
              <a:t> sensitivity</a:t>
            </a:r>
          </a:p>
          <a:p>
            <a:r>
              <a:rPr lang="en-US" baseline="0" dirty="0"/>
              <a:t>That is our quick check – form an incoherent beam and look at every detectable pulsars </a:t>
            </a:r>
            <a:endParaRPr lang="en-US" dirty="0"/>
          </a:p>
        </p:txBody>
      </p:sp>
      <p:sp>
        <p:nvSpPr>
          <p:cNvPr id="4" name="Footer Placeholder 3"/>
          <p:cNvSpPr>
            <a:spLocks noGrp="1"/>
          </p:cNvSpPr>
          <p:nvPr>
            <p:ph type="ftr" sz="quarter" idx="10"/>
          </p:nvPr>
        </p:nvSpPr>
        <p:spPr/>
        <p:txBody>
          <a:bodyPr/>
          <a:lstStyle/>
          <a:p>
            <a:r>
              <a:rPr lang="en-US"/>
              <a:t>The IPTA 2015 Science meeting, Leura, NSW</a:t>
            </a:r>
          </a:p>
        </p:txBody>
      </p:sp>
      <p:sp>
        <p:nvSpPr>
          <p:cNvPr id="5" name="Slide Number Placeholder 4"/>
          <p:cNvSpPr>
            <a:spLocks noGrp="1"/>
          </p:cNvSpPr>
          <p:nvPr>
            <p:ph type="sldNum" sz="quarter" idx="11"/>
          </p:nvPr>
        </p:nvSpPr>
        <p:spPr/>
        <p:txBody>
          <a:bodyPr/>
          <a:lstStyle/>
          <a:p>
            <a:fld id="{3FA75954-64D3-3547-9E41-BA5D253C709A}" type="slidenum">
              <a:rPr lang="en-US" smtClean="0"/>
              <a:t>7</a:t>
            </a:fld>
            <a:endParaRPr lang="en-US"/>
          </a:p>
        </p:txBody>
      </p:sp>
    </p:spTree>
    <p:extLst>
      <p:ext uri="{BB962C8B-B14F-4D97-AF65-F5344CB8AC3E}">
        <p14:creationId xmlns:p14="http://schemas.microsoft.com/office/powerpoint/2010/main" val="3146603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get hold of these data – you</a:t>
            </a:r>
            <a:r>
              <a:rPr lang="en-US" baseline="0" dirty="0"/>
              <a:t> can process them in different ways</a:t>
            </a:r>
          </a:p>
          <a:p>
            <a:r>
              <a:rPr lang="en-US" baseline="0" dirty="0"/>
              <a:t>The simplest is incoherent sum – detect powers and sum them – preserves the </a:t>
            </a:r>
            <a:r>
              <a:rPr lang="en-US" baseline="0" dirty="0" err="1"/>
              <a:t>FoV</a:t>
            </a:r>
            <a:r>
              <a:rPr lang="en-US" baseline="0" dirty="0"/>
              <a:t> but gives a </a:t>
            </a:r>
            <a:r>
              <a:rPr lang="en-US" baseline="0" dirty="0" err="1"/>
              <a:t>sens</a:t>
            </a:r>
            <a:r>
              <a:rPr lang="en-US" baseline="0" dirty="0"/>
              <a:t> improvement only </a:t>
            </a:r>
            <a:r>
              <a:rPr lang="en-US" baseline="0" dirty="0" err="1"/>
              <a:t>sqrt</a:t>
            </a:r>
            <a:r>
              <a:rPr lang="en-US" baseline="0" dirty="0"/>
              <a:t>(N) – for MWA that is only 10% of the max </a:t>
            </a:r>
            <a:r>
              <a:rPr lang="en-US" baseline="0" dirty="0" err="1"/>
              <a:t>achivable</a:t>
            </a:r>
            <a:r>
              <a:rPr lang="en-US" baseline="0" dirty="0"/>
              <a:t> sensitivity</a:t>
            </a:r>
          </a:p>
          <a:p>
            <a:r>
              <a:rPr lang="en-US" baseline="0" dirty="0"/>
              <a:t>That is our quick check – form an incoherent beam and look at every detectable pulsars </a:t>
            </a:r>
            <a:endParaRPr lang="en-US" dirty="0"/>
          </a:p>
        </p:txBody>
      </p:sp>
      <p:sp>
        <p:nvSpPr>
          <p:cNvPr id="4" name="Footer Placeholder 3"/>
          <p:cNvSpPr>
            <a:spLocks noGrp="1"/>
          </p:cNvSpPr>
          <p:nvPr>
            <p:ph type="ftr" sz="quarter" idx="10"/>
          </p:nvPr>
        </p:nvSpPr>
        <p:spPr/>
        <p:txBody>
          <a:bodyPr/>
          <a:lstStyle/>
          <a:p>
            <a:r>
              <a:rPr lang="en-US"/>
              <a:t>The IPTA 2015 Science meeting, Leura, NSW</a:t>
            </a:r>
          </a:p>
        </p:txBody>
      </p:sp>
      <p:sp>
        <p:nvSpPr>
          <p:cNvPr id="5" name="Slide Number Placeholder 4"/>
          <p:cNvSpPr>
            <a:spLocks noGrp="1"/>
          </p:cNvSpPr>
          <p:nvPr>
            <p:ph type="sldNum" sz="quarter" idx="11"/>
          </p:nvPr>
        </p:nvSpPr>
        <p:spPr/>
        <p:txBody>
          <a:bodyPr/>
          <a:lstStyle/>
          <a:p>
            <a:fld id="{3FA75954-64D3-3547-9E41-BA5D253C709A}" type="slidenum">
              <a:rPr lang="en-US" smtClean="0"/>
              <a:t>8</a:t>
            </a:fld>
            <a:endParaRPr lang="en-US"/>
          </a:p>
        </p:txBody>
      </p:sp>
    </p:spTree>
    <p:extLst>
      <p:ext uri="{BB962C8B-B14F-4D97-AF65-F5344CB8AC3E}">
        <p14:creationId xmlns:p14="http://schemas.microsoft.com/office/powerpoint/2010/main" val="1902637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9</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9</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1770746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28021D97-18B6-4F8C-AD8E-192E27A97B7D}"/>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CCDDFEC-7E50-4157-AC5B-F907BAA401F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7/25/23</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a16="http://schemas.microsoft.com/office/drawing/2014/main" id="{EC073711-9CE4-45F0-8316-DC3CB43077FE}"/>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DE02325-625A-4C2F-9E88-D7A84DA04EFF}" type="slidenum">
              <a:rPr kumimoji="0" lang="en-AU"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10</a:t>
            </a:fld>
            <a:endParaRPr kumimoji="0" lang="en-AU"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11" name="Slide Number Placeholder 6">
            <a:extLst>
              <a:ext uri="{FF2B5EF4-FFF2-40B4-BE49-F238E27FC236}">
                <a16:creationId xmlns:a16="http://schemas.microsoft.com/office/drawing/2014/main" id="{8A0A0775-BCCD-4B21-95D8-CA08A3AD6FD5}"/>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541D9F2-34B3-4365-A0FC-031880D58E62}" type="slidenum">
              <a:rPr kumimoji="0" lang="en-US" sz="1400" b="0" i="0" u="none" strike="noStrike" kern="1200" cap="none" spc="0" normalizeH="0" baseline="0" noProof="0" smtClean="0">
                <a:ln>
                  <a:noFill/>
                </a:ln>
                <a:solidFill>
                  <a:schemeClr val="tx1"/>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10</a:t>
            </a:fld>
            <a:endParaRPr kumimoji="0" lang="en-US" sz="1400" b="0" i="0" u="none" strike="noStrike" kern="1200" cap="none" spc="0" normalizeH="0" baseline="0" noProof="0">
              <a:ln>
                <a:noFill/>
              </a:ln>
              <a:solidFill>
                <a:schemeClr val="tx1"/>
              </a:solidFill>
              <a:effectLst/>
              <a:uLnTx/>
              <a:uFillTx/>
              <a:latin typeface="Times New Roman" pitchFamily="18"/>
              <a:ea typeface="Arial Unicode MS" pitchFamily="2"/>
              <a:cs typeface="Tahoma" pitchFamily="2"/>
            </a:endParaRPr>
          </a:p>
        </p:txBody>
      </p:sp>
      <p:sp>
        <p:nvSpPr>
          <p:cNvPr id="2" name="Slide Image Placeholder 1">
            <a:extLst>
              <a:ext uri="{FF2B5EF4-FFF2-40B4-BE49-F238E27FC236}">
                <a16:creationId xmlns:a16="http://schemas.microsoft.com/office/drawing/2014/main" id="{1CB57A61-49E6-4295-8B97-510FE03F2756}"/>
              </a:ext>
            </a:extLst>
          </p:cNvPr>
          <p:cNvSpPr>
            <a:spLocks noGrp="1" noRot="1" noChangeAspect="1" noResize="1"/>
          </p:cNvSpPr>
          <p:nvPr>
            <p:ph type="sldImg"/>
          </p:nvPr>
        </p:nvSpPr>
        <p:spPr>
          <a:xfrm>
            <a:off x="0" y="812800"/>
            <a:ext cx="0" cy="0"/>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23ED58C-AAFA-42DC-BBB6-E2D76720F89A}"/>
              </a:ext>
            </a:extLst>
          </p:cNvPr>
          <p:cNvSpPr txBox="1">
            <a:spLocks noGrp="1"/>
          </p:cNvSpPr>
          <p:nvPr>
            <p:ph type="body" sz="quarter" idx="1"/>
          </p:nvPr>
        </p:nvSpPr>
        <p:spPr>
          <a:xfrm>
            <a:off x="756000" y="5078520"/>
            <a:ext cx="6047640" cy="4811040"/>
          </a:xfrm>
          <a:noFill/>
          <a:ln>
            <a:noFill/>
          </a:ln>
        </p:spPr>
        <p:txBody>
          <a:bodyPr lIns="0" tIns="0" rIns="0" bIns="0">
            <a:spAutoFit/>
          </a:bodyPr>
          <a:lstStyle/>
          <a:p>
            <a:pPr lvl="0"/>
            <a:endParaRPr lang="en-AU" dirty="0"/>
          </a:p>
        </p:txBody>
      </p:sp>
    </p:spTree>
    <p:extLst>
      <p:ext uri="{BB962C8B-B14F-4D97-AF65-F5344CB8AC3E}">
        <p14:creationId xmlns:p14="http://schemas.microsoft.com/office/powerpoint/2010/main" val="21189201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6800" y="670561"/>
            <a:ext cx="5262880" cy="2929890"/>
          </a:xfrm>
        </p:spPr>
        <p:txBody>
          <a:bodyPr anchor="b" anchorCtr="0"/>
          <a:lstStyle>
            <a:lvl1pPr algn="l">
              <a:defRPr b="0" i="0" baseline="0">
                <a:solidFill>
                  <a:srgbClr val="000000"/>
                </a:solidFill>
                <a:latin typeface="Arial"/>
                <a:cs typeface="Arial"/>
              </a:defRPr>
            </a:lvl1pPr>
          </a:lstStyle>
          <a:p>
            <a:r>
              <a:rPr lang="en-AU" dirty="0"/>
              <a:t>Click to edit title</a:t>
            </a:r>
            <a:endParaRPr lang="en-US" dirty="0"/>
          </a:p>
        </p:txBody>
      </p:sp>
      <p:sp>
        <p:nvSpPr>
          <p:cNvPr id="3" name="Subtitle 2"/>
          <p:cNvSpPr>
            <a:spLocks noGrp="1"/>
          </p:cNvSpPr>
          <p:nvPr>
            <p:ph type="subTitle" idx="1"/>
          </p:nvPr>
        </p:nvSpPr>
        <p:spPr>
          <a:xfrm>
            <a:off x="3606800" y="4145280"/>
            <a:ext cx="5262880" cy="1097280"/>
          </a:xfrm>
        </p:spPr>
        <p:txBody>
          <a:bodyPr anchor="t" anchorCtr="0">
            <a:normAutofit/>
          </a:bodyPr>
          <a:lstStyle>
            <a:lvl1pPr marL="0" indent="0" algn="l">
              <a:buNone/>
              <a:defRPr sz="2400" b="0" i="0" baseline="0">
                <a:solidFill>
                  <a:srgbClr val="000000"/>
                </a:solidFill>
                <a:latin typeface="Arial"/>
                <a:cs typeface="Arial"/>
              </a:defRPr>
            </a:lvl1pPr>
            <a:lvl2pPr marL="0" indent="0" algn="l">
              <a:buNone/>
              <a:defRPr sz="2200" b="0" i="0">
                <a:solidFill>
                  <a:srgbClr val="000000"/>
                </a:solidFill>
                <a:latin typeface="Arial"/>
                <a:cs typeface="Aria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a:t>
            </a:r>
          </a:p>
          <a:p>
            <a:pPr lvl="1"/>
            <a:r>
              <a:rPr lang="en-AU" dirty="0" err="1"/>
              <a:t>Subsubtitle</a:t>
            </a:r>
            <a:endParaRPr lang="en-US" dirty="0"/>
          </a:p>
        </p:txBody>
      </p:sp>
    </p:spTree>
    <p:extLst>
      <p:ext uri="{BB962C8B-B14F-4D97-AF65-F5344CB8AC3E}">
        <p14:creationId xmlns:p14="http://schemas.microsoft.com/office/powerpoint/2010/main" val="4070560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9680" y="132080"/>
            <a:ext cx="7670800" cy="650240"/>
          </a:xfrm>
        </p:spPr>
        <p:txBody>
          <a:bodyPr/>
          <a:lstStyle/>
          <a:p>
            <a:r>
              <a:rPr lang="en-AU" dirty="0"/>
              <a:t>Click to edit</a:t>
            </a:r>
            <a:endParaRPr lang="en-US" dirty="0"/>
          </a:p>
        </p:txBody>
      </p:sp>
      <p:sp>
        <p:nvSpPr>
          <p:cNvPr id="3" name="Footer Placeholder 2"/>
          <p:cNvSpPr>
            <a:spLocks noGrp="1"/>
          </p:cNvSpPr>
          <p:nvPr>
            <p:ph type="ftr" sz="quarter" idx="10"/>
          </p:nvPr>
        </p:nvSpPr>
        <p:spPr/>
        <p:txBody>
          <a:bodyPr/>
          <a:lstStyle/>
          <a:p>
            <a:r>
              <a:rPr lang="en-US"/>
              <a:t>Free Range Science – Bendigo </a:t>
            </a:r>
            <a:endParaRPr lang="en-US" dirty="0"/>
          </a:p>
        </p:txBody>
      </p:sp>
      <p:sp>
        <p:nvSpPr>
          <p:cNvPr id="7" name="Slide Number Placeholder 5"/>
          <p:cNvSpPr txBox="1">
            <a:spLocks/>
          </p:cNvSpPr>
          <p:nvPr userDrawn="1"/>
        </p:nvSpPr>
        <p:spPr>
          <a:xfrm>
            <a:off x="8707120" y="6583680"/>
            <a:ext cx="447040" cy="269875"/>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bg1"/>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D1588C-AB24-5646-A060-72B6CDFB3A51}" type="slidenum">
              <a:rPr lang="en-US" smtClean="0"/>
              <a:pPr/>
              <a:t>‹#›</a:t>
            </a:fld>
            <a:endParaRPr lang="en-US" dirty="0"/>
          </a:p>
        </p:txBody>
      </p:sp>
      <p:sp>
        <p:nvSpPr>
          <p:cNvPr id="9" name="Slide Number Placeholder 8"/>
          <p:cNvSpPr>
            <a:spLocks noGrp="1"/>
          </p:cNvSpPr>
          <p:nvPr>
            <p:ph type="sldNum" sz="quarter" idx="13"/>
          </p:nvPr>
        </p:nvSpPr>
        <p:spPr/>
        <p:txBody>
          <a:bodyPr/>
          <a:lstStyle/>
          <a:p>
            <a:fld id="{93D1588C-AB24-5646-A060-72B6CDFB3A51}" type="slidenum">
              <a:rPr lang="en-US" smtClean="0"/>
              <a:pPr/>
              <a:t>‹#›</a:t>
            </a:fld>
            <a:endParaRPr lang="en-US" dirty="0"/>
          </a:p>
        </p:txBody>
      </p:sp>
      <p:sp>
        <p:nvSpPr>
          <p:cNvPr id="11" name="Text Placeholder 10"/>
          <p:cNvSpPr>
            <a:spLocks noGrp="1"/>
          </p:cNvSpPr>
          <p:nvPr>
            <p:ph type="body" sz="quarter" idx="14"/>
          </p:nvPr>
        </p:nvSpPr>
        <p:spPr>
          <a:xfrm>
            <a:off x="333375" y="1158875"/>
            <a:ext cx="8586788" cy="5211763"/>
          </a:xfrm>
        </p:spPr>
        <p:txBody>
          <a:bodyPr/>
          <a:lstStyle/>
          <a:p>
            <a:pPr lvl="0"/>
            <a:r>
              <a:rPr lang="en-AU" dirty="0"/>
              <a:t>Click to edit</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2322385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9680" y="132080"/>
            <a:ext cx="7518400" cy="650240"/>
          </a:xfrm>
        </p:spPr>
        <p:txBody>
          <a:bodyPr/>
          <a:lstStyle/>
          <a:p>
            <a:r>
              <a:rPr lang="en-AU" dirty="0"/>
              <a:t>Click to edit</a:t>
            </a:r>
            <a:endParaRPr lang="en-US" dirty="0"/>
          </a:p>
        </p:txBody>
      </p:sp>
      <p:sp>
        <p:nvSpPr>
          <p:cNvPr id="3" name="Footer Placeholder 2"/>
          <p:cNvSpPr>
            <a:spLocks noGrp="1"/>
          </p:cNvSpPr>
          <p:nvPr>
            <p:ph type="ftr" sz="quarter" idx="10"/>
          </p:nvPr>
        </p:nvSpPr>
        <p:spPr/>
        <p:txBody>
          <a:bodyPr/>
          <a:lstStyle/>
          <a:p>
            <a:r>
              <a:rPr lang="en-US"/>
              <a:t>Free Range Science – Bendigo </a:t>
            </a:r>
            <a:endParaRPr lang="en-US" dirty="0"/>
          </a:p>
        </p:txBody>
      </p:sp>
      <p:sp>
        <p:nvSpPr>
          <p:cNvPr id="4" name="Slide Number Placeholder 3"/>
          <p:cNvSpPr>
            <a:spLocks noGrp="1"/>
          </p:cNvSpPr>
          <p:nvPr>
            <p:ph type="sldNum" sz="quarter" idx="11"/>
          </p:nvPr>
        </p:nvSpPr>
        <p:spPr/>
        <p:txBody>
          <a:bodyPr/>
          <a:lstStyle/>
          <a:p>
            <a:fld id="{93D1588C-AB24-5646-A060-72B6CDFB3A51}" type="slidenum">
              <a:rPr lang="en-US" smtClean="0"/>
              <a:pPr/>
              <a:t>‹#›</a:t>
            </a:fld>
            <a:endParaRPr lang="en-US" dirty="0"/>
          </a:p>
        </p:txBody>
      </p:sp>
      <p:sp>
        <p:nvSpPr>
          <p:cNvPr id="5" name="Text Placeholder 2"/>
          <p:cNvSpPr>
            <a:spLocks noGrp="1"/>
          </p:cNvSpPr>
          <p:nvPr>
            <p:ph idx="1"/>
          </p:nvPr>
        </p:nvSpPr>
        <p:spPr>
          <a:xfrm>
            <a:off x="457200" y="1158240"/>
            <a:ext cx="4287520" cy="4967923"/>
          </a:xfrm>
          <a:prstGeom prst="rect">
            <a:avLst/>
          </a:prstGeom>
        </p:spPr>
        <p:txBody>
          <a:bodyPr vert="horz" lIns="91440" tIns="45720" rIns="91440" bIns="45720" rtlCol="0">
            <a:normAutofit/>
          </a:bodyPr>
          <a:lstStyle>
            <a:lvl1pPr>
              <a:defRPr>
                <a:solidFill>
                  <a:srgbClr val="CD0920"/>
                </a:solidFill>
              </a:defRPr>
            </a:lvl1pPr>
          </a:lstStyle>
          <a:p>
            <a:pPr lvl="0"/>
            <a:r>
              <a:rPr lang="en-AU" dirty="0"/>
              <a:t>Click to edit</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Picture Placeholder 6"/>
          <p:cNvSpPr>
            <a:spLocks noGrp="1"/>
          </p:cNvSpPr>
          <p:nvPr>
            <p:ph type="pic" sz="quarter" idx="12"/>
          </p:nvPr>
        </p:nvSpPr>
        <p:spPr>
          <a:xfrm>
            <a:off x="4886325" y="1158875"/>
            <a:ext cx="3881438" cy="4967288"/>
          </a:xfrm>
        </p:spPr>
        <p:txBody>
          <a:bodyPr/>
          <a:lstStyle/>
          <a:p>
            <a:endParaRPr lang="en-US"/>
          </a:p>
        </p:txBody>
      </p:sp>
    </p:spTree>
    <p:extLst>
      <p:ext uri="{BB962C8B-B14F-4D97-AF65-F5344CB8AC3E}">
        <p14:creationId xmlns:p14="http://schemas.microsoft.com/office/powerpoint/2010/main" val="2052515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ption and Landscape Imag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9680" y="132080"/>
            <a:ext cx="7518400" cy="650240"/>
          </a:xfrm>
        </p:spPr>
        <p:txBody>
          <a:bodyPr/>
          <a:lstStyle/>
          <a:p>
            <a:r>
              <a:rPr lang="en-AU" dirty="0"/>
              <a:t>Click to edit</a:t>
            </a:r>
            <a:endParaRPr lang="en-US" dirty="0"/>
          </a:p>
        </p:txBody>
      </p:sp>
      <p:sp>
        <p:nvSpPr>
          <p:cNvPr id="3" name="Footer Placeholder 2"/>
          <p:cNvSpPr>
            <a:spLocks noGrp="1"/>
          </p:cNvSpPr>
          <p:nvPr>
            <p:ph type="ftr" sz="quarter" idx="10"/>
          </p:nvPr>
        </p:nvSpPr>
        <p:spPr/>
        <p:txBody>
          <a:bodyPr/>
          <a:lstStyle/>
          <a:p>
            <a:r>
              <a:rPr lang="en-US"/>
              <a:t>Free Range Science – Bendigo </a:t>
            </a:r>
            <a:endParaRPr lang="en-US" dirty="0"/>
          </a:p>
        </p:txBody>
      </p:sp>
      <p:sp>
        <p:nvSpPr>
          <p:cNvPr id="4" name="Slide Number Placeholder 3"/>
          <p:cNvSpPr>
            <a:spLocks noGrp="1"/>
          </p:cNvSpPr>
          <p:nvPr>
            <p:ph type="sldNum" sz="quarter" idx="11"/>
          </p:nvPr>
        </p:nvSpPr>
        <p:spPr/>
        <p:txBody>
          <a:bodyPr/>
          <a:lstStyle/>
          <a:p>
            <a:fld id="{93D1588C-AB24-5646-A060-72B6CDFB3A51}" type="slidenum">
              <a:rPr lang="en-US" smtClean="0"/>
              <a:pPr/>
              <a:t>‹#›</a:t>
            </a:fld>
            <a:endParaRPr lang="en-US" dirty="0"/>
          </a:p>
        </p:txBody>
      </p:sp>
      <p:sp>
        <p:nvSpPr>
          <p:cNvPr id="6" name="Picture Placeholder 6"/>
          <p:cNvSpPr>
            <a:spLocks noGrp="1"/>
          </p:cNvSpPr>
          <p:nvPr>
            <p:ph type="pic" sz="quarter" idx="12"/>
          </p:nvPr>
        </p:nvSpPr>
        <p:spPr>
          <a:xfrm>
            <a:off x="325120" y="1158875"/>
            <a:ext cx="8442643" cy="4104005"/>
          </a:xfrm>
        </p:spPr>
        <p:txBody>
          <a:bodyPr/>
          <a:lstStyle/>
          <a:p>
            <a:endParaRPr lang="en-US" dirty="0"/>
          </a:p>
        </p:txBody>
      </p:sp>
      <p:sp>
        <p:nvSpPr>
          <p:cNvPr id="9" name="Text Placeholder 8"/>
          <p:cNvSpPr>
            <a:spLocks noGrp="1"/>
          </p:cNvSpPr>
          <p:nvPr>
            <p:ph type="body" sz="quarter" idx="13"/>
          </p:nvPr>
        </p:nvSpPr>
        <p:spPr>
          <a:xfrm>
            <a:off x="325438" y="5414963"/>
            <a:ext cx="8442325" cy="1077912"/>
          </a:xfrm>
        </p:spPr>
        <p:txBody>
          <a:bodyPr/>
          <a:lstStyle>
            <a:lvl1pPr algn="ctr">
              <a:defRPr sz="2400"/>
            </a:lvl1pPr>
            <a:lvl2pPr algn="ctr">
              <a:defRPr/>
            </a:lvl2pPr>
            <a:lvl3pPr marL="0" indent="0" algn="ctr">
              <a:buNone/>
              <a:defRPr sz="2400"/>
            </a:lvl3pPr>
            <a:lvl4pPr marL="0" indent="0" algn="ctr">
              <a:buNone/>
              <a:defRPr sz="2400"/>
            </a:lvl4pPr>
            <a:lvl5pPr marL="0" indent="0" algn="ctr">
              <a:buNone/>
              <a:defRPr sz="2400"/>
            </a:lvl5pPr>
          </a:lstStyle>
          <a:p>
            <a:pPr lvl="0"/>
            <a:r>
              <a:rPr lang="en-AU" dirty="0"/>
              <a:t>Click to edit</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941314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6800" y="3850640"/>
            <a:ext cx="5262880" cy="833120"/>
          </a:xfrm>
        </p:spPr>
        <p:txBody>
          <a:bodyPr anchor="b" anchorCtr="0">
            <a:normAutofit/>
          </a:bodyPr>
          <a:lstStyle>
            <a:lvl1pPr algn="l">
              <a:defRPr sz="2800" b="0" i="0" baseline="0">
                <a:solidFill>
                  <a:srgbClr val="000000"/>
                </a:solidFill>
                <a:latin typeface="Arial"/>
                <a:cs typeface="Arial"/>
              </a:defRPr>
            </a:lvl1pPr>
          </a:lstStyle>
          <a:p>
            <a:r>
              <a:rPr lang="en-US" dirty="0"/>
              <a:t>Click to edit title</a:t>
            </a:r>
          </a:p>
        </p:txBody>
      </p:sp>
      <p:sp>
        <p:nvSpPr>
          <p:cNvPr id="3" name="Subtitle 2"/>
          <p:cNvSpPr>
            <a:spLocks noGrp="1"/>
          </p:cNvSpPr>
          <p:nvPr>
            <p:ph type="subTitle" idx="1" hasCustomPrompt="1"/>
          </p:nvPr>
        </p:nvSpPr>
        <p:spPr>
          <a:xfrm>
            <a:off x="3606800" y="4765040"/>
            <a:ext cx="5262880" cy="477520"/>
          </a:xfrm>
        </p:spPr>
        <p:txBody>
          <a:bodyPr anchor="t" anchorCtr="0">
            <a:normAutofit/>
          </a:bodyPr>
          <a:lstStyle>
            <a:lvl1pPr marL="0" indent="0" algn="l">
              <a:buNone/>
              <a:defRPr sz="2000" b="0" i="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subtitle</a:t>
            </a:r>
            <a:endParaRPr lang="en-US" dirty="0"/>
          </a:p>
        </p:txBody>
      </p:sp>
      <p:sp>
        <p:nvSpPr>
          <p:cNvPr id="5" name="Picture Placeholder 4"/>
          <p:cNvSpPr>
            <a:spLocks noGrp="1"/>
          </p:cNvSpPr>
          <p:nvPr>
            <p:ph type="pic" sz="quarter" idx="10"/>
          </p:nvPr>
        </p:nvSpPr>
        <p:spPr>
          <a:xfrm>
            <a:off x="3606799" y="599440"/>
            <a:ext cx="5262563" cy="3159760"/>
          </a:xfrm>
        </p:spPr>
        <p:txBody>
          <a:bodyPr/>
          <a:lstStyle/>
          <a:p>
            <a:endParaRPr lang="en-US"/>
          </a:p>
        </p:txBody>
      </p:sp>
    </p:spTree>
    <p:extLst>
      <p:ext uri="{BB962C8B-B14F-4D97-AF65-F5344CB8AC3E}">
        <p14:creationId xmlns:p14="http://schemas.microsoft.com/office/powerpoint/2010/main" val="2968587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a:xfrm>
            <a:off x="457200" y="6421438"/>
            <a:ext cx="2133600" cy="365125"/>
          </a:xfrm>
          <a:prstGeom prst="rect">
            <a:avLst/>
          </a:prstGeom>
        </p:spPr>
        <p:txBody>
          <a:bodyPr/>
          <a:lstStyle>
            <a:lvl1pPr>
              <a:defRPr/>
            </a:lvl1pPr>
          </a:lstStyle>
          <a:p>
            <a:pPr>
              <a:defRPr/>
            </a:pPr>
            <a:fld id="{E5E43949-A284-C845-8D25-1344035F1446}" type="datetimeFigureOut">
              <a:rPr lang="en-US"/>
              <a:pPr>
                <a:defRPr/>
              </a:pPr>
              <a:t>7/25/23</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5A4D5825-5AD5-3146-B1DD-784377387087}" type="slidenum">
              <a:rPr lang="en-US"/>
              <a:pPr>
                <a:defRPr/>
              </a:pPr>
              <a:t>‹#›</a:t>
            </a:fld>
            <a:endParaRPr lang="en-US"/>
          </a:p>
        </p:txBody>
      </p:sp>
    </p:spTree>
    <p:extLst>
      <p:ext uri="{BB962C8B-B14F-4D97-AF65-F5344CB8AC3E}">
        <p14:creationId xmlns:p14="http://schemas.microsoft.com/office/powerpoint/2010/main" val="1013589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559B5CD-97EE-454D-9E9F-7CF7580FE560}" type="slidenum">
              <a:rPr lang="en-AU" smtClean="0"/>
              <a:t>‹#›</a:t>
            </a:fld>
            <a:endParaRPr lang="en-AU"/>
          </a:p>
        </p:txBody>
      </p:sp>
    </p:spTree>
    <p:extLst>
      <p:ext uri="{BB962C8B-B14F-4D97-AF65-F5344CB8AC3E}">
        <p14:creationId xmlns:p14="http://schemas.microsoft.com/office/powerpoint/2010/main" val="1922008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628650" y="-1458119"/>
            <a:ext cx="7886700" cy="1325563"/>
          </a:xfrm>
        </p:spPr>
        <p:txBody>
          <a:bodyPr anchor="b"/>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7/25/23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24287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49680" y="81280"/>
            <a:ext cx="7518400" cy="650240"/>
          </a:xfrm>
          <a:prstGeom prst="rect">
            <a:avLst/>
          </a:prstGeom>
        </p:spPr>
        <p:txBody>
          <a:bodyPr vert="horz" lIns="91440" tIns="45720" rIns="91440" bIns="45720" rtlCol="0" anchor="ctr">
            <a:normAutofit/>
          </a:bodyPr>
          <a:lstStyle/>
          <a:p>
            <a:r>
              <a:rPr lang="en-AU" dirty="0"/>
              <a:t>Click to edit</a:t>
            </a:r>
            <a:endParaRPr lang="en-US" dirty="0"/>
          </a:p>
        </p:txBody>
      </p:sp>
      <p:sp>
        <p:nvSpPr>
          <p:cNvPr id="3" name="Text Placeholder 2"/>
          <p:cNvSpPr>
            <a:spLocks noGrp="1"/>
          </p:cNvSpPr>
          <p:nvPr>
            <p:ph type="body" idx="1"/>
          </p:nvPr>
        </p:nvSpPr>
        <p:spPr>
          <a:xfrm>
            <a:off x="457200" y="1158240"/>
            <a:ext cx="8310880" cy="4967923"/>
          </a:xfrm>
          <a:prstGeom prst="rect">
            <a:avLst/>
          </a:prstGeom>
        </p:spPr>
        <p:txBody>
          <a:bodyPr vert="horz" lIns="91440" tIns="45720" rIns="91440" bIns="45720" rtlCol="0">
            <a:normAutofit/>
          </a:bodyPr>
          <a:lstStyle/>
          <a:p>
            <a:pPr lvl="0"/>
            <a:r>
              <a:rPr lang="en-AU" dirty="0"/>
              <a:t>Click to edit</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5" name="Footer Placeholder 4"/>
          <p:cNvSpPr>
            <a:spLocks noGrp="1"/>
          </p:cNvSpPr>
          <p:nvPr>
            <p:ph type="ftr" sz="quarter" idx="3"/>
          </p:nvPr>
        </p:nvSpPr>
        <p:spPr>
          <a:xfrm>
            <a:off x="3332480" y="6573520"/>
            <a:ext cx="5135880" cy="269875"/>
          </a:xfrm>
          <a:prstGeom prst="rect">
            <a:avLst/>
          </a:prstGeom>
        </p:spPr>
        <p:txBody>
          <a:bodyPr vert="horz" lIns="91440" tIns="45720" rIns="91440" bIns="45720" rtlCol="0" anchor="ctr"/>
          <a:lstStyle>
            <a:lvl1pPr algn="r">
              <a:defRPr sz="1200" b="0" i="0">
                <a:solidFill>
                  <a:srgbClr val="000000"/>
                </a:solidFill>
                <a:latin typeface="Helvetica Neue"/>
                <a:cs typeface="Helvetica Neue"/>
              </a:defRPr>
            </a:lvl1pPr>
          </a:lstStyle>
          <a:p>
            <a:r>
              <a:rPr lang="en-US"/>
              <a:t>Free Range Science – Bendigo </a:t>
            </a:r>
            <a:endParaRPr lang="en-US" dirty="0"/>
          </a:p>
        </p:txBody>
      </p:sp>
      <p:sp>
        <p:nvSpPr>
          <p:cNvPr id="6" name="Slide Number Placeholder 5"/>
          <p:cNvSpPr>
            <a:spLocks noGrp="1"/>
          </p:cNvSpPr>
          <p:nvPr>
            <p:ph type="sldNum" sz="quarter" idx="4"/>
          </p:nvPr>
        </p:nvSpPr>
        <p:spPr>
          <a:xfrm>
            <a:off x="8686800" y="6573520"/>
            <a:ext cx="447040" cy="269875"/>
          </a:xfrm>
          <a:prstGeom prst="rect">
            <a:avLst/>
          </a:prstGeom>
        </p:spPr>
        <p:txBody>
          <a:bodyPr vert="horz" lIns="91440" tIns="45720" rIns="91440" bIns="45720" rtlCol="0" anchor="ctr"/>
          <a:lstStyle>
            <a:lvl1pPr algn="ctr">
              <a:defRPr sz="1200" b="0" i="0">
                <a:solidFill>
                  <a:srgbClr val="000000"/>
                </a:solidFill>
                <a:latin typeface="Helvetica Neue"/>
                <a:cs typeface="Helvetica Neue"/>
              </a:defRPr>
            </a:lvl1pPr>
          </a:lstStyle>
          <a:p>
            <a:fld id="{93D1588C-AB24-5646-A060-72B6CDFB3A51}" type="slidenum">
              <a:rPr lang="en-US" smtClean="0"/>
              <a:pPr/>
              <a:t>‹#›</a:t>
            </a:fld>
            <a:endParaRPr lang="en-US" dirty="0"/>
          </a:p>
        </p:txBody>
      </p:sp>
    </p:spTree>
    <p:extLst>
      <p:ext uri="{BB962C8B-B14F-4D97-AF65-F5344CB8AC3E}">
        <p14:creationId xmlns:p14="http://schemas.microsoft.com/office/powerpoint/2010/main" val="2435486765"/>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2" r:id="rId3"/>
    <p:sldLayoutId id="2147483653" r:id="rId4"/>
    <p:sldLayoutId id="2147483651" r:id="rId5"/>
    <p:sldLayoutId id="2147483656" r:id="rId6"/>
    <p:sldLayoutId id="2147483657" r:id="rId7"/>
    <p:sldLayoutId id="2147483659" r:id="rId8"/>
  </p:sldLayoutIdLst>
  <p:hf sldNum="0" hdr="0" ftr="0" dt="0"/>
  <p:txStyles>
    <p:titleStyle>
      <a:lvl1pPr algn="l" defTabSz="457200" rtl="0" eaLnBrk="1" latinLnBrk="0" hangingPunct="1">
        <a:spcBef>
          <a:spcPct val="0"/>
        </a:spcBef>
        <a:buNone/>
        <a:defRPr sz="4400" b="0" i="0" kern="120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2800" b="1" i="0" kern="1200">
          <a:solidFill>
            <a:srgbClr val="CD0920"/>
          </a:solidFill>
          <a:latin typeface="Arial"/>
          <a:ea typeface="+mn-ea"/>
          <a:cs typeface="Arial"/>
        </a:defRPr>
      </a:lvl1pPr>
      <a:lvl2pPr marL="0" indent="0" algn="l" defTabSz="457200" rtl="0" eaLnBrk="1" latinLnBrk="0" hangingPunct="1">
        <a:spcBef>
          <a:spcPts val="0"/>
        </a:spcBef>
        <a:buFont typeface="Arial"/>
        <a:buNone/>
        <a:defRPr sz="2400" b="0" i="0" kern="1200">
          <a:solidFill>
            <a:schemeClr val="tx1"/>
          </a:solidFill>
          <a:latin typeface="Arial"/>
          <a:ea typeface="+mn-ea"/>
          <a:cs typeface="Arial"/>
        </a:defRPr>
      </a:lvl2pPr>
      <a:lvl3pPr marL="532800" indent="-228600" algn="l" defTabSz="457200" rtl="0" eaLnBrk="1" latinLnBrk="0" hangingPunct="1">
        <a:spcBef>
          <a:spcPts val="0"/>
        </a:spcBef>
        <a:buSzPct val="80000"/>
        <a:buFont typeface="Arial"/>
        <a:buChar char="•"/>
        <a:defRPr sz="2400" b="0" i="0" kern="1200">
          <a:solidFill>
            <a:schemeClr val="tx1"/>
          </a:solidFill>
          <a:latin typeface="Arial"/>
          <a:ea typeface="+mn-ea"/>
          <a:cs typeface="Arial"/>
        </a:defRPr>
      </a:lvl3pPr>
      <a:lvl4pPr marL="846000" indent="-228600" algn="l" defTabSz="457200" rtl="0" eaLnBrk="1" latinLnBrk="0" hangingPunct="1">
        <a:spcBef>
          <a:spcPts val="0"/>
        </a:spcBef>
        <a:buSzPct val="80000"/>
        <a:buFont typeface="Arial"/>
        <a:buChar char="–"/>
        <a:defRPr sz="2200" b="0" i="0" kern="1200">
          <a:solidFill>
            <a:schemeClr val="tx1"/>
          </a:solidFill>
          <a:latin typeface="Arial"/>
          <a:ea typeface="+mn-ea"/>
          <a:cs typeface="Arial"/>
        </a:defRPr>
      </a:lvl4pPr>
      <a:lvl5pPr marL="1339200" indent="-228600" algn="l" defTabSz="457200" rtl="0" eaLnBrk="1" latinLnBrk="0" hangingPunct="1">
        <a:spcBef>
          <a:spcPts val="0"/>
        </a:spcBef>
        <a:buSzPct val="80000"/>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jpg"/><Relationship Id="rId5" Type="http://schemas.openxmlformats.org/officeDocument/2006/relationships/image" Target="../media/image12.gif"/><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emf"/></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1.jp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jp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64.jpe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2.gif"/><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8.xml"/><Relationship Id="rId4" Type="http://schemas.openxmlformats.org/officeDocument/2006/relationships/image" Target="../media/image67.jp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g"/><Relationship Id="rId7" Type="http://schemas.openxmlformats.org/officeDocument/2006/relationships/image" Target="../media/image76.jp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76.jpg"/><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jpg"/><Relationship Id="rId4" Type="http://schemas.openxmlformats.org/officeDocument/2006/relationships/image" Target="../media/image87.jp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76.jp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8" Type="http://schemas.openxmlformats.org/officeDocument/2006/relationships/image" Target="../media/image95.jpg"/><Relationship Id="rId13" Type="http://schemas.openxmlformats.org/officeDocument/2006/relationships/image" Target="../media/image99.jpg"/><Relationship Id="rId18" Type="http://schemas.openxmlformats.org/officeDocument/2006/relationships/image" Target="../media/image76.jp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8.jpg"/><Relationship Id="rId17" Type="http://schemas.openxmlformats.org/officeDocument/2006/relationships/image" Target="../media/image56.png"/><Relationship Id="rId2" Type="http://schemas.openxmlformats.org/officeDocument/2006/relationships/notesSlide" Target="../notesSlides/notesSlide32.xml"/><Relationship Id="rId16" Type="http://schemas.openxmlformats.org/officeDocument/2006/relationships/image" Target="../media/image64.jpeg"/><Relationship Id="rId1" Type="http://schemas.openxmlformats.org/officeDocument/2006/relationships/slideLayout" Target="../slideLayouts/slideLayout6.xml"/><Relationship Id="rId6" Type="http://schemas.openxmlformats.org/officeDocument/2006/relationships/image" Target="../media/image93.png"/><Relationship Id="rId11" Type="http://schemas.openxmlformats.org/officeDocument/2006/relationships/image" Target="../media/image97.png"/><Relationship Id="rId5" Type="http://schemas.openxmlformats.org/officeDocument/2006/relationships/image" Target="../media/image92.png"/><Relationship Id="rId15" Type="http://schemas.openxmlformats.org/officeDocument/2006/relationships/image" Target="../media/image100.jpg"/><Relationship Id="rId10" Type="http://schemas.openxmlformats.org/officeDocument/2006/relationships/image" Target="../media/image96.png"/><Relationship Id="rId4" Type="http://schemas.openxmlformats.org/officeDocument/2006/relationships/image" Target="../media/image91.png"/><Relationship Id="rId9" Type="http://schemas.openxmlformats.org/officeDocument/2006/relationships/image" Target="../media/image44.jpg"/><Relationship Id="rId1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95.jpg"/><Relationship Id="rId18" Type="http://schemas.openxmlformats.org/officeDocument/2006/relationships/image" Target="../media/image76.jpg"/><Relationship Id="rId26" Type="http://schemas.openxmlformats.org/officeDocument/2006/relationships/image" Target="../media/image119.jpeg"/><Relationship Id="rId3" Type="http://schemas.openxmlformats.org/officeDocument/2006/relationships/image" Target="../media/image47.png"/><Relationship Id="rId21" Type="http://schemas.openxmlformats.org/officeDocument/2006/relationships/image" Target="../media/image115.jpeg"/><Relationship Id="rId7" Type="http://schemas.openxmlformats.org/officeDocument/2006/relationships/image" Target="../media/image107.jpeg"/><Relationship Id="rId12" Type="http://schemas.openxmlformats.org/officeDocument/2006/relationships/image" Target="../media/image111.jpg"/><Relationship Id="rId17" Type="http://schemas.openxmlformats.org/officeDocument/2006/relationships/image" Target="../media/image113.jpeg"/><Relationship Id="rId25" Type="http://schemas.openxmlformats.org/officeDocument/2006/relationships/image" Target="../media/image118.png"/><Relationship Id="rId2" Type="http://schemas.openxmlformats.org/officeDocument/2006/relationships/notesSlide" Target="../notesSlides/notesSlide35.xml"/><Relationship Id="rId16" Type="http://schemas.openxmlformats.org/officeDocument/2006/relationships/image" Target="../media/image71.jpeg"/><Relationship Id="rId20"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106.jpeg"/><Relationship Id="rId11" Type="http://schemas.openxmlformats.org/officeDocument/2006/relationships/image" Target="../media/image100.jpg"/><Relationship Id="rId24" Type="http://schemas.openxmlformats.org/officeDocument/2006/relationships/image" Target="../media/image117.jpeg"/><Relationship Id="rId5" Type="http://schemas.openxmlformats.org/officeDocument/2006/relationships/image" Target="../media/image105.jpeg"/><Relationship Id="rId15" Type="http://schemas.openxmlformats.org/officeDocument/2006/relationships/image" Target="../media/image44.jpg"/><Relationship Id="rId23" Type="http://schemas.openxmlformats.org/officeDocument/2006/relationships/image" Target="../media/image64.jpeg"/><Relationship Id="rId10" Type="http://schemas.openxmlformats.org/officeDocument/2006/relationships/image" Target="../media/image110.jpeg"/><Relationship Id="rId19" Type="http://schemas.openxmlformats.org/officeDocument/2006/relationships/image" Target="../media/image114.jpeg"/><Relationship Id="rId4" Type="http://schemas.openxmlformats.org/officeDocument/2006/relationships/image" Target="../media/image104.jpeg"/><Relationship Id="rId9" Type="http://schemas.openxmlformats.org/officeDocument/2006/relationships/image" Target="../media/image109.png"/><Relationship Id="rId14" Type="http://schemas.openxmlformats.org/officeDocument/2006/relationships/image" Target="../media/image112.jpg"/><Relationship Id="rId22" Type="http://schemas.openxmlformats.org/officeDocument/2006/relationships/image" Target="../media/image116.jpeg"/><Relationship Id="rId27" Type="http://schemas.openxmlformats.org/officeDocument/2006/relationships/image" Target="../media/image120.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161852" y="93723"/>
            <a:ext cx="9143999" cy="1534988"/>
          </a:xfrm>
          <a:prstGeom prst="rect">
            <a:avLst/>
          </a:prstGeom>
          <a:solidFill>
            <a:schemeClr val="bg1"/>
          </a:solidFill>
        </p:spPr>
        <p:txBody>
          <a:bodyPr vert="horz" lIns="91440" tIns="45720" rIns="91440" bIns="45720" rtlCol="0" anchor="b" anchorCtr="0">
            <a:noAutofit/>
          </a:bodyPr>
          <a:lstStyle>
            <a:lvl1pPr algn="l" defTabSz="457200" rtl="0" eaLnBrk="1" latinLnBrk="0" hangingPunct="1">
              <a:spcBef>
                <a:spcPct val="0"/>
              </a:spcBef>
              <a:buNone/>
              <a:defRPr sz="2800" b="0" i="0" kern="1200" baseline="0">
                <a:solidFill>
                  <a:srgbClr val="000000"/>
                </a:solidFill>
                <a:latin typeface="Arial"/>
                <a:ea typeface="+mj-ea"/>
                <a:cs typeface="Arial"/>
              </a:defRPr>
            </a:lvl1pPr>
          </a:lstStyle>
          <a:p>
            <a:pPr algn="ctr"/>
            <a:r>
              <a:rPr lang="en-US" sz="4800" dirty="0">
                <a:solidFill>
                  <a:srgbClr val="0432FF"/>
                </a:solidFill>
                <a:latin typeface="Arial" panose="020B0604020202020204" pitchFamily="34" charset="0"/>
                <a:ea typeface="American Typewriter" charset="0"/>
                <a:cs typeface="Arial" panose="020B0604020202020204" pitchFamily="34" charset="0"/>
              </a:rPr>
              <a:t>Ten years of Pulsars and Fast Transients with the MWA</a:t>
            </a:r>
          </a:p>
        </p:txBody>
      </p:sp>
      <p:sp>
        <p:nvSpPr>
          <p:cNvPr id="13" name="TextBox 12"/>
          <p:cNvSpPr txBox="1"/>
          <p:nvPr/>
        </p:nvSpPr>
        <p:spPr>
          <a:xfrm>
            <a:off x="2276243" y="6459286"/>
            <a:ext cx="6822199" cy="338554"/>
          </a:xfrm>
          <a:prstGeom prst="rect">
            <a:avLst/>
          </a:prstGeom>
          <a:noFill/>
        </p:spPr>
        <p:txBody>
          <a:bodyPr wrap="square" rtlCol="0">
            <a:spAutoFit/>
          </a:bodyPr>
          <a:lstStyle/>
          <a:p>
            <a:pPr algn="ctr"/>
            <a:r>
              <a:rPr lang="en-US" sz="1600" dirty="0">
                <a:latin typeface="Arial" panose="020B0604020202020204" pitchFamily="34" charset="0"/>
                <a:ea typeface="American Typewriter" charset="0"/>
                <a:cs typeface="Arial" panose="020B0604020202020204" pitchFamily="34" charset="0"/>
              </a:rPr>
              <a:t>The MWA 10-year celebration Meeting, 25-28 July 2023</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5" y="5867400"/>
            <a:ext cx="1104900" cy="990600"/>
          </a:xfrm>
          <a:prstGeom prst="rect">
            <a:avLst/>
          </a:prstGeom>
        </p:spPr>
      </p:pic>
      <p:sp>
        <p:nvSpPr>
          <p:cNvPr id="10" name="Subtitle 4"/>
          <p:cNvSpPr txBox="1">
            <a:spLocks/>
          </p:cNvSpPr>
          <p:nvPr/>
        </p:nvSpPr>
        <p:spPr>
          <a:xfrm>
            <a:off x="3779725" y="4249953"/>
            <a:ext cx="4964814" cy="1149579"/>
          </a:xfrm>
          <a:prstGeom prst="rect">
            <a:avLst/>
          </a:prstGeom>
        </p:spPr>
        <p:txBody>
          <a:bodyPr vert="horz" lIns="91440" tIns="45720" rIns="91440" bIns="45720" rtlCol="0" anchor="t" anchorCtr="0">
            <a:normAutofit/>
          </a:bodyPr>
          <a:lstStyle>
            <a:lvl1pPr marL="0" indent="0" algn="l" defTabSz="457200" rtl="0" eaLnBrk="1" latinLnBrk="0" hangingPunct="1">
              <a:spcBef>
                <a:spcPct val="20000"/>
              </a:spcBef>
              <a:buFont typeface="Arial"/>
              <a:buNone/>
              <a:defRPr sz="2000" b="0" i="0" kern="1200" baseline="0">
                <a:solidFill>
                  <a:srgbClr val="000000"/>
                </a:solidFill>
                <a:latin typeface="Arial"/>
                <a:ea typeface="+mn-ea"/>
                <a:cs typeface="Arial"/>
              </a:defRPr>
            </a:lvl1pPr>
            <a:lvl2pPr marL="457200" indent="0" algn="ctr" defTabSz="457200" rtl="0" eaLnBrk="1" latinLnBrk="0" hangingPunct="1">
              <a:spcBef>
                <a:spcPts val="0"/>
              </a:spcBef>
              <a:buFont typeface="Arial"/>
              <a:buNone/>
              <a:defRPr sz="2400" b="0" i="0" kern="1200">
                <a:solidFill>
                  <a:schemeClr val="tx1">
                    <a:tint val="75000"/>
                  </a:schemeClr>
                </a:solidFill>
                <a:latin typeface="Arial"/>
                <a:ea typeface="+mn-ea"/>
                <a:cs typeface="Arial"/>
              </a:defRPr>
            </a:lvl2pPr>
            <a:lvl3pPr marL="914400" indent="0" algn="ctr" defTabSz="457200" rtl="0" eaLnBrk="1" latinLnBrk="0" hangingPunct="1">
              <a:spcBef>
                <a:spcPts val="0"/>
              </a:spcBef>
              <a:buSzPct val="80000"/>
              <a:buFont typeface="Arial"/>
              <a:buNone/>
              <a:defRPr sz="2400" b="0" i="0" kern="1200">
                <a:solidFill>
                  <a:schemeClr val="tx1">
                    <a:tint val="75000"/>
                  </a:schemeClr>
                </a:solidFill>
                <a:latin typeface="Arial"/>
                <a:ea typeface="+mn-ea"/>
                <a:cs typeface="Arial"/>
              </a:defRPr>
            </a:lvl3pPr>
            <a:lvl4pPr marL="1371600" indent="0" algn="ctr" defTabSz="457200" rtl="0" eaLnBrk="1" latinLnBrk="0" hangingPunct="1">
              <a:spcBef>
                <a:spcPts val="0"/>
              </a:spcBef>
              <a:buSzPct val="80000"/>
              <a:buFont typeface="Arial"/>
              <a:buNone/>
              <a:defRPr sz="2200" b="0" i="0" kern="1200">
                <a:solidFill>
                  <a:schemeClr val="tx1">
                    <a:tint val="75000"/>
                  </a:schemeClr>
                </a:solidFill>
                <a:latin typeface="Arial"/>
                <a:ea typeface="+mn-ea"/>
                <a:cs typeface="Arial"/>
              </a:defRPr>
            </a:lvl4pPr>
            <a:lvl5pPr marL="1828800" indent="0" algn="ctr" defTabSz="457200" rtl="0" eaLnBrk="1" latinLnBrk="0" hangingPunct="1">
              <a:spcBef>
                <a:spcPts val="0"/>
              </a:spcBef>
              <a:buSzPct val="80000"/>
              <a:buFont typeface="Arial"/>
              <a:buNone/>
              <a:defRPr sz="2000" b="0" i="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Aft>
                <a:spcPts val="600"/>
              </a:spcAft>
            </a:pPr>
            <a:r>
              <a:rPr lang="en-US" sz="3200" b="1" dirty="0"/>
              <a:t>Ramesh Bhat</a:t>
            </a:r>
          </a:p>
          <a:p>
            <a:pPr>
              <a:spcAft>
                <a:spcPts val="600"/>
              </a:spcAft>
            </a:pPr>
            <a:r>
              <a:rPr lang="en-US" sz="2100" dirty="0">
                <a:latin typeface="Helvetica" pitchFamily="2" charset="0"/>
                <a:ea typeface="American Typewriter" charset="0"/>
                <a:cs typeface="American Typewriter" charset="0"/>
              </a:rPr>
              <a:t>The Pulsars &amp; Fast Transients SWG</a:t>
            </a:r>
            <a:endParaRPr lang="en-US" sz="3200" dirty="0">
              <a:latin typeface="Helvetica" pitchFamily="2" charset="0"/>
              <a:ea typeface="American Typewriter" charset="0"/>
              <a:cs typeface="American Typewriter"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44" y="1631241"/>
            <a:ext cx="3540133" cy="3768291"/>
          </a:xfrm>
          <a:prstGeom prst="rect">
            <a:avLst/>
          </a:prstGeom>
        </p:spPr>
      </p:pic>
      <p:pic>
        <p:nvPicPr>
          <p:cNvPr id="4" name="Picture 3" descr="A picture containing text, font, graphics, graphic design&#10;&#10;Description automatically generated">
            <a:extLst>
              <a:ext uri="{FF2B5EF4-FFF2-40B4-BE49-F238E27FC236}">
                <a16:creationId xmlns:a16="http://schemas.microsoft.com/office/drawing/2014/main" id="{51C0A89B-09C8-9C3D-2CEE-699D4C3C5E17}"/>
              </a:ext>
            </a:extLst>
          </p:cNvPr>
          <p:cNvPicPr>
            <a:picLocks noChangeAspect="1"/>
          </p:cNvPicPr>
          <p:nvPr/>
        </p:nvPicPr>
        <p:blipFill>
          <a:blip r:embed="rId5"/>
          <a:stretch>
            <a:fillRect/>
          </a:stretch>
        </p:blipFill>
        <p:spPr>
          <a:xfrm>
            <a:off x="1141125" y="6090857"/>
            <a:ext cx="1623590" cy="618360"/>
          </a:xfrm>
          <a:prstGeom prst="rect">
            <a:avLst/>
          </a:prstGeom>
        </p:spPr>
      </p:pic>
      <p:pic>
        <p:nvPicPr>
          <p:cNvPr id="7" name="Picture 6" descr="A bright light in space&#10;&#10;Description automatically generated">
            <a:extLst>
              <a:ext uri="{FF2B5EF4-FFF2-40B4-BE49-F238E27FC236}">
                <a16:creationId xmlns:a16="http://schemas.microsoft.com/office/drawing/2014/main" id="{F28F1BED-362C-656B-D2CC-CFA11345E1D6}"/>
              </a:ext>
            </a:extLst>
          </p:cNvPr>
          <p:cNvPicPr>
            <a:picLocks noChangeAspect="1"/>
          </p:cNvPicPr>
          <p:nvPr/>
        </p:nvPicPr>
        <p:blipFill>
          <a:blip r:embed="rId6"/>
          <a:stretch>
            <a:fillRect/>
          </a:stretch>
        </p:blipFill>
        <p:spPr>
          <a:xfrm rot="16200000">
            <a:off x="6474179" y="2350584"/>
            <a:ext cx="2733698" cy="1807021"/>
          </a:xfrm>
          <a:prstGeom prst="rect">
            <a:avLst/>
          </a:prstGeom>
        </p:spPr>
      </p:pic>
    </p:spTree>
    <p:extLst>
      <p:ext uri="{BB962C8B-B14F-4D97-AF65-F5344CB8AC3E}">
        <p14:creationId xmlns:p14="http://schemas.microsoft.com/office/powerpoint/2010/main" val="3195044058"/>
      </p:ext>
    </p:extLst>
  </p:cSld>
  <p:clrMapOvr>
    <a:masterClrMapping/>
  </p:clrMapOvr>
  <mc:AlternateContent xmlns:mc="http://schemas.openxmlformats.org/markup-compatibility/2006" xmlns:p14="http://schemas.microsoft.com/office/powerpoint/2010/main">
    <mc:Choice Requires="p14">
      <p:transition spd="slow" p14:dur="2000" advTm="17423"/>
    </mc:Choice>
    <mc:Fallback xmlns="">
      <p:transition spd="slow" advTm="1742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10</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546100" y="137934"/>
            <a:ext cx="8597900" cy="707886"/>
          </a:xfrm>
        </p:spPr>
        <p:txBody>
          <a:bodyPr wrap="square">
            <a:spAutoFit/>
          </a:bodyPr>
          <a:lstStyle/>
          <a:p>
            <a:pPr lvl="0" algn="ctr"/>
            <a:r>
              <a:rPr lang="en-AU" sz="4000" dirty="0">
                <a:solidFill>
                  <a:srgbClr val="0432FF"/>
                </a:solidFill>
                <a:latin typeface="Arial" panose="020B0604020202020204" pitchFamily="34" charset="0"/>
                <a:ea typeface="American Typewriter" charset="0"/>
                <a:cs typeface="Arial" panose="020B0604020202020204" pitchFamily="34" charset="0"/>
              </a:rPr>
              <a:t>The 10-yr journey of PFT MWA</a:t>
            </a:r>
            <a:endParaRPr lang="en-AU" sz="2800" dirty="0">
              <a:solidFill>
                <a:srgbClr val="0432FF"/>
              </a:solidFill>
              <a:latin typeface="Arial" panose="020B0604020202020204" pitchFamily="34" charset="0"/>
              <a:ea typeface="American Typewriter" charset="0"/>
              <a:cs typeface="Arial" panose="020B0604020202020204" pitchFamily="34" charset="0"/>
            </a:endParaRPr>
          </a:p>
        </p:txBody>
      </p:sp>
      <p:pic>
        <p:nvPicPr>
          <p:cNvPr id="9" name="Picture 8" descr="A silhouette of a person in a line&#10;&#10;Description automatically generated">
            <a:extLst>
              <a:ext uri="{FF2B5EF4-FFF2-40B4-BE49-F238E27FC236}">
                <a16:creationId xmlns:a16="http://schemas.microsoft.com/office/drawing/2014/main" id="{615E9E31-0D18-00C3-E542-5858BB00DCD7}"/>
              </a:ext>
            </a:extLst>
          </p:cNvPr>
          <p:cNvPicPr>
            <a:picLocks noChangeAspect="1"/>
          </p:cNvPicPr>
          <p:nvPr/>
        </p:nvPicPr>
        <p:blipFill rotWithShape="1">
          <a:blip r:embed="rId3"/>
          <a:srcRect t="1" b="49848"/>
          <a:stretch/>
        </p:blipFill>
        <p:spPr>
          <a:xfrm>
            <a:off x="685800" y="1123006"/>
            <a:ext cx="7772400" cy="2695960"/>
          </a:xfrm>
          <a:prstGeom prst="rect">
            <a:avLst/>
          </a:prstGeom>
        </p:spPr>
      </p:pic>
      <p:cxnSp>
        <p:nvCxnSpPr>
          <p:cNvPr id="4" name="Straight Arrow Connector 3">
            <a:extLst>
              <a:ext uri="{FF2B5EF4-FFF2-40B4-BE49-F238E27FC236}">
                <a16:creationId xmlns:a16="http://schemas.microsoft.com/office/drawing/2014/main" id="{AE625551-BB83-C90F-78C1-B359A4AD7A5F}"/>
              </a:ext>
            </a:extLst>
          </p:cNvPr>
          <p:cNvCxnSpPr>
            <a:cxnSpLocks/>
          </p:cNvCxnSpPr>
          <p:nvPr/>
        </p:nvCxnSpPr>
        <p:spPr>
          <a:xfrm>
            <a:off x="546100" y="3946341"/>
            <a:ext cx="807511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3E02990-9DAC-0F05-D75C-887E6459A7D3}"/>
              </a:ext>
            </a:extLst>
          </p:cNvPr>
          <p:cNvSpPr txBox="1"/>
          <p:nvPr/>
        </p:nvSpPr>
        <p:spPr>
          <a:xfrm>
            <a:off x="1027020" y="4073717"/>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2007</a:t>
            </a:r>
          </a:p>
        </p:txBody>
      </p:sp>
      <p:sp>
        <p:nvSpPr>
          <p:cNvPr id="6" name="TextBox 5">
            <a:extLst>
              <a:ext uri="{FF2B5EF4-FFF2-40B4-BE49-F238E27FC236}">
                <a16:creationId xmlns:a16="http://schemas.microsoft.com/office/drawing/2014/main" id="{268C90AF-19E0-C90A-1093-1F593D6D8B71}"/>
              </a:ext>
            </a:extLst>
          </p:cNvPr>
          <p:cNvSpPr txBox="1"/>
          <p:nvPr/>
        </p:nvSpPr>
        <p:spPr>
          <a:xfrm>
            <a:off x="2075329" y="4077147"/>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2016</a:t>
            </a:r>
          </a:p>
        </p:txBody>
      </p:sp>
      <p:sp>
        <p:nvSpPr>
          <p:cNvPr id="8" name="TextBox 7">
            <a:extLst>
              <a:ext uri="{FF2B5EF4-FFF2-40B4-BE49-F238E27FC236}">
                <a16:creationId xmlns:a16="http://schemas.microsoft.com/office/drawing/2014/main" id="{E63AEE2A-C534-4686-2906-B0204C2C2DE7}"/>
              </a:ext>
            </a:extLst>
          </p:cNvPr>
          <p:cNvSpPr txBox="1"/>
          <p:nvPr/>
        </p:nvSpPr>
        <p:spPr>
          <a:xfrm>
            <a:off x="3146162" y="4080574"/>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2019</a:t>
            </a:r>
          </a:p>
        </p:txBody>
      </p:sp>
      <p:sp>
        <p:nvSpPr>
          <p:cNvPr id="10" name="TextBox 9">
            <a:extLst>
              <a:ext uri="{FF2B5EF4-FFF2-40B4-BE49-F238E27FC236}">
                <a16:creationId xmlns:a16="http://schemas.microsoft.com/office/drawing/2014/main" id="{063A48E9-5812-D0CA-19CB-541BD5182F95}"/>
              </a:ext>
            </a:extLst>
          </p:cNvPr>
          <p:cNvSpPr txBox="1"/>
          <p:nvPr/>
        </p:nvSpPr>
        <p:spPr>
          <a:xfrm>
            <a:off x="4216995" y="4077146"/>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2021</a:t>
            </a:r>
          </a:p>
        </p:txBody>
      </p:sp>
      <p:sp>
        <p:nvSpPr>
          <p:cNvPr id="11" name="TextBox 10">
            <a:extLst>
              <a:ext uri="{FF2B5EF4-FFF2-40B4-BE49-F238E27FC236}">
                <a16:creationId xmlns:a16="http://schemas.microsoft.com/office/drawing/2014/main" id="{666FF770-7033-3050-2C23-FEFB3DDCD4E6}"/>
              </a:ext>
            </a:extLst>
          </p:cNvPr>
          <p:cNvSpPr txBox="1"/>
          <p:nvPr/>
        </p:nvSpPr>
        <p:spPr>
          <a:xfrm>
            <a:off x="5242781" y="4077145"/>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2023</a:t>
            </a:r>
          </a:p>
        </p:txBody>
      </p:sp>
      <p:cxnSp>
        <p:nvCxnSpPr>
          <p:cNvPr id="19" name="Straight Arrow Connector 18">
            <a:extLst>
              <a:ext uri="{FF2B5EF4-FFF2-40B4-BE49-F238E27FC236}">
                <a16:creationId xmlns:a16="http://schemas.microsoft.com/office/drawing/2014/main" id="{0E48F3D1-97B9-3152-2B28-72209412397C}"/>
              </a:ext>
            </a:extLst>
          </p:cNvPr>
          <p:cNvCxnSpPr>
            <a:stCxn id="5" idx="2"/>
          </p:cNvCxnSpPr>
          <p:nvPr/>
        </p:nvCxnSpPr>
        <p:spPr>
          <a:xfrm>
            <a:off x="1345716" y="4381494"/>
            <a:ext cx="9748" cy="3272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EFF7EA92-8B29-4F93-3124-705747B63005}"/>
              </a:ext>
            </a:extLst>
          </p:cNvPr>
          <p:cNvGrpSpPr/>
          <p:nvPr/>
        </p:nvGrpSpPr>
        <p:grpSpPr>
          <a:xfrm>
            <a:off x="382970" y="4754997"/>
            <a:ext cx="1951649" cy="680536"/>
            <a:chOff x="442360" y="5147616"/>
            <a:chExt cx="1951649" cy="680536"/>
          </a:xfrm>
        </p:grpSpPr>
        <p:sp>
          <p:nvSpPr>
            <p:cNvPr id="28" name="Oval 27">
              <a:extLst>
                <a:ext uri="{FF2B5EF4-FFF2-40B4-BE49-F238E27FC236}">
                  <a16:creationId xmlns:a16="http://schemas.microsoft.com/office/drawing/2014/main" id="{6A95E39F-03AF-93F1-DEE2-488C2F4FF4A5}"/>
                </a:ext>
              </a:extLst>
            </p:cNvPr>
            <p:cNvSpPr/>
            <p:nvPr/>
          </p:nvSpPr>
          <p:spPr>
            <a:xfrm>
              <a:off x="442360" y="5147616"/>
              <a:ext cx="1951649" cy="68053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7D1895F-7F28-7447-B368-E7C251CB2E0B}"/>
                </a:ext>
              </a:extLst>
            </p:cNvPr>
            <p:cNvSpPr txBox="1"/>
            <p:nvPr/>
          </p:nvSpPr>
          <p:spPr>
            <a:xfrm>
              <a:off x="645891" y="5265166"/>
              <a:ext cx="1748118" cy="553998"/>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Crab giants with 3 Tile the early prototype </a:t>
              </a:r>
            </a:p>
            <a:p>
              <a:r>
                <a:rPr lang="en-US" sz="1000" b="1" dirty="0">
                  <a:solidFill>
                    <a:schemeClr val="tx2">
                      <a:lumMod val="75000"/>
                    </a:schemeClr>
                  </a:solidFill>
                  <a:latin typeface="Arial" panose="020B0604020202020204" pitchFamily="34" charset="0"/>
                  <a:cs typeface="Arial" panose="020B0604020202020204" pitchFamily="34" charset="0"/>
                </a:rPr>
                <a:t>(Bhat et al. 2007)</a:t>
              </a:r>
            </a:p>
          </p:txBody>
        </p:sp>
      </p:grpSp>
      <p:cxnSp>
        <p:nvCxnSpPr>
          <p:cNvPr id="12" name="Straight Connector 11">
            <a:extLst>
              <a:ext uri="{FF2B5EF4-FFF2-40B4-BE49-F238E27FC236}">
                <a16:creationId xmlns:a16="http://schemas.microsoft.com/office/drawing/2014/main" id="{3AAAECC2-4C9E-8773-2093-EABFE51610E0}"/>
              </a:ext>
            </a:extLst>
          </p:cNvPr>
          <p:cNvCxnSpPr/>
          <p:nvPr/>
        </p:nvCxnSpPr>
        <p:spPr>
          <a:xfrm flipV="1">
            <a:off x="2202873" y="342900"/>
            <a:ext cx="592282" cy="30133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741AD5E6-7F2F-BA28-002F-AADC5748386D}"/>
              </a:ext>
            </a:extLst>
          </p:cNvPr>
          <p:cNvSpPr txBox="1"/>
          <p:nvPr/>
        </p:nvSpPr>
        <p:spPr>
          <a:xfrm>
            <a:off x="2075329" y="592669"/>
            <a:ext cx="800100" cy="707886"/>
          </a:xfrm>
          <a:prstGeom prst="rect">
            <a:avLst/>
          </a:prstGeom>
          <a:noFill/>
        </p:spPr>
        <p:txBody>
          <a:bodyPr wrap="square" rtlCol="0">
            <a:spAutoFit/>
          </a:bodyPr>
          <a:lstStyle/>
          <a:p>
            <a:r>
              <a:rPr lang="en-US" sz="4000" dirty="0">
                <a:solidFill>
                  <a:srgbClr val="0432FF"/>
                </a:solidFill>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324231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11</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546100" y="137934"/>
            <a:ext cx="8597900" cy="707886"/>
          </a:xfrm>
        </p:spPr>
        <p:txBody>
          <a:bodyPr wrap="square">
            <a:spAutoFit/>
          </a:bodyPr>
          <a:lstStyle/>
          <a:p>
            <a:pPr lvl="0" algn="ctr"/>
            <a:r>
              <a:rPr lang="en-AU" sz="4000" dirty="0">
                <a:solidFill>
                  <a:srgbClr val="0432FF"/>
                </a:solidFill>
                <a:latin typeface="Arial" panose="020B0604020202020204" pitchFamily="34" charset="0"/>
                <a:ea typeface="American Typewriter" charset="0"/>
                <a:cs typeface="Arial" panose="020B0604020202020204" pitchFamily="34" charset="0"/>
              </a:rPr>
              <a:t>Crab giants from “3T MWA”</a:t>
            </a:r>
            <a:endParaRPr lang="en-AU" sz="2800" dirty="0">
              <a:solidFill>
                <a:srgbClr val="0432FF"/>
              </a:solidFill>
              <a:latin typeface="Arial" panose="020B0604020202020204" pitchFamily="34" charset="0"/>
              <a:ea typeface="American Typewriter" charset="0"/>
              <a:cs typeface="Arial" panose="020B0604020202020204" pitchFamily="34" charset="0"/>
            </a:endParaRPr>
          </a:p>
        </p:txBody>
      </p:sp>
      <p:pic>
        <p:nvPicPr>
          <p:cNvPr id="4" name="Picture 3" descr="A close-up of a graph&#10;&#10;Description automatically generated">
            <a:extLst>
              <a:ext uri="{FF2B5EF4-FFF2-40B4-BE49-F238E27FC236}">
                <a16:creationId xmlns:a16="http://schemas.microsoft.com/office/drawing/2014/main" id="{C66BFDC3-F3AF-B5F0-BCB8-75BF79ACA3B8}"/>
              </a:ext>
            </a:extLst>
          </p:cNvPr>
          <p:cNvPicPr>
            <a:picLocks noChangeAspect="1"/>
          </p:cNvPicPr>
          <p:nvPr/>
        </p:nvPicPr>
        <p:blipFill>
          <a:blip r:embed="rId3"/>
          <a:stretch>
            <a:fillRect/>
          </a:stretch>
        </p:blipFill>
        <p:spPr>
          <a:xfrm>
            <a:off x="4944387" y="984319"/>
            <a:ext cx="4166065" cy="5792993"/>
          </a:xfrm>
          <a:prstGeom prst="rect">
            <a:avLst/>
          </a:prstGeom>
        </p:spPr>
      </p:pic>
      <p:pic>
        <p:nvPicPr>
          <p:cNvPr id="6" name="Picture 5" descr="A collage of different images of a desert&#10;&#10;Description automatically generated">
            <a:extLst>
              <a:ext uri="{FF2B5EF4-FFF2-40B4-BE49-F238E27FC236}">
                <a16:creationId xmlns:a16="http://schemas.microsoft.com/office/drawing/2014/main" id="{4BAE79DD-54D7-220C-49DF-9C233E79EE52}"/>
              </a:ext>
            </a:extLst>
          </p:cNvPr>
          <p:cNvPicPr>
            <a:picLocks noChangeAspect="1"/>
          </p:cNvPicPr>
          <p:nvPr/>
        </p:nvPicPr>
        <p:blipFill>
          <a:blip r:embed="rId4"/>
          <a:stretch>
            <a:fillRect/>
          </a:stretch>
        </p:blipFill>
        <p:spPr>
          <a:xfrm>
            <a:off x="139666" y="984320"/>
            <a:ext cx="1321961" cy="2184908"/>
          </a:xfrm>
          <a:prstGeom prst="rect">
            <a:avLst/>
          </a:prstGeom>
        </p:spPr>
      </p:pic>
      <p:pic>
        <p:nvPicPr>
          <p:cNvPr id="10" name="Picture 9" descr="A graph with lines and numbers&#10;&#10;Description automatically generated">
            <a:extLst>
              <a:ext uri="{FF2B5EF4-FFF2-40B4-BE49-F238E27FC236}">
                <a16:creationId xmlns:a16="http://schemas.microsoft.com/office/drawing/2014/main" id="{EE43F477-70B0-9249-CA72-1C3205174BE8}"/>
              </a:ext>
            </a:extLst>
          </p:cNvPr>
          <p:cNvPicPr>
            <a:picLocks noChangeAspect="1"/>
          </p:cNvPicPr>
          <p:nvPr/>
        </p:nvPicPr>
        <p:blipFill>
          <a:blip r:embed="rId5"/>
          <a:stretch>
            <a:fillRect/>
          </a:stretch>
        </p:blipFill>
        <p:spPr>
          <a:xfrm>
            <a:off x="2722418" y="984319"/>
            <a:ext cx="2297828" cy="1623799"/>
          </a:xfrm>
          <a:prstGeom prst="rect">
            <a:avLst/>
          </a:prstGeom>
        </p:spPr>
      </p:pic>
      <p:pic>
        <p:nvPicPr>
          <p:cNvPr id="12" name="Picture 11" descr="A close-up of a metal object&#10;&#10;Description automatically generated">
            <a:extLst>
              <a:ext uri="{FF2B5EF4-FFF2-40B4-BE49-F238E27FC236}">
                <a16:creationId xmlns:a16="http://schemas.microsoft.com/office/drawing/2014/main" id="{A4268768-8027-71DA-A4AF-9F9E2968F138}"/>
              </a:ext>
            </a:extLst>
          </p:cNvPr>
          <p:cNvPicPr>
            <a:picLocks noChangeAspect="1"/>
          </p:cNvPicPr>
          <p:nvPr/>
        </p:nvPicPr>
        <p:blipFill>
          <a:blip r:embed="rId6"/>
          <a:stretch>
            <a:fillRect/>
          </a:stretch>
        </p:blipFill>
        <p:spPr>
          <a:xfrm>
            <a:off x="1580457" y="984320"/>
            <a:ext cx="1141961" cy="2204618"/>
          </a:xfrm>
          <a:prstGeom prst="rect">
            <a:avLst/>
          </a:prstGeom>
        </p:spPr>
      </p:pic>
      <p:sp>
        <p:nvSpPr>
          <p:cNvPr id="3" name="TextBox 2">
            <a:extLst>
              <a:ext uri="{FF2B5EF4-FFF2-40B4-BE49-F238E27FC236}">
                <a16:creationId xmlns:a16="http://schemas.microsoft.com/office/drawing/2014/main" id="{DF6B25D5-6796-E395-D7D9-0F73C4CA972C}"/>
              </a:ext>
            </a:extLst>
          </p:cNvPr>
          <p:cNvSpPr txBox="1"/>
          <p:nvPr/>
        </p:nvSpPr>
        <p:spPr>
          <a:xfrm>
            <a:off x="5020246" y="845820"/>
            <a:ext cx="4090206" cy="276999"/>
          </a:xfrm>
          <a:prstGeom prst="rect">
            <a:avLst/>
          </a:prstGeom>
          <a:noFill/>
        </p:spPr>
        <p:txBody>
          <a:bodyPr wrap="square" rtlCol="0">
            <a:spAutoFit/>
          </a:bodyPr>
          <a:lstStyle/>
          <a:p>
            <a:r>
              <a:rPr lang="en-US" sz="1200" dirty="0">
                <a:solidFill>
                  <a:srgbClr val="0432FF"/>
                </a:solidFill>
                <a:latin typeface="Arial" panose="020B0604020202020204" pitchFamily="34" charset="0"/>
                <a:cs typeface="Arial" panose="020B0604020202020204" pitchFamily="34" charset="0"/>
              </a:rPr>
              <a:t>Bhat, </a:t>
            </a:r>
            <a:r>
              <a:rPr lang="en-US" sz="1200" dirty="0" err="1">
                <a:solidFill>
                  <a:srgbClr val="0432FF"/>
                </a:solidFill>
                <a:latin typeface="Arial" panose="020B0604020202020204" pitchFamily="34" charset="0"/>
                <a:cs typeface="Arial" panose="020B0604020202020204" pitchFamily="34" charset="0"/>
              </a:rPr>
              <a:t>Wayth</a:t>
            </a:r>
            <a:r>
              <a:rPr lang="en-US" sz="1200" dirty="0">
                <a:solidFill>
                  <a:srgbClr val="0432FF"/>
                </a:solidFill>
                <a:latin typeface="Arial" panose="020B0604020202020204" pitchFamily="34" charset="0"/>
                <a:cs typeface="Arial" panose="020B0604020202020204" pitchFamily="34" charset="0"/>
              </a:rPr>
              <a:t>, Knight,  et al. (2007), </a:t>
            </a:r>
            <a:r>
              <a:rPr lang="en-US" sz="1200" dirty="0" err="1">
                <a:solidFill>
                  <a:srgbClr val="0432FF"/>
                </a:solidFill>
                <a:latin typeface="Arial" panose="020B0604020202020204" pitchFamily="34" charset="0"/>
                <a:cs typeface="Arial" panose="020B0604020202020204" pitchFamily="34" charset="0"/>
              </a:rPr>
              <a:t>ApJ</a:t>
            </a:r>
            <a:r>
              <a:rPr lang="en-US" sz="1200" dirty="0">
                <a:solidFill>
                  <a:srgbClr val="0432FF"/>
                </a:solidFill>
                <a:latin typeface="Arial" panose="020B0604020202020204" pitchFamily="34" charset="0"/>
                <a:cs typeface="Arial" panose="020B0604020202020204" pitchFamily="34" charset="0"/>
              </a:rPr>
              <a:t>, 665, 618 </a:t>
            </a:r>
          </a:p>
        </p:txBody>
      </p:sp>
      <p:sp>
        <p:nvSpPr>
          <p:cNvPr id="5" name="TextBox 4">
            <a:extLst>
              <a:ext uri="{FF2B5EF4-FFF2-40B4-BE49-F238E27FC236}">
                <a16:creationId xmlns:a16="http://schemas.microsoft.com/office/drawing/2014/main" id="{7BCE9FC0-5963-7714-7D62-4A3C8DA36D7D}"/>
              </a:ext>
            </a:extLst>
          </p:cNvPr>
          <p:cNvSpPr txBox="1"/>
          <p:nvPr/>
        </p:nvSpPr>
        <p:spPr>
          <a:xfrm>
            <a:off x="139665" y="3566428"/>
            <a:ext cx="4804721" cy="2846933"/>
          </a:xfrm>
          <a:prstGeom prst="rect">
            <a:avLst/>
          </a:prstGeom>
          <a:solidFill>
            <a:schemeClr val="tx2">
              <a:lumMod val="20000"/>
              <a:lumOff val="80000"/>
            </a:schemeClr>
          </a:solidFill>
        </p:spPr>
        <p:txBody>
          <a:bodyPr wrap="square" rtlCol="0">
            <a:spAutoFit/>
          </a:bodyPr>
          <a:lstStyle/>
          <a:p>
            <a:pPr marL="285750"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Only </a:t>
            </a:r>
            <a:r>
              <a:rPr lang="en-US" sz="1400" dirty="0">
                <a:solidFill>
                  <a:srgbClr val="FF0000"/>
                </a:solidFill>
                <a:latin typeface="Arial" panose="020B0604020202020204" pitchFamily="34" charset="0"/>
                <a:cs typeface="Arial" panose="020B0604020202020204" pitchFamily="34" charset="0"/>
              </a:rPr>
              <a:t>4 independent data streams </a:t>
            </a:r>
            <a:r>
              <a:rPr lang="en-US" sz="1400" dirty="0">
                <a:latin typeface="Arial" panose="020B0604020202020204" pitchFamily="34" charset="0"/>
                <a:cs typeface="Arial" panose="020B0604020202020204" pitchFamily="34" charset="0"/>
              </a:rPr>
              <a:t>were recorded (effectively 2 tiles), 8 MHz bandwidth</a:t>
            </a:r>
          </a:p>
          <a:p>
            <a:pPr marL="285750"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ED correlator (Frank Briggs) + </a:t>
            </a:r>
            <a:r>
              <a:rPr lang="en-US" sz="1400" dirty="0">
                <a:solidFill>
                  <a:srgbClr val="FF0000"/>
                </a:solidFill>
                <a:latin typeface="Arial" panose="020B0604020202020204" pitchFamily="34" charset="0"/>
                <a:cs typeface="Arial" panose="020B0604020202020204" pitchFamily="34" charset="0"/>
              </a:rPr>
              <a:t>Randall’s “tied-array” beamformer</a:t>
            </a:r>
          </a:p>
          <a:p>
            <a:pPr marL="285750"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Data storage and access via </a:t>
            </a:r>
            <a:r>
              <a:rPr lang="en-US" sz="1400" dirty="0" err="1">
                <a:latin typeface="Arial" panose="020B0604020202020204" pitchFamily="34" charset="0"/>
                <a:cs typeface="Arial" panose="020B0604020202020204" pitchFamily="34" charset="0"/>
              </a:rPr>
              <a:t>Grangenet</a:t>
            </a:r>
            <a:r>
              <a:rPr lang="en-US" sz="1400" dirty="0">
                <a:latin typeface="Arial" panose="020B0604020202020204" pitchFamily="34" charset="0"/>
                <a:cs typeface="Arial" panose="020B0604020202020204" pitchFamily="34" charset="0"/>
              </a:rPr>
              <a:t> (10s files, 1000s of them!)  </a:t>
            </a:r>
          </a:p>
          <a:p>
            <a:pPr marL="285750" indent="-285750">
              <a:spcAft>
                <a:spcPts val="600"/>
              </a:spcAft>
              <a:buFont typeface="Arial" panose="020B0604020202020204" pitchFamily="34" charset="0"/>
              <a:buChar char="•"/>
            </a:pPr>
            <a:r>
              <a:rPr lang="en-US" sz="1400" dirty="0">
                <a:solidFill>
                  <a:srgbClr val="FF0000"/>
                </a:solidFill>
                <a:latin typeface="Arial" panose="020B0604020202020204" pitchFamily="34" charset="0"/>
                <a:cs typeface="Arial" panose="020B0604020202020204" pitchFamily="34" charset="0"/>
              </a:rPr>
              <a:t>PSRDISP</a:t>
            </a:r>
            <a:r>
              <a:rPr lang="en-US" sz="1400" dirty="0">
                <a:latin typeface="Arial" panose="020B0604020202020204" pitchFamily="34" charset="0"/>
                <a:cs typeface="Arial" panose="020B0604020202020204" pitchFamily="34" charset="0"/>
              </a:rPr>
              <a:t> (and _not_ DSPSR!) </a:t>
            </a:r>
          </a:p>
          <a:p>
            <a:pPr marL="285750" indent="-285750">
              <a:spcAft>
                <a:spcPts val="600"/>
              </a:spcAft>
              <a:buFont typeface="Arial" panose="020B0604020202020204" pitchFamily="34" charset="0"/>
              <a:buChar char="•"/>
            </a:pPr>
            <a:r>
              <a:rPr lang="en-US" sz="1400" dirty="0">
                <a:solidFill>
                  <a:srgbClr val="FF0000"/>
                </a:solidFill>
                <a:latin typeface="Arial" panose="020B0604020202020204" pitchFamily="34" charset="0"/>
                <a:cs typeface="Arial" panose="020B0604020202020204" pitchFamily="34" charset="0"/>
              </a:rPr>
              <a:t>Multiple passes </a:t>
            </a:r>
            <a:r>
              <a:rPr lang="en-US" sz="1400" dirty="0">
                <a:latin typeface="Arial" panose="020B0604020202020204" pitchFamily="34" charset="0"/>
                <a:cs typeface="Arial" panose="020B0604020202020204" pitchFamily="34" charset="0"/>
              </a:rPr>
              <a:t>of incoherent </a:t>
            </a:r>
            <a:r>
              <a:rPr lang="en-US" sz="1400" dirty="0" err="1">
                <a:latin typeface="Arial" panose="020B0604020202020204" pitchFamily="34" charset="0"/>
                <a:cs typeface="Arial" panose="020B0604020202020204" pitchFamily="34" charset="0"/>
              </a:rPr>
              <a:t>filterbank</a:t>
            </a:r>
            <a:r>
              <a:rPr lang="en-US" sz="1400" dirty="0">
                <a:latin typeface="Arial" panose="020B0604020202020204" pitchFamily="34" charset="0"/>
                <a:cs typeface="Arial" panose="020B0604020202020204" pitchFamily="34" charset="0"/>
              </a:rPr>
              <a:t>, before forming a “coherent </a:t>
            </a:r>
            <a:r>
              <a:rPr lang="en-US" sz="1400" dirty="0" err="1">
                <a:latin typeface="Arial" panose="020B0604020202020204" pitchFamily="34" charset="0"/>
                <a:cs typeface="Arial" panose="020B0604020202020204" pitchFamily="34" charset="0"/>
              </a:rPr>
              <a:t>filterbank</a:t>
            </a:r>
            <a:r>
              <a:rPr lang="en-US" sz="1400" dirty="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en-US" sz="1400" dirty="0" err="1">
                <a:solidFill>
                  <a:srgbClr val="FF0000"/>
                </a:solidFill>
                <a:latin typeface="Arial" panose="020B0604020202020204" pitchFamily="34" charset="0"/>
                <a:cs typeface="Arial" panose="020B0604020202020204" pitchFamily="34" charset="0"/>
              </a:rPr>
              <a:t>Fortuitious</a:t>
            </a:r>
            <a:r>
              <a:rPr lang="en-US" sz="1400" dirty="0">
                <a:solidFill>
                  <a:srgbClr val="FF0000"/>
                </a:solidFill>
                <a:latin typeface="Arial" panose="020B0604020202020204" pitchFamily="34" charset="0"/>
                <a:cs typeface="Arial" panose="020B0604020202020204" pitchFamily="34" charset="0"/>
              </a:rPr>
              <a:t> detection</a:t>
            </a:r>
            <a:r>
              <a:rPr lang="en-US" sz="1400" dirty="0">
                <a:latin typeface="Arial" panose="020B0604020202020204" pitchFamily="34" charset="0"/>
                <a:cs typeface="Arial" panose="020B0604020202020204" pitchFamily="34" charset="0"/>
              </a:rPr>
              <a:t>, thanks to the lowest degree of scattering (@ 200 MHz</a:t>
            </a:r>
            <a:r>
              <a:rPr lang="en-US" sz="1400" dirty="0">
                <a:latin typeface="American Typewriter" panose="02090604020004020304" pitchFamily="18" charset="77"/>
              </a:rPr>
              <a:t>) </a:t>
            </a:r>
          </a:p>
        </p:txBody>
      </p:sp>
    </p:spTree>
    <p:extLst>
      <p:ext uri="{BB962C8B-B14F-4D97-AF65-F5344CB8AC3E}">
        <p14:creationId xmlns:p14="http://schemas.microsoft.com/office/powerpoint/2010/main" val="3141627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12</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546100" y="137934"/>
            <a:ext cx="8597900" cy="707886"/>
          </a:xfrm>
        </p:spPr>
        <p:txBody>
          <a:bodyPr wrap="square">
            <a:spAutoFit/>
          </a:bodyPr>
          <a:lstStyle/>
          <a:p>
            <a:pPr lvl="0" algn="ctr"/>
            <a:r>
              <a:rPr lang="en-AU" sz="4000" dirty="0">
                <a:solidFill>
                  <a:srgbClr val="0432FF"/>
                </a:solidFill>
                <a:latin typeface="Arial" panose="020B0604020202020204" pitchFamily="34" charset="0"/>
                <a:ea typeface="American Typewriter" charset="0"/>
                <a:cs typeface="Arial" panose="020B0604020202020204" pitchFamily="34" charset="0"/>
              </a:rPr>
              <a:t>Crab giants from “3T MWA”</a:t>
            </a:r>
            <a:endParaRPr lang="en-AU" sz="2800" dirty="0">
              <a:solidFill>
                <a:srgbClr val="0432FF"/>
              </a:solidFill>
              <a:latin typeface="Arial" panose="020B0604020202020204" pitchFamily="34" charset="0"/>
              <a:ea typeface="American Typewriter" charset="0"/>
              <a:cs typeface="Arial" panose="020B0604020202020204" pitchFamily="34" charset="0"/>
            </a:endParaRPr>
          </a:p>
        </p:txBody>
      </p:sp>
      <p:pic>
        <p:nvPicPr>
          <p:cNvPr id="5" name="Picture 4" descr="A graph of a frequency&#10;&#10;Description automatically generated">
            <a:extLst>
              <a:ext uri="{FF2B5EF4-FFF2-40B4-BE49-F238E27FC236}">
                <a16:creationId xmlns:a16="http://schemas.microsoft.com/office/drawing/2014/main" id="{C1674437-CEA8-5AB4-98A9-A7D178CA8136}"/>
              </a:ext>
            </a:extLst>
          </p:cNvPr>
          <p:cNvPicPr>
            <a:picLocks noChangeAspect="1"/>
          </p:cNvPicPr>
          <p:nvPr/>
        </p:nvPicPr>
        <p:blipFill>
          <a:blip r:embed="rId3"/>
          <a:stretch>
            <a:fillRect/>
          </a:stretch>
        </p:blipFill>
        <p:spPr>
          <a:xfrm>
            <a:off x="5257799" y="1175399"/>
            <a:ext cx="3256579" cy="2080592"/>
          </a:xfrm>
          <a:prstGeom prst="rect">
            <a:avLst/>
          </a:prstGeom>
        </p:spPr>
      </p:pic>
      <p:pic>
        <p:nvPicPr>
          <p:cNvPr id="9" name="Picture 8" descr="A diagram of a graph&#10;&#10;Description automatically generated">
            <a:extLst>
              <a:ext uri="{FF2B5EF4-FFF2-40B4-BE49-F238E27FC236}">
                <a16:creationId xmlns:a16="http://schemas.microsoft.com/office/drawing/2014/main" id="{CD376F18-E9CF-CF77-A20F-07B6256B0662}"/>
              </a:ext>
            </a:extLst>
          </p:cNvPr>
          <p:cNvPicPr>
            <a:picLocks noChangeAspect="1"/>
          </p:cNvPicPr>
          <p:nvPr/>
        </p:nvPicPr>
        <p:blipFill rotWithShape="1">
          <a:blip r:embed="rId4"/>
          <a:srcRect l="33566"/>
          <a:stretch/>
        </p:blipFill>
        <p:spPr>
          <a:xfrm>
            <a:off x="4488872" y="4102411"/>
            <a:ext cx="4607838" cy="2119318"/>
          </a:xfrm>
          <a:prstGeom prst="rect">
            <a:avLst/>
          </a:prstGeom>
        </p:spPr>
      </p:pic>
      <p:pic>
        <p:nvPicPr>
          <p:cNvPr id="13" name="Picture 12" descr="A diagram of a graph&#10;&#10;Description automatically generated">
            <a:extLst>
              <a:ext uri="{FF2B5EF4-FFF2-40B4-BE49-F238E27FC236}">
                <a16:creationId xmlns:a16="http://schemas.microsoft.com/office/drawing/2014/main" id="{483DA027-438C-FF6B-B571-B0C1171F6A7A}"/>
              </a:ext>
            </a:extLst>
          </p:cNvPr>
          <p:cNvPicPr>
            <a:picLocks noChangeAspect="1"/>
          </p:cNvPicPr>
          <p:nvPr/>
        </p:nvPicPr>
        <p:blipFill>
          <a:blip r:embed="rId5"/>
          <a:stretch>
            <a:fillRect/>
          </a:stretch>
        </p:blipFill>
        <p:spPr>
          <a:xfrm>
            <a:off x="277757" y="1234303"/>
            <a:ext cx="3879769" cy="1832113"/>
          </a:xfrm>
          <a:prstGeom prst="rect">
            <a:avLst/>
          </a:prstGeom>
        </p:spPr>
      </p:pic>
      <p:pic>
        <p:nvPicPr>
          <p:cNvPr id="15" name="Picture 14" descr="A diagram of a frequency&#10;&#10;Description automatically generated">
            <a:extLst>
              <a:ext uri="{FF2B5EF4-FFF2-40B4-BE49-F238E27FC236}">
                <a16:creationId xmlns:a16="http://schemas.microsoft.com/office/drawing/2014/main" id="{8981A92A-32F8-1E39-7587-E9799455DBDD}"/>
              </a:ext>
            </a:extLst>
          </p:cNvPr>
          <p:cNvPicPr>
            <a:picLocks noChangeAspect="1"/>
          </p:cNvPicPr>
          <p:nvPr/>
        </p:nvPicPr>
        <p:blipFill>
          <a:blip r:embed="rId6"/>
          <a:stretch>
            <a:fillRect/>
          </a:stretch>
        </p:blipFill>
        <p:spPr>
          <a:xfrm>
            <a:off x="198244" y="3772826"/>
            <a:ext cx="3664224" cy="1832112"/>
          </a:xfrm>
          <a:prstGeom prst="rect">
            <a:avLst/>
          </a:prstGeom>
        </p:spPr>
      </p:pic>
      <p:sp>
        <p:nvSpPr>
          <p:cNvPr id="16" name="TextBox 15">
            <a:extLst>
              <a:ext uri="{FF2B5EF4-FFF2-40B4-BE49-F238E27FC236}">
                <a16:creationId xmlns:a16="http://schemas.microsoft.com/office/drawing/2014/main" id="{4EFE0619-498D-9491-6FBA-4152271375C2}"/>
              </a:ext>
            </a:extLst>
          </p:cNvPr>
          <p:cNvSpPr txBox="1"/>
          <p:nvPr/>
        </p:nvSpPr>
        <p:spPr>
          <a:xfrm>
            <a:off x="113479" y="6221729"/>
            <a:ext cx="3533729"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Bhat, </a:t>
            </a:r>
            <a:r>
              <a:rPr lang="en-US" sz="1200" dirty="0" err="1">
                <a:latin typeface="Arial" panose="020B0604020202020204" pitchFamily="34" charset="0"/>
                <a:cs typeface="Arial" panose="020B0604020202020204" pitchFamily="34" charset="0"/>
              </a:rPr>
              <a:t>Wayth</a:t>
            </a:r>
            <a:r>
              <a:rPr lang="en-US" sz="1200" dirty="0">
                <a:latin typeface="Arial" panose="020B0604020202020204" pitchFamily="34" charset="0"/>
                <a:cs typeface="Arial" panose="020B0604020202020204" pitchFamily="34" charset="0"/>
              </a:rPr>
              <a:t>,  et al. (2007), </a:t>
            </a:r>
            <a:r>
              <a:rPr lang="en-US" sz="1200" dirty="0" err="1">
                <a:latin typeface="Arial" panose="020B0604020202020204" pitchFamily="34" charset="0"/>
                <a:cs typeface="Arial" panose="020B0604020202020204" pitchFamily="34" charset="0"/>
              </a:rPr>
              <a:t>ApJ</a:t>
            </a:r>
            <a:r>
              <a:rPr lang="en-US" sz="1200" dirty="0">
                <a:latin typeface="Arial" panose="020B0604020202020204" pitchFamily="34" charset="0"/>
                <a:cs typeface="Arial" panose="020B0604020202020204" pitchFamily="34" charset="0"/>
              </a:rPr>
              <a:t>, 665, 618 </a:t>
            </a:r>
          </a:p>
        </p:txBody>
      </p:sp>
      <p:sp>
        <p:nvSpPr>
          <p:cNvPr id="3" name="TextBox 2">
            <a:extLst>
              <a:ext uri="{FF2B5EF4-FFF2-40B4-BE49-F238E27FC236}">
                <a16:creationId xmlns:a16="http://schemas.microsoft.com/office/drawing/2014/main" id="{D2F25171-4F08-4F44-C31D-10E6FCA78C31}"/>
              </a:ext>
            </a:extLst>
          </p:cNvPr>
          <p:cNvSpPr txBox="1"/>
          <p:nvPr/>
        </p:nvSpPr>
        <p:spPr>
          <a:xfrm>
            <a:off x="966355" y="935182"/>
            <a:ext cx="3191171" cy="369332"/>
          </a:xfrm>
          <a:prstGeom prst="rect">
            <a:avLst/>
          </a:prstGeom>
          <a:noFill/>
        </p:spPr>
        <p:txBody>
          <a:bodyPr wrap="square" rtlCol="0">
            <a:spAutoFit/>
          </a:bodyPr>
          <a:lstStyle/>
          <a:p>
            <a:r>
              <a:rPr lang="en-US" dirty="0">
                <a:solidFill>
                  <a:srgbClr val="0432FF"/>
                </a:solidFill>
                <a:latin typeface="Arial" panose="020B0604020202020204" pitchFamily="34" charset="0"/>
                <a:cs typeface="Arial" panose="020B0604020202020204" pitchFamily="34" charset="0"/>
              </a:rPr>
              <a:t>30+ pulses detected </a:t>
            </a:r>
          </a:p>
        </p:txBody>
      </p:sp>
      <p:sp>
        <p:nvSpPr>
          <p:cNvPr id="4" name="TextBox 3">
            <a:extLst>
              <a:ext uri="{FF2B5EF4-FFF2-40B4-BE49-F238E27FC236}">
                <a16:creationId xmlns:a16="http://schemas.microsoft.com/office/drawing/2014/main" id="{6129AED7-E047-4B0D-9E83-15494CCF5C18}"/>
              </a:ext>
            </a:extLst>
          </p:cNvPr>
          <p:cNvSpPr txBox="1"/>
          <p:nvPr/>
        </p:nvSpPr>
        <p:spPr>
          <a:xfrm>
            <a:off x="5406729" y="825944"/>
            <a:ext cx="3191171" cy="369332"/>
          </a:xfrm>
          <a:prstGeom prst="rect">
            <a:avLst/>
          </a:prstGeom>
          <a:noFill/>
        </p:spPr>
        <p:txBody>
          <a:bodyPr wrap="square" rtlCol="0">
            <a:spAutoFit/>
          </a:bodyPr>
          <a:lstStyle/>
          <a:p>
            <a:r>
              <a:rPr lang="en-US" dirty="0">
                <a:solidFill>
                  <a:srgbClr val="0432FF"/>
                </a:solidFill>
                <a:latin typeface="Arial" panose="020B0604020202020204" pitchFamily="34" charset="0"/>
                <a:cs typeface="Arial" panose="020B0604020202020204" pitchFamily="34" charset="0"/>
              </a:rPr>
              <a:t>Pulse broadening time </a:t>
            </a:r>
          </a:p>
        </p:txBody>
      </p:sp>
      <p:sp>
        <p:nvSpPr>
          <p:cNvPr id="6" name="TextBox 5">
            <a:extLst>
              <a:ext uri="{FF2B5EF4-FFF2-40B4-BE49-F238E27FC236}">
                <a16:creationId xmlns:a16="http://schemas.microsoft.com/office/drawing/2014/main" id="{E51B1158-7178-5673-40A7-D7AE4DA934BC}"/>
              </a:ext>
            </a:extLst>
          </p:cNvPr>
          <p:cNvSpPr txBox="1"/>
          <p:nvPr/>
        </p:nvSpPr>
        <p:spPr>
          <a:xfrm>
            <a:off x="546100" y="3302942"/>
            <a:ext cx="3191171" cy="369332"/>
          </a:xfrm>
          <a:prstGeom prst="rect">
            <a:avLst/>
          </a:prstGeom>
          <a:noFill/>
        </p:spPr>
        <p:txBody>
          <a:bodyPr wrap="square" rtlCol="0">
            <a:spAutoFit/>
          </a:bodyPr>
          <a:lstStyle/>
          <a:p>
            <a:r>
              <a:rPr lang="en-US" dirty="0" err="1">
                <a:solidFill>
                  <a:srgbClr val="0432FF"/>
                </a:solidFill>
                <a:latin typeface="Arial" panose="020B0604020202020204" pitchFamily="34" charset="0"/>
                <a:cs typeface="Arial" panose="020B0604020202020204" pitchFamily="34" charset="0"/>
              </a:rPr>
              <a:t>Brighest</a:t>
            </a:r>
            <a:r>
              <a:rPr lang="en-US" dirty="0">
                <a:solidFill>
                  <a:srgbClr val="0432FF"/>
                </a:solidFill>
                <a:latin typeface="Arial" panose="020B0604020202020204" pitchFamily="34" charset="0"/>
                <a:cs typeface="Arial" panose="020B0604020202020204" pitchFamily="34" charset="0"/>
              </a:rPr>
              <a:t> giant pulses </a:t>
            </a:r>
          </a:p>
        </p:txBody>
      </p:sp>
      <p:sp>
        <p:nvSpPr>
          <p:cNvPr id="8" name="TextBox 7">
            <a:extLst>
              <a:ext uri="{FF2B5EF4-FFF2-40B4-BE49-F238E27FC236}">
                <a16:creationId xmlns:a16="http://schemas.microsoft.com/office/drawing/2014/main" id="{7666BC9D-DC60-8F60-AD3E-181754B2469C}"/>
              </a:ext>
            </a:extLst>
          </p:cNvPr>
          <p:cNvSpPr txBox="1"/>
          <p:nvPr/>
        </p:nvSpPr>
        <p:spPr>
          <a:xfrm>
            <a:off x="4699000" y="3672274"/>
            <a:ext cx="4159199" cy="369332"/>
          </a:xfrm>
          <a:prstGeom prst="rect">
            <a:avLst/>
          </a:prstGeom>
          <a:noFill/>
        </p:spPr>
        <p:txBody>
          <a:bodyPr wrap="square" rtlCol="0">
            <a:spAutoFit/>
          </a:bodyPr>
          <a:lstStyle/>
          <a:p>
            <a:r>
              <a:rPr lang="en-US" dirty="0" err="1">
                <a:solidFill>
                  <a:srgbClr val="0432FF"/>
                </a:solidFill>
                <a:latin typeface="Arial" panose="020B0604020202020204" pitchFamily="34" charset="0"/>
                <a:cs typeface="Arial" panose="020B0604020202020204" pitchFamily="34" charset="0"/>
              </a:rPr>
              <a:t>Detectabilty</a:t>
            </a:r>
            <a:r>
              <a:rPr lang="en-US" dirty="0">
                <a:solidFill>
                  <a:srgbClr val="0432FF"/>
                </a:solidFill>
                <a:latin typeface="Arial" panose="020B0604020202020204" pitchFamily="34" charset="0"/>
                <a:cs typeface="Arial" panose="020B0604020202020204" pitchFamily="34" charset="0"/>
              </a:rPr>
              <a:t> with a “512 Tile” MWA</a:t>
            </a:r>
          </a:p>
        </p:txBody>
      </p:sp>
    </p:spTree>
    <p:extLst>
      <p:ext uri="{BB962C8B-B14F-4D97-AF65-F5344CB8AC3E}">
        <p14:creationId xmlns:p14="http://schemas.microsoft.com/office/powerpoint/2010/main" val="1201157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13</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546100" y="137934"/>
            <a:ext cx="8597900" cy="707886"/>
          </a:xfrm>
        </p:spPr>
        <p:txBody>
          <a:bodyPr wrap="square">
            <a:spAutoFit/>
          </a:bodyPr>
          <a:lstStyle/>
          <a:p>
            <a:pPr lvl="0" algn="ctr"/>
            <a:r>
              <a:rPr lang="en-AU" sz="4000" dirty="0">
                <a:solidFill>
                  <a:srgbClr val="0432FF"/>
                </a:solidFill>
                <a:latin typeface="Arial" panose="020B0604020202020204" pitchFamily="34" charset="0"/>
                <a:ea typeface="American Typewriter" charset="0"/>
                <a:cs typeface="Arial" panose="020B0604020202020204" pitchFamily="34" charset="0"/>
              </a:rPr>
              <a:t>The 10-yr journey of PFT MWA</a:t>
            </a:r>
            <a:endParaRPr lang="en-AU" sz="2800" dirty="0">
              <a:solidFill>
                <a:srgbClr val="0432FF"/>
              </a:solidFill>
              <a:latin typeface="Arial" panose="020B0604020202020204" pitchFamily="34" charset="0"/>
              <a:ea typeface="American Typewriter" charset="0"/>
              <a:cs typeface="Arial" panose="020B0604020202020204" pitchFamily="34" charset="0"/>
            </a:endParaRPr>
          </a:p>
        </p:txBody>
      </p:sp>
      <p:pic>
        <p:nvPicPr>
          <p:cNvPr id="9" name="Picture 8" descr="A silhouette of a person in a line&#10;&#10;Description automatically generated">
            <a:extLst>
              <a:ext uri="{FF2B5EF4-FFF2-40B4-BE49-F238E27FC236}">
                <a16:creationId xmlns:a16="http://schemas.microsoft.com/office/drawing/2014/main" id="{615E9E31-0D18-00C3-E542-5858BB00DCD7}"/>
              </a:ext>
            </a:extLst>
          </p:cNvPr>
          <p:cNvPicPr>
            <a:picLocks noChangeAspect="1"/>
          </p:cNvPicPr>
          <p:nvPr/>
        </p:nvPicPr>
        <p:blipFill rotWithShape="1">
          <a:blip r:embed="rId3"/>
          <a:srcRect t="1" b="49848"/>
          <a:stretch/>
        </p:blipFill>
        <p:spPr>
          <a:xfrm>
            <a:off x="685800" y="1123006"/>
            <a:ext cx="7772400" cy="2695960"/>
          </a:xfrm>
          <a:prstGeom prst="rect">
            <a:avLst/>
          </a:prstGeom>
        </p:spPr>
      </p:pic>
      <p:cxnSp>
        <p:nvCxnSpPr>
          <p:cNvPr id="4" name="Straight Arrow Connector 3">
            <a:extLst>
              <a:ext uri="{FF2B5EF4-FFF2-40B4-BE49-F238E27FC236}">
                <a16:creationId xmlns:a16="http://schemas.microsoft.com/office/drawing/2014/main" id="{AE625551-BB83-C90F-78C1-B359A4AD7A5F}"/>
              </a:ext>
            </a:extLst>
          </p:cNvPr>
          <p:cNvCxnSpPr>
            <a:cxnSpLocks/>
          </p:cNvCxnSpPr>
          <p:nvPr/>
        </p:nvCxnSpPr>
        <p:spPr>
          <a:xfrm>
            <a:off x="546100" y="3946341"/>
            <a:ext cx="807511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3E02990-9DAC-0F05-D75C-887E6459A7D3}"/>
              </a:ext>
            </a:extLst>
          </p:cNvPr>
          <p:cNvSpPr txBox="1"/>
          <p:nvPr/>
        </p:nvSpPr>
        <p:spPr>
          <a:xfrm>
            <a:off x="1027020" y="4073717"/>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2007</a:t>
            </a:r>
          </a:p>
        </p:txBody>
      </p:sp>
      <p:sp>
        <p:nvSpPr>
          <p:cNvPr id="6" name="TextBox 5">
            <a:extLst>
              <a:ext uri="{FF2B5EF4-FFF2-40B4-BE49-F238E27FC236}">
                <a16:creationId xmlns:a16="http://schemas.microsoft.com/office/drawing/2014/main" id="{268C90AF-19E0-C90A-1093-1F593D6D8B71}"/>
              </a:ext>
            </a:extLst>
          </p:cNvPr>
          <p:cNvSpPr txBox="1"/>
          <p:nvPr/>
        </p:nvSpPr>
        <p:spPr>
          <a:xfrm>
            <a:off x="2075329" y="4077147"/>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2016</a:t>
            </a:r>
          </a:p>
        </p:txBody>
      </p:sp>
      <p:sp>
        <p:nvSpPr>
          <p:cNvPr id="8" name="TextBox 7">
            <a:extLst>
              <a:ext uri="{FF2B5EF4-FFF2-40B4-BE49-F238E27FC236}">
                <a16:creationId xmlns:a16="http://schemas.microsoft.com/office/drawing/2014/main" id="{E63AEE2A-C534-4686-2906-B0204C2C2DE7}"/>
              </a:ext>
            </a:extLst>
          </p:cNvPr>
          <p:cNvSpPr txBox="1"/>
          <p:nvPr/>
        </p:nvSpPr>
        <p:spPr>
          <a:xfrm>
            <a:off x="3146162" y="4080574"/>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2019</a:t>
            </a:r>
          </a:p>
        </p:txBody>
      </p:sp>
      <p:sp>
        <p:nvSpPr>
          <p:cNvPr id="10" name="TextBox 9">
            <a:extLst>
              <a:ext uri="{FF2B5EF4-FFF2-40B4-BE49-F238E27FC236}">
                <a16:creationId xmlns:a16="http://schemas.microsoft.com/office/drawing/2014/main" id="{063A48E9-5812-D0CA-19CB-541BD5182F95}"/>
              </a:ext>
            </a:extLst>
          </p:cNvPr>
          <p:cNvSpPr txBox="1"/>
          <p:nvPr/>
        </p:nvSpPr>
        <p:spPr>
          <a:xfrm>
            <a:off x="4216995" y="4077146"/>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2021</a:t>
            </a:r>
          </a:p>
        </p:txBody>
      </p:sp>
      <p:sp>
        <p:nvSpPr>
          <p:cNvPr id="11" name="TextBox 10">
            <a:extLst>
              <a:ext uri="{FF2B5EF4-FFF2-40B4-BE49-F238E27FC236}">
                <a16:creationId xmlns:a16="http://schemas.microsoft.com/office/drawing/2014/main" id="{666FF770-7033-3050-2C23-FEFB3DDCD4E6}"/>
              </a:ext>
            </a:extLst>
          </p:cNvPr>
          <p:cNvSpPr txBox="1"/>
          <p:nvPr/>
        </p:nvSpPr>
        <p:spPr>
          <a:xfrm>
            <a:off x="5242781" y="4077145"/>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2023</a:t>
            </a:r>
          </a:p>
        </p:txBody>
      </p:sp>
      <p:cxnSp>
        <p:nvCxnSpPr>
          <p:cNvPr id="19" name="Straight Arrow Connector 18">
            <a:extLst>
              <a:ext uri="{FF2B5EF4-FFF2-40B4-BE49-F238E27FC236}">
                <a16:creationId xmlns:a16="http://schemas.microsoft.com/office/drawing/2014/main" id="{0E48F3D1-97B9-3152-2B28-72209412397C}"/>
              </a:ext>
            </a:extLst>
          </p:cNvPr>
          <p:cNvCxnSpPr>
            <a:stCxn id="5" idx="2"/>
          </p:cNvCxnSpPr>
          <p:nvPr/>
        </p:nvCxnSpPr>
        <p:spPr>
          <a:xfrm>
            <a:off x="1345716" y="4381494"/>
            <a:ext cx="9748" cy="3272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9C566AB7-142F-57A8-1FB6-B7D06F70E506}"/>
              </a:ext>
            </a:extLst>
          </p:cNvPr>
          <p:cNvCxnSpPr>
            <a:cxnSpLocks/>
            <a:stCxn id="6" idx="2"/>
          </p:cNvCxnSpPr>
          <p:nvPr/>
        </p:nvCxnSpPr>
        <p:spPr>
          <a:xfrm flipH="1">
            <a:off x="2394024" y="4384924"/>
            <a:ext cx="1" cy="12012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EFF7EA92-8B29-4F93-3124-705747B63005}"/>
              </a:ext>
            </a:extLst>
          </p:cNvPr>
          <p:cNvGrpSpPr/>
          <p:nvPr/>
        </p:nvGrpSpPr>
        <p:grpSpPr>
          <a:xfrm>
            <a:off x="382970" y="4754997"/>
            <a:ext cx="1951649" cy="680536"/>
            <a:chOff x="442360" y="5147616"/>
            <a:chExt cx="1951649" cy="680536"/>
          </a:xfrm>
        </p:grpSpPr>
        <p:sp>
          <p:nvSpPr>
            <p:cNvPr id="28" name="Oval 27">
              <a:extLst>
                <a:ext uri="{FF2B5EF4-FFF2-40B4-BE49-F238E27FC236}">
                  <a16:creationId xmlns:a16="http://schemas.microsoft.com/office/drawing/2014/main" id="{6A95E39F-03AF-93F1-DEE2-488C2F4FF4A5}"/>
                </a:ext>
              </a:extLst>
            </p:cNvPr>
            <p:cNvSpPr/>
            <p:nvPr/>
          </p:nvSpPr>
          <p:spPr>
            <a:xfrm>
              <a:off x="442360" y="5147616"/>
              <a:ext cx="1951649" cy="68053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7D1895F-7F28-7447-B368-E7C251CB2E0B}"/>
                </a:ext>
              </a:extLst>
            </p:cNvPr>
            <p:cNvSpPr txBox="1"/>
            <p:nvPr/>
          </p:nvSpPr>
          <p:spPr>
            <a:xfrm>
              <a:off x="645891" y="5265166"/>
              <a:ext cx="1748118" cy="553998"/>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Crab giants with 3 Tile the early prototype </a:t>
              </a:r>
            </a:p>
            <a:p>
              <a:r>
                <a:rPr lang="en-US" sz="1000" b="1" dirty="0">
                  <a:solidFill>
                    <a:schemeClr val="tx2">
                      <a:lumMod val="75000"/>
                    </a:schemeClr>
                  </a:solidFill>
                  <a:latin typeface="Arial" panose="020B0604020202020204" pitchFamily="34" charset="0"/>
                  <a:cs typeface="Arial" panose="020B0604020202020204" pitchFamily="34" charset="0"/>
                </a:rPr>
                <a:t>(Bhat et al. 2007)</a:t>
              </a:r>
            </a:p>
          </p:txBody>
        </p:sp>
      </p:grpSp>
      <p:grpSp>
        <p:nvGrpSpPr>
          <p:cNvPr id="32" name="Group 31">
            <a:extLst>
              <a:ext uri="{FF2B5EF4-FFF2-40B4-BE49-F238E27FC236}">
                <a16:creationId xmlns:a16="http://schemas.microsoft.com/office/drawing/2014/main" id="{7D0A6914-F14A-AC21-BF6A-0E96F9938B27}"/>
              </a:ext>
            </a:extLst>
          </p:cNvPr>
          <p:cNvGrpSpPr/>
          <p:nvPr/>
        </p:nvGrpSpPr>
        <p:grpSpPr>
          <a:xfrm>
            <a:off x="1418199" y="5577193"/>
            <a:ext cx="1951649" cy="680536"/>
            <a:chOff x="442360" y="5147616"/>
            <a:chExt cx="1951649" cy="680536"/>
          </a:xfrm>
        </p:grpSpPr>
        <p:sp>
          <p:nvSpPr>
            <p:cNvPr id="33" name="Oval 32">
              <a:extLst>
                <a:ext uri="{FF2B5EF4-FFF2-40B4-BE49-F238E27FC236}">
                  <a16:creationId xmlns:a16="http://schemas.microsoft.com/office/drawing/2014/main" id="{2771F958-5AE0-18B0-EAA7-91F93D284464}"/>
                </a:ext>
              </a:extLst>
            </p:cNvPr>
            <p:cNvSpPr/>
            <p:nvPr/>
          </p:nvSpPr>
          <p:spPr>
            <a:xfrm>
              <a:off x="442360" y="5147616"/>
              <a:ext cx="1951649" cy="68053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A06DD5D-8C13-9BE6-4CA7-576F738D1A47}"/>
                </a:ext>
              </a:extLst>
            </p:cNvPr>
            <p:cNvSpPr txBox="1"/>
            <p:nvPr/>
          </p:nvSpPr>
          <p:spPr>
            <a:xfrm>
              <a:off x="645891" y="5265166"/>
              <a:ext cx="1748118" cy="553998"/>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pulsar 0437 detection in full coherent beam</a:t>
              </a:r>
            </a:p>
            <a:p>
              <a:r>
                <a:rPr lang="en-US" sz="1000" b="1" dirty="0">
                  <a:solidFill>
                    <a:schemeClr val="tx2">
                      <a:lumMod val="75000"/>
                    </a:schemeClr>
                  </a:solidFill>
                  <a:latin typeface="Arial" panose="020B0604020202020204" pitchFamily="34" charset="0"/>
                  <a:cs typeface="Arial" panose="020B0604020202020204" pitchFamily="34" charset="0"/>
                </a:rPr>
                <a:t>(Bhat et al. 2016)</a:t>
              </a:r>
            </a:p>
          </p:txBody>
        </p:sp>
      </p:grpSp>
    </p:spTree>
    <p:extLst>
      <p:ext uri="{BB962C8B-B14F-4D97-AF65-F5344CB8AC3E}">
        <p14:creationId xmlns:p14="http://schemas.microsoft.com/office/powerpoint/2010/main" val="3956394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95282" y="4366574"/>
            <a:ext cx="2730193" cy="65024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US" sz="2000" dirty="0">
                <a:solidFill>
                  <a:srgbClr val="FF0000"/>
                </a:solidFill>
              </a:rPr>
              <a:t>	</a:t>
            </a:r>
            <a:r>
              <a:rPr lang="en-US" sz="1800">
                <a:solidFill>
                  <a:srgbClr val="0000FF"/>
                </a:solidFill>
              </a:rPr>
              <a:t>Coherent addition</a:t>
            </a:r>
            <a:endParaRPr lang="en-US" sz="1800" dirty="0">
              <a:solidFill>
                <a:srgbClr val="0000FF"/>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794" y="1335980"/>
            <a:ext cx="4983681" cy="3095872"/>
          </a:xfrm>
          <a:prstGeom prst="rect">
            <a:avLst/>
          </a:prstGeom>
        </p:spPr>
      </p:pic>
      <p:sp>
        <p:nvSpPr>
          <p:cNvPr id="8" name="Title 1"/>
          <p:cNvSpPr txBox="1">
            <a:spLocks/>
          </p:cNvSpPr>
          <p:nvPr/>
        </p:nvSpPr>
        <p:spPr>
          <a:xfrm>
            <a:off x="-333599" y="4366574"/>
            <a:ext cx="3305400" cy="65024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US" sz="2000" dirty="0">
                <a:solidFill>
                  <a:srgbClr val="FF0000"/>
                </a:solidFill>
              </a:rPr>
              <a:t>	</a:t>
            </a:r>
            <a:r>
              <a:rPr lang="en-US" sz="1800" dirty="0">
                <a:solidFill>
                  <a:srgbClr val="0000FF"/>
                </a:solidFill>
              </a:rPr>
              <a:t>Incoherent addition</a:t>
            </a:r>
          </a:p>
        </p:txBody>
      </p:sp>
      <p:sp>
        <p:nvSpPr>
          <p:cNvPr id="9" name="Title 1"/>
          <p:cNvSpPr txBox="1">
            <a:spLocks/>
          </p:cNvSpPr>
          <p:nvPr/>
        </p:nvSpPr>
        <p:spPr>
          <a:xfrm>
            <a:off x="-1001195" y="735735"/>
            <a:ext cx="9144000" cy="65024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US" sz="2000" dirty="0">
                <a:solidFill>
                  <a:srgbClr val="00B050"/>
                </a:solidFill>
                <a:latin typeface="Arial" panose="020B0604020202020204" pitchFamily="34" charset="0"/>
                <a:ea typeface="American Typewriter" charset="0"/>
                <a:cs typeface="Arial" panose="020B0604020202020204" pitchFamily="34" charset="0"/>
              </a:rPr>
              <a:t>PSR J0437-4715 @ MWA 200 MHz </a:t>
            </a:r>
            <a:r>
              <a:rPr lang="en-US" sz="2000" dirty="0">
                <a:solidFill>
                  <a:srgbClr val="00B050"/>
                </a:solidFill>
                <a:latin typeface="American Typewriter" charset="0"/>
                <a:ea typeface="American Typewriter" charset="0"/>
                <a:cs typeface="American Typewriter" charset="0"/>
              </a:rPr>
              <a:t>			</a:t>
            </a:r>
          </a:p>
        </p:txBody>
      </p:sp>
      <p:sp>
        <p:nvSpPr>
          <p:cNvPr id="10" name="TextBox 9"/>
          <p:cNvSpPr txBox="1"/>
          <p:nvPr/>
        </p:nvSpPr>
        <p:spPr>
          <a:xfrm>
            <a:off x="477695" y="4899599"/>
            <a:ext cx="2736304" cy="400110"/>
          </a:xfrm>
          <a:prstGeom prst="rect">
            <a:avLst/>
          </a:prstGeom>
          <a:noFill/>
        </p:spPr>
        <p:txBody>
          <a:bodyPr wrap="square" rtlCol="0">
            <a:spAutoFit/>
          </a:bodyPr>
          <a:lstStyle/>
          <a:p>
            <a:r>
              <a:rPr lang="en-US" sz="2000" dirty="0" err="1"/>
              <a:t>Bhat</a:t>
            </a:r>
            <a:r>
              <a:rPr lang="en-US" sz="2000" dirty="0"/>
              <a:t> et al. (2016)</a:t>
            </a:r>
          </a:p>
        </p:txBody>
      </p:sp>
      <p:pic>
        <p:nvPicPr>
          <p:cNvPr id="11" name="Picture 10" descr="0437-polarimetry.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5289" y="2623122"/>
            <a:ext cx="4236268" cy="3273480"/>
          </a:xfrm>
          <a:prstGeom prst="rect">
            <a:avLst/>
          </a:prstGeom>
        </p:spPr>
      </p:pic>
      <p:sp>
        <p:nvSpPr>
          <p:cNvPr id="12" name="TextBox 11"/>
          <p:cNvSpPr txBox="1"/>
          <p:nvPr/>
        </p:nvSpPr>
        <p:spPr>
          <a:xfrm>
            <a:off x="6561915" y="2748411"/>
            <a:ext cx="3370234" cy="338554"/>
          </a:xfrm>
          <a:prstGeom prst="rect">
            <a:avLst/>
          </a:prstGeom>
          <a:noFill/>
        </p:spPr>
        <p:txBody>
          <a:bodyPr wrap="square" rtlCol="0">
            <a:spAutoFit/>
          </a:bodyPr>
          <a:lstStyle/>
          <a:p>
            <a:r>
              <a:rPr lang="en-US" sz="1600" dirty="0">
                <a:solidFill>
                  <a:srgbClr val="000000"/>
                </a:solidFill>
                <a:latin typeface="American Typewriter"/>
                <a:cs typeface="American Typewriter"/>
              </a:rPr>
              <a:t>Ord et al. (2019)</a:t>
            </a:r>
          </a:p>
        </p:txBody>
      </p:sp>
      <p:sp>
        <p:nvSpPr>
          <p:cNvPr id="13" name="Title 1"/>
          <p:cNvSpPr txBox="1">
            <a:spLocks/>
          </p:cNvSpPr>
          <p:nvPr/>
        </p:nvSpPr>
        <p:spPr>
          <a:xfrm>
            <a:off x="223779" y="112892"/>
            <a:ext cx="9144000" cy="65024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US" sz="2800" dirty="0">
                <a:solidFill>
                  <a:srgbClr val="0000FF"/>
                </a:solidFill>
                <a:latin typeface="Arial" panose="020B0604020202020204" pitchFamily="34" charset="0"/>
                <a:ea typeface="American Typewriter" charset="0"/>
                <a:cs typeface="Arial" panose="020B0604020202020204" pitchFamily="34" charset="0"/>
              </a:rPr>
              <a:t>Coherent beam </a:t>
            </a:r>
            <a:r>
              <a:rPr lang="en-US" sz="2800" dirty="0">
                <a:solidFill>
                  <a:srgbClr val="0000FF"/>
                </a:solidFill>
                <a:latin typeface="Arial" panose="020B0604020202020204" pitchFamily="34" charset="0"/>
                <a:ea typeface="American Typewriter" charset="0"/>
                <a:cs typeface="Arial" panose="020B0604020202020204" pitchFamily="34" charset="0"/>
                <a:sym typeface="Wingdings"/>
              </a:rPr>
              <a:t></a:t>
            </a:r>
            <a:r>
              <a:rPr lang="en-US" sz="2800" dirty="0">
                <a:solidFill>
                  <a:srgbClr val="0000FF"/>
                </a:solidFill>
                <a:latin typeface="Arial" panose="020B0604020202020204" pitchFamily="34" charset="0"/>
                <a:ea typeface="American Typewriter" charset="0"/>
                <a:cs typeface="Arial" panose="020B0604020202020204" pitchFamily="34" charset="0"/>
              </a:rPr>
              <a:t> 10 x improved sensitivity</a:t>
            </a:r>
          </a:p>
        </p:txBody>
      </p:sp>
      <p:sp>
        <p:nvSpPr>
          <p:cNvPr id="15" name="Title 1"/>
          <p:cNvSpPr txBox="1">
            <a:spLocks/>
          </p:cNvSpPr>
          <p:nvPr/>
        </p:nvSpPr>
        <p:spPr>
          <a:xfrm>
            <a:off x="5696334" y="1456047"/>
            <a:ext cx="3394363" cy="12923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US" sz="2800" dirty="0">
                <a:solidFill>
                  <a:srgbClr val="0000FF"/>
                </a:solidFill>
                <a:latin typeface="American Typewriter" charset="0"/>
                <a:ea typeface="American Typewriter" charset="0"/>
                <a:cs typeface="American Typewriter" charset="0"/>
              </a:rPr>
              <a:t>And enables polarimetry</a:t>
            </a:r>
          </a:p>
        </p:txBody>
      </p:sp>
      <p:sp>
        <p:nvSpPr>
          <p:cNvPr id="2" name="TextBox 1"/>
          <p:cNvSpPr txBox="1"/>
          <p:nvPr/>
        </p:nvSpPr>
        <p:spPr>
          <a:xfrm>
            <a:off x="9201150" y="-47148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211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p:nvPr/>
        </p:nvSpPr>
        <p:spPr>
          <a:xfrm>
            <a:off x="982132" y="170227"/>
            <a:ext cx="8161867" cy="626133"/>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4800">
                <a:solidFill>
                  <a:srgbClr val="FFFFFF"/>
                </a:solidFill>
              </a:defRPr>
            </a:lvl1pPr>
          </a:lstStyle>
          <a:p>
            <a:pPr algn="ctr"/>
            <a:r>
              <a:rPr lang="en-AU" sz="3600" dirty="0">
                <a:solidFill>
                  <a:srgbClr val="0432FF"/>
                </a:solidFill>
                <a:latin typeface="Arial" panose="020B0604020202020204" pitchFamily="34" charset="0"/>
                <a:ea typeface="American Typewriter" charset="0"/>
                <a:cs typeface="Arial" panose="020B0604020202020204" pitchFamily="34" charset="0"/>
              </a:rPr>
              <a:t>First paper splash on MWA Pulsars</a:t>
            </a:r>
            <a:endParaRPr sz="3600" dirty="0">
              <a:solidFill>
                <a:srgbClr val="0432FF"/>
              </a:solidFill>
              <a:latin typeface="Arial" panose="020B0604020202020204" pitchFamily="34" charset="0"/>
              <a:ea typeface="American Typewriter" charset="0"/>
              <a:cs typeface="Arial" panose="020B0604020202020204" pitchFamily="34"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4668" y="816313"/>
            <a:ext cx="2836483" cy="2860657"/>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4134" y="3916473"/>
            <a:ext cx="2280854" cy="2670594"/>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256" y="1066640"/>
            <a:ext cx="4350550" cy="2610330"/>
          </a:xfrm>
          <a:prstGeom prst="rect">
            <a:avLst/>
          </a:prstGeom>
        </p:spPr>
      </p:pic>
      <p:pic>
        <p:nvPicPr>
          <p:cNvPr id="23" name="Picture 22" descr="new0437dynsp.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7331" y="3676970"/>
            <a:ext cx="3014135" cy="2404764"/>
          </a:xfrm>
          <a:prstGeom prst="rect">
            <a:avLst/>
          </a:prstGeom>
        </p:spPr>
      </p:pic>
      <p:sp>
        <p:nvSpPr>
          <p:cNvPr id="3" name="TextBox 2"/>
          <p:cNvSpPr txBox="1"/>
          <p:nvPr/>
        </p:nvSpPr>
        <p:spPr>
          <a:xfrm>
            <a:off x="111275" y="3269503"/>
            <a:ext cx="4362002" cy="338554"/>
          </a:xfrm>
          <a:prstGeom prst="rect">
            <a:avLst/>
          </a:prstGeom>
          <a:noFill/>
        </p:spPr>
        <p:txBody>
          <a:bodyPr wrap="square" rtlCol="0">
            <a:spAutoFit/>
          </a:bodyPr>
          <a:lstStyle/>
          <a:p>
            <a:r>
              <a:rPr lang="en-US" sz="1600" dirty="0" err="1">
                <a:latin typeface="Bookman Old Style" charset="0"/>
                <a:ea typeface="Bookman Old Style" charset="0"/>
                <a:cs typeface="Bookman Old Style" charset="0"/>
              </a:rPr>
              <a:t>Xue</a:t>
            </a:r>
            <a:r>
              <a:rPr lang="en-US" sz="1600" dirty="0">
                <a:latin typeface="Bookman Old Style" charset="0"/>
                <a:ea typeface="Bookman Old Style" charset="0"/>
                <a:cs typeface="Bookman Old Style" charset="0"/>
              </a:rPr>
              <a:t> et al. (2017), PASA, </a:t>
            </a:r>
            <a:r>
              <a:rPr lang="en-US" sz="1600" b="1" dirty="0">
                <a:latin typeface="Bookman Old Style" charset="0"/>
                <a:ea typeface="Bookman Old Style" charset="0"/>
                <a:cs typeface="Bookman Old Style" charset="0"/>
              </a:rPr>
              <a:t>34</a:t>
            </a:r>
            <a:r>
              <a:rPr lang="en-US" sz="1600" dirty="0">
                <a:latin typeface="Bookman Old Style" charset="0"/>
                <a:ea typeface="Bookman Old Style" charset="0"/>
                <a:cs typeface="Bookman Old Style" charset="0"/>
              </a:rPr>
              <a:t>, e070</a:t>
            </a:r>
          </a:p>
        </p:txBody>
      </p:sp>
      <p:sp>
        <p:nvSpPr>
          <p:cNvPr id="26" name="TextBox 25"/>
          <p:cNvSpPr txBox="1"/>
          <p:nvPr/>
        </p:nvSpPr>
        <p:spPr>
          <a:xfrm>
            <a:off x="117380" y="6081734"/>
            <a:ext cx="3707742" cy="338554"/>
          </a:xfrm>
          <a:prstGeom prst="rect">
            <a:avLst/>
          </a:prstGeom>
          <a:noFill/>
        </p:spPr>
        <p:txBody>
          <a:bodyPr wrap="square" rtlCol="0">
            <a:spAutoFit/>
          </a:bodyPr>
          <a:lstStyle/>
          <a:p>
            <a:r>
              <a:rPr lang="en-US" sz="1600" dirty="0">
                <a:latin typeface="Bookman Old Style" charset="0"/>
                <a:ea typeface="Bookman Old Style" charset="0"/>
                <a:cs typeface="Bookman Old Style" charset="0"/>
              </a:rPr>
              <a:t>Bhat et al. (2016), </a:t>
            </a:r>
            <a:r>
              <a:rPr lang="en-US" sz="1600" dirty="0" err="1">
                <a:latin typeface="Bookman Old Style" charset="0"/>
                <a:ea typeface="Bookman Old Style" charset="0"/>
                <a:cs typeface="Bookman Old Style" charset="0"/>
              </a:rPr>
              <a:t>ApJ</a:t>
            </a:r>
            <a:r>
              <a:rPr lang="en-US" sz="1600" dirty="0">
                <a:latin typeface="Bookman Old Style" charset="0"/>
                <a:ea typeface="Bookman Old Style" charset="0"/>
                <a:cs typeface="Bookman Old Style" charset="0"/>
              </a:rPr>
              <a:t>, </a:t>
            </a:r>
            <a:r>
              <a:rPr lang="en-US" sz="1600" b="1" dirty="0">
                <a:latin typeface="Bookman Old Style" charset="0"/>
                <a:ea typeface="Bookman Old Style" charset="0"/>
                <a:cs typeface="Bookman Old Style" charset="0"/>
              </a:rPr>
              <a:t>818</a:t>
            </a:r>
            <a:r>
              <a:rPr lang="en-US" sz="1600" dirty="0">
                <a:latin typeface="Bookman Old Style" charset="0"/>
                <a:ea typeface="Bookman Old Style" charset="0"/>
                <a:cs typeface="Bookman Old Style" charset="0"/>
              </a:rPr>
              <a:t>, 86 </a:t>
            </a:r>
          </a:p>
        </p:txBody>
      </p:sp>
      <p:sp>
        <p:nvSpPr>
          <p:cNvPr id="27" name="TextBox 26"/>
          <p:cNvSpPr txBox="1"/>
          <p:nvPr/>
        </p:nvSpPr>
        <p:spPr>
          <a:xfrm>
            <a:off x="4697787" y="3600700"/>
            <a:ext cx="4315584" cy="338554"/>
          </a:xfrm>
          <a:prstGeom prst="rect">
            <a:avLst/>
          </a:prstGeom>
          <a:noFill/>
        </p:spPr>
        <p:txBody>
          <a:bodyPr wrap="square" rtlCol="0">
            <a:spAutoFit/>
          </a:bodyPr>
          <a:lstStyle/>
          <a:p>
            <a:r>
              <a:rPr lang="en-US" sz="1600" dirty="0" err="1">
                <a:latin typeface="Bookman Old Style" charset="0"/>
                <a:ea typeface="Bookman Old Style" charset="0"/>
                <a:cs typeface="Bookman Old Style" charset="0"/>
              </a:rPr>
              <a:t>McSweeney</a:t>
            </a:r>
            <a:r>
              <a:rPr lang="en-US" sz="1600" dirty="0">
                <a:latin typeface="Bookman Old Style" charset="0"/>
                <a:ea typeface="Bookman Old Style" charset="0"/>
                <a:cs typeface="Bookman Old Style" charset="0"/>
              </a:rPr>
              <a:t> et al. (2017), </a:t>
            </a:r>
            <a:r>
              <a:rPr lang="en-US" sz="1600" dirty="0" err="1">
                <a:latin typeface="Bookman Old Style" charset="0"/>
                <a:ea typeface="Bookman Old Style" charset="0"/>
                <a:cs typeface="Bookman Old Style" charset="0"/>
              </a:rPr>
              <a:t>ApJ</a:t>
            </a:r>
            <a:r>
              <a:rPr lang="en-US" sz="1600" dirty="0">
                <a:latin typeface="Bookman Old Style" charset="0"/>
                <a:ea typeface="Bookman Old Style" charset="0"/>
                <a:cs typeface="Bookman Old Style" charset="0"/>
              </a:rPr>
              <a:t>, </a:t>
            </a:r>
            <a:r>
              <a:rPr lang="en-US" sz="1600" b="1" dirty="0">
                <a:latin typeface="Bookman Old Style" charset="0"/>
                <a:ea typeface="Bookman Old Style" charset="0"/>
                <a:cs typeface="Bookman Old Style" charset="0"/>
              </a:rPr>
              <a:t>836</a:t>
            </a:r>
            <a:r>
              <a:rPr lang="en-US" sz="1600" dirty="0">
                <a:latin typeface="Bookman Old Style" charset="0"/>
                <a:ea typeface="Bookman Old Style" charset="0"/>
                <a:cs typeface="Bookman Old Style" charset="0"/>
              </a:rPr>
              <a:t>, 224</a:t>
            </a:r>
          </a:p>
        </p:txBody>
      </p:sp>
      <p:sp>
        <p:nvSpPr>
          <p:cNvPr id="28" name="TextBox 27"/>
          <p:cNvSpPr txBox="1"/>
          <p:nvPr/>
        </p:nvSpPr>
        <p:spPr>
          <a:xfrm>
            <a:off x="4865162" y="6519446"/>
            <a:ext cx="3462409" cy="338554"/>
          </a:xfrm>
          <a:prstGeom prst="rect">
            <a:avLst/>
          </a:prstGeom>
          <a:solidFill>
            <a:schemeClr val="bg1"/>
          </a:solidFill>
        </p:spPr>
        <p:txBody>
          <a:bodyPr wrap="square" rtlCol="0">
            <a:spAutoFit/>
          </a:bodyPr>
          <a:lstStyle/>
          <a:p>
            <a:r>
              <a:rPr lang="en-US" sz="1600" dirty="0">
                <a:latin typeface="Bookman Old Style" charset="0"/>
                <a:ea typeface="Bookman Old Style" charset="0"/>
                <a:cs typeface="Bookman Old Style" charset="0"/>
              </a:rPr>
              <a:t>Meyers et al. (2017), </a:t>
            </a:r>
            <a:r>
              <a:rPr lang="en-US" sz="1600" dirty="0" err="1">
                <a:latin typeface="Bookman Old Style" charset="0"/>
                <a:ea typeface="Bookman Old Style" charset="0"/>
                <a:cs typeface="Bookman Old Style" charset="0"/>
              </a:rPr>
              <a:t>ApJ</a:t>
            </a:r>
            <a:r>
              <a:rPr lang="en-US" sz="1600" dirty="0">
                <a:latin typeface="Bookman Old Style" charset="0"/>
                <a:ea typeface="Bookman Old Style" charset="0"/>
                <a:cs typeface="Bookman Old Style" charset="0"/>
              </a:rPr>
              <a:t>, </a:t>
            </a:r>
            <a:r>
              <a:rPr lang="en-US" sz="1600" b="1" dirty="0">
                <a:latin typeface="Bookman Old Style" charset="0"/>
                <a:ea typeface="Bookman Old Style" charset="0"/>
                <a:cs typeface="Bookman Old Style" charset="0"/>
              </a:rPr>
              <a:t>851</a:t>
            </a:r>
            <a:r>
              <a:rPr lang="en-US" sz="1600" dirty="0">
                <a:latin typeface="Bookman Old Style" charset="0"/>
                <a:ea typeface="Bookman Old Style" charset="0"/>
                <a:cs typeface="Bookman Old Style" charset="0"/>
              </a:rPr>
              <a:t>, 1</a:t>
            </a:r>
          </a:p>
        </p:txBody>
      </p:sp>
      <p:sp>
        <p:nvSpPr>
          <p:cNvPr id="2" name="TextBox 1"/>
          <p:cNvSpPr txBox="1"/>
          <p:nvPr/>
        </p:nvSpPr>
        <p:spPr>
          <a:xfrm>
            <a:off x="7511143" y="4550229"/>
            <a:ext cx="1632856" cy="584775"/>
          </a:xfrm>
          <a:prstGeom prst="rect">
            <a:avLst/>
          </a:prstGeom>
          <a:noFill/>
        </p:spPr>
        <p:txBody>
          <a:bodyPr wrap="square" rtlCol="0">
            <a:spAutoFit/>
          </a:bodyPr>
          <a:lstStyle/>
          <a:p>
            <a:pPr algn="ctr"/>
            <a:r>
              <a:rPr lang="en-US" sz="1600" dirty="0">
                <a:solidFill>
                  <a:srgbClr val="0432FF"/>
                </a:solidFill>
                <a:latin typeface="Arial" panose="020B0604020202020204" pitchFamily="34" charset="0"/>
                <a:ea typeface="American Typewriter" charset="0"/>
                <a:cs typeface="Arial" panose="020B0604020202020204" pitchFamily="34" charset="0"/>
              </a:rPr>
              <a:t>Giant pulses from the Crab </a:t>
            </a:r>
          </a:p>
        </p:txBody>
      </p:sp>
      <p:sp>
        <p:nvSpPr>
          <p:cNvPr id="12" name="TextBox 11"/>
          <p:cNvSpPr txBox="1"/>
          <p:nvPr/>
        </p:nvSpPr>
        <p:spPr>
          <a:xfrm>
            <a:off x="3521385" y="4353834"/>
            <a:ext cx="1632856" cy="584775"/>
          </a:xfrm>
          <a:prstGeom prst="rect">
            <a:avLst/>
          </a:prstGeom>
          <a:noFill/>
        </p:spPr>
        <p:txBody>
          <a:bodyPr wrap="square" rtlCol="0">
            <a:spAutoFit/>
          </a:bodyPr>
          <a:lstStyle/>
          <a:p>
            <a:pPr algn="ctr"/>
            <a:r>
              <a:rPr lang="en-US" sz="1600" dirty="0">
                <a:solidFill>
                  <a:srgbClr val="0432FF"/>
                </a:solidFill>
                <a:latin typeface="Arial" panose="020B0604020202020204" pitchFamily="34" charset="0"/>
                <a:ea typeface="American Typewriter" charset="0"/>
                <a:cs typeface="Arial" panose="020B0604020202020204" pitchFamily="34" charset="0"/>
              </a:rPr>
              <a:t>Scintillation J0437-4715</a:t>
            </a:r>
          </a:p>
        </p:txBody>
      </p:sp>
      <p:sp>
        <p:nvSpPr>
          <p:cNvPr id="13" name="TextBox 12"/>
          <p:cNvSpPr txBox="1"/>
          <p:nvPr/>
        </p:nvSpPr>
        <p:spPr>
          <a:xfrm>
            <a:off x="111275" y="943389"/>
            <a:ext cx="1632856" cy="584775"/>
          </a:xfrm>
          <a:prstGeom prst="rect">
            <a:avLst/>
          </a:prstGeom>
          <a:noFill/>
        </p:spPr>
        <p:txBody>
          <a:bodyPr wrap="square" rtlCol="0">
            <a:spAutoFit/>
          </a:bodyPr>
          <a:lstStyle/>
          <a:p>
            <a:pPr algn="ctr"/>
            <a:r>
              <a:rPr lang="en-US" sz="1600" dirty="0">
                <a:solidFill>
                  <a:srgbClr val="0432FF"/>
                </a:solidFill>
                <a:latin typeface="Arial" panose="020B0604020202020204" pitchFamily="34" charset="0"/>
                <a:ea typeface="American Typewriter" charset="0"/>
                <a:cs typeface="Arial" panose="020B0604020202020204" pitchFamily="34" charset="0"/>
              </a:rPr>
              <a:t>60+ pulsar detections</a:t>
            </a:r>
          </a:p>
        </p:txBody>
      </p:sp>
      <p:sp>
        <p:nvSpPr>
          <p:cNvPr id="14" name="TextBox 13"/>
          <p:cNvSpPr txBox="1"/>
          <p:nvPr/>
        </p:nvSpPr>
        <p:spPr>
          <a:xfrm>
            <a:off x="7609585" y="908181"/>
            <a:ext cx="1632856" cy="584775"/>
          </a:xfrm>
          <a:prstGeom prst="rect">
            <a:avLst/>
          </a:prstGeom>
          <a:noFill/>
        </p:spPr>
        <p:txBody>
          <a:bodyPr wrap="square" rtlCol="0">
            <a:spAutoFit/>
          </a:bodyPr>
          <a:lstStyle/>
          <a:p>
            <a:pPr algn="ctr"/>
            <a:r>
              <a:rPr lang="en-US" sz="1600" dirty="0">
                <a:solidFill>
                  <a:srgbClr val="0432FF"/>
                </a:solidFill>
                <a:latin typeface="Arial" panose="020B0604020202020204" pitchFamily="34" charset="0"/>
                <a:ea typeface="American Typewriter" charset="0"/>
                <a:cs typeface="Arial" panose="020B0604020202020204" pitchFamily="34" charset="0"/>
              </a:rPr>
              <a:t>Drifting of sub-pulses </a:t>
            </a:r>
          </a:p>
        </p:txBody>
      </p:sp>
      <p:sp>
        <p:nvSpPr>
          <p:cNvPr id="15" name="TextBox 14"/>
          <p:cNvSpPr txBox="1"/>
          <p:nvPr/>
        </p:nvSpPr>
        <p:spPr>
          <a:xfrm>
            <a:off x="7657261" y="1407036"/>
            <a:ext cx="1632856" cy="338554"/>
          </a:xfrm>
          <a:prstGeom prst="rect">
            <a:avLst/>
          </a:prstGeom>
          <a:noFill/>
        </p:spPr>
        <p:txBody>
          <a:bodyPr wrap="square" rtlCol="0">
            <a:spAutoFit/>
          </a:bodyPr>
          <a:lstStyle/>
          <a:p>
            <a:pPr algn="ctr"/>
            <a:r>
              <a:rPr lang="en-US" sz="1600">
                <a:solidFill>
                  <a:srgbClr val="0432FF"/>
                </a:solidFill>
                <a:latin typeface="American Typewriter" charset="0"/>
                <a:ea typeface="American Typewriter" charset="0"/>
                <a:cs typeface="American Typewriter" charset="0"/>
              </a:rPr>
              <a:t>J0034-0721</a:t>
            </a:r>
            <a:endParaRPr lang="en-US" sz="1600" dirty="0">
              <a:solidFill>
                <a:srgbClr val="0432FF"/>
              </a:solidFill>
              <a:latin typeface="American Typewriter" charset="0"/>
              <a:ea typeface="American Typewriter" charset="0"/>
              <a:cs typeface="American Typewriter" charset="0"/>
            </a:endParaRPr>
          </a:p>
        </p:txBody>
      </p:sp>
    </p:spTree>
    <p:extLst>
      <p:ext uri="{BB962C8B-B14F-4D97-AF65-F5344CB8AC3E}">
        <p14:creationId xmlns:p14="http://schemas.microsoft.com/office/powerpoint/2010/main" val="1256648164"/>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01150" y="-471488"/>
            <a:ext cx="184731" cy="369332"/>
          </a:xfrm>
          <a:prstGeom prst="rect">
            <a:avLst/>
          </a:prstGeom>
          <a:noFill/>
        </p:spPr>
        <p:txBody>
          <a:bodyPr wrap="none" rtlCol="0">
            <a:spAutoFit/>
          </a:bodyPr>
          <a:lstStyle/>
          <a:p>
            <a:endParaRPr lang="en-US" dirty="0"/>
          </a:p>
        </p:txBody>
      </p:sp>
      <p:sp>
        <p:nvSpPr>
          <p:cNvPr id="14" name="Title 3"/>
          <p:cNvSpPr>
            <a:spLocks noGrp="1"/>
          </p:cNvSpPr>
          <p:nvPr>
            <p:ph type="title"/>
          </p:nvPr>
        </p:nvSpPr>
        <p:spPr>
          <a:xfrm>
            <a:off x="175011" y="132080"/>
            <a:ext cx="8849249" cy="650240"/>
          </a:xfrm>
        </p:spPr>
        <p:txBody>
          <a:bodyPr>
            <a:noAutofit/>
          </a:bodyPr>
          <a:lstStyle/>
          <a:p>
            <a:pPr algn="ctr"/>
            <a:r>
              <a:rPr lang="en-US" sz="3600" dirty="0">
                <a:solidFill>
                  <a:srgbClr val="0000FF"/>
                </a:solidFill>
                <a:latin typeface="Arial" panose="020B0604020202020204" pitchFamily="34" charset="0"/>
                <a:ea typeface="American Typewriter" charset="0"/>
                <a:cs typeface="Arial" panose="020B0604020202020204" pitchFamily="34" charset="0"/>
              </a:rPr>
              <a:t>MWA tied-array beamformer  </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9702"/>
            <a:ext cx="3336036" cy="391594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896" y="3064257"/>
            <a:ext cx="1956489" cy="83849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0487" y="4655802"/>
            <a:ext cx="4061015" cy="90984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2789" y="5673575"/>
            <a:ext cx="5831471" cy="106502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1896" y="1484521"/>
            <a:ext cx="2005303" cy="729201"/>
          </a:xfrm>
          <a:prstGeom prst="rect">
            <a:avLst/>
          </a:prstGeom>
        </p:spPr>
      </p:pic>
      <p:sp>
        <p:nvSpPr>
          <p:cNvPr id="11" name="TextBox 10"/>
          <p:cNvSpPr txBox="1"/>
          <p:nvPr/>
        </p:nvSpPr>
        <p:spPr>
          <a:xfrm>
            <a:off x="0" y="782320"/>
            <a:ext cx="9144000" cy="338554"/>
          </a:xfrm>
          <a:prstGeom prst="rect">
            <a:avLst/>
          </a:prstGeom>
          <a:solidFill>
            <a:schemeClr val="accent1">
              <a:lumMod val="20000"/>
              <a:lumOff val="80000"/>
            </a:schemeClr>
          </a:solidFill>
        </p:spPr>
        <p:txBody>
          <a:bodyPr wrap="square" rtlCol="0">
            <a:spAutoFit/>
          </a:bodyPr>
          <a:lstStyle/>
          <a:p>
            <a:pPr algn="ctr"/>
            <a:r>
              <a:rPr lang="en-US" sz="1600" dirty="0">
                <a:solidFill>
                  <a:srgbClr val="FF0000"/>
                </a:solidFill>
                <a:latin typeface="Arial" panose="020B0604020202020204" pitchFamily="34" charset="0"/>
                <a:ea typeface="American Typewriter" charset="0"/>
                <a:cs typeface="Arial" panose="020B0604020202020204" pitchFamily="34" charset="0"/>
              </a:rPr>
              <a:t>Instrumental response is modeled in terms of antenna-based </a:t>
            </a:r>
            <a:r>
              <a:rPr lang="en-US" sz="1600" i="1" dirty="0">
                <a:solidFill>
                  <a:srgbClr val="FF0000"/>
                </a:solidFill>
                <a:latin typeface="Arial" panose="020B0604020202020204" pitchFamily="34" charset="0"/>
                <a:ea typeface="American Typewriter" charset="0"/>
                <a:cs typeface="Arial" panose="020B0604020202020204" pitchFamily="34" charset="0"/>
              </a:rPr>
              <a:t>Jones matrices </a:t>
            </a:r>
            <a:r>
              <a:rPr lang="en-US" sz="1600" dirty="0">
                <a:solidFill>
                  <a:srgbClr val="FF0000"/>
                </a:solidFill>
                <a:latin typeface="Arial" panose="020B0604020202020204" pitchFamily="34" charset="0"/>
                <a:ea typeface="American Typewriter" charset="0"/>
                <a:cs typeface="Arial" panose="020B0604020202020204" pitchFamily="34" charset="0"/>
              </a:rPr>
              <a:t>formalism</a:t>
            </a:r>
          </a:p>
        </p:txBody>
      </p:sp>
      <p:sp>
        <p:nvSpPr>
          <p:cNvPr id="12" name="TextBox 11"/>
          <p:cNvSpPr txBox="1"/>
          <p:nvPr/>
        </p:nvSpPr>
        <p:spPr>
          <a:xfrm>
            <a:off x="3581603" y="2539816"/>
            <a:ext cx="2036064" cy="307777"/>
          </a:xfrm>
          <a:prstGeom prst="rect">
            <a:avLst/>
          </a:prstGeom>
          <a:noFill/>
        </p:spPr>
        <p:txBody>
          <a:bodyPr wrap="square" rtlCol="0">
            <a:spAutoFit/>
          </a:bodyPr>
          <a:lstStyle/>
          <a:p>
            <a:r>
              <a:rPr lang="en-US" sz="1400" dirty="0">
                <a:latin typeface="Bookman Old Style" charset="0"/>
                <a:ea typeface="Bookman Old Style" charset="0"/>
                <a:cs typeface="Bookman Old Style" charset="0"/>
              </a:rPr>
              <a:t>M</a:t>
            </a:r>
            <a:r>
              <a:rPr lang="en-US" sz="1400">
                <a:latin typeface="Bookman Old Style" charset="0"/>
                <a:ea typeface="Bookman Old Style" charset="0"/>
                <a:cs typeface="Bookman Old Style" charset="0"/>
              </a:rPr>
              <a:t>easured </a:t>
            </a:r>
            <a:r>
              <a:rPr lang="en-US" sz="1400" dirty="0">
                <a:latin typeface="Bookman Old Style" charset="0"/>
                <a:ea typeface="Bookman Old Style" charset="0"/>
                <a:cs typeface="Bookman Old Style" charset="0"/>
              </a:rPr>
              <a:t>voltage</a:t>
            </a:r>
          </a:p>
        </p:txBody>
      </p:sp>
      <p:sp>
        <p:nvSpPr>
          <p:cNvPr id="21" name="TextBox 20"/>
          <p:cNvSpPr txBox="1"/>
          <p:nvPr/>
        </p:nvSpPr>
        <p:spPr>
          <a:xfrm>
            <a:off x="5930994" y="2600302"/>
            <a:ext cx="2036064" cy="307777"/>
          </a:xfrm>
          <a:prstGeom prst="rect">
            <a:avLst/>
          </a:prstGeom>
          <a:noFill/>
        </p:spPr>
        <p:txBody>
          <a:bodyPr wrap="square" rtlCol="0">
            <a:spAutoFit/>
          </a:bodyPr>
          <a:lstStyle/>
          <a:p>
            <a:r>
              <a:rPr lang="en-US" sz="1400" dirty="0">
                <a:latin typeface="Bookman Old Style" charset="0"/>
                <a:ea typeface="Bookman Old Style" charset="0"/>
                <a:cs typeface="Bookman Old Style" charset="0"/>
              </a:rPr>
              <a:t>Jones matrix</a:t>
            </a:r>
          </a:p>
        </p:txBody>
      </p:sp>
      <p:sp>
        <p:nvSpPr>
          <p:cNvPr id="22" name="TextBox 21"/>
          <p:cNvSpPr txBox="1"/>
          <p:nvPr/>
        </p:nvSpPr>
        <p:spPr>
          <a:xfrm>
            <a:off x="6528489" y="1287961"/>
            <a:ext cx="2036064" cy="307777"/>
          </a:xfrm>
          <a:prstGeom prst="rect">
            <a:avLst/>
          </a:prstGeom>
          <a:noFill/>
        </p:spPr>
        <p:txBody>
          <a:bodyPr wrap="square" rtlCol="0">
            <a:spAutoFit/>
          </a:bodyPr>
          <a:lstStyle/>
          <a:p>
            <a:r>
              <a:rPr lang="en-US" sz="1400" dirty="0">
                <a:latin typeface="Bookman Old Style" charset="0"/>
                <a:ea typeface="Bookman Old Style" charset="0"/>
                <a:cs typeface="Bookman Old Style" charset="0"/>
              </a:rPr>
              <a:t>Electric field vector </a:t>
            </a:r>
          </a:p>
        </p:txBody>
      </p:sp>
      <p:cxnSp>
        <p:nvCxnSpPr>
          <p:cNvPr id="15" name="Straight Arrow Connector 14"/>
          <p:cNvCxnSpPr/>
          <p:nvPr/>
        </p:nvCxnSpPr>
        <p:spPr>
          <a:xfrm flipH="1">
            <a:off x="4391896" y="2054330"/>
            <a:ext cx="558056" cy="517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5669280" y="2082989"/>
            <a:ext cx="727919" cy="5464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5930994" y="1484521"/>
            <a:ext cx="597495" cy="3190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620653" y="4105131"/>
            <a:ext cx="3859182" cy="307777"/>
          </a:xfrm>
          <a:prstGeom prst="rect">
            <a:avLst/>
          </a:prstGeom>
          <a:noFill/>
        </p:spPr>
        <p:txBody>
          <a:bodyPr wrap="square" rtlCol="0">
            <a:spAutoFit/>
          </a:bodyPr>
          <a:lstStyle/>
          <a:p>
            <a:r>
              <a:rPr lang="en-US" sz="1400" dirty="0">
                <a:latin typeface="Bookman Old Style" charset="0"/>
                <a:ea typeface="Bookman Old Style" charset="0"/>
                <a:cs typeface="Bookman Old Style" charset="0"/>
              </a:rPr>
              <a:t>Direction-independent Gain</a:t>
            </a:r>
          </a:p>
        </p:txBody>
      </p:sp>
      <p:sp>
        <p:nvSpPr>
          <p:cNvPr id="28" name="TextBox 27"/>
          <p:cNvSpPr txBox="1"/>
          <p:nvPr/>
        </p:nvSpPr>
        <p:spPr>
          <a:xfrm>
            <a:off x="6823919" y="3357401"/>
            <a:ext cx="3859182" cy="307777"/>
          </a:xfrm>
          <a:prstGeom prst="rect">
            <a:avLst/>
          </a:prstGeom>
          <a:noFill/>
        </p:spPr>
        <p:txBody>
          <a:bodyPr wrap="square" rtlCol="0">
            <a:spAutoFit/>
          </a:bodyPr>
          <a:lstStyle/>
          <a:p>
            <a:r>
              <a:rPr lang="en-US" sz="1400" dirty="0">
                <a:latin typeface="Bookman Old Style" charset="0"/>
                <a:ea typeface="Bookman Old Style" charset="0"/>
                <a:cs typeface="Bookman Old Style" charset="0"/>
              </a:rPr>
              <a:t>Alignment matrix </a:t>
            </a:r>
          </a:p>
        </p:txBody>
      </p:sp>
      <p:cxnSp>
        <p:nvCxnSpPr>
          <p:cNvPr id="30" name="Straight Arrow Connector 29"/>
          <p:cNvCxnSpPr/>
          <p:nvPr/>
        </p:nvCxnSpPr>
        <p:spPr>
          <a:xfrm flipH="1">
            <a:off x="4815840" y="3689440"/>
            <a:ext cx="578707" cy="4256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endCxn id="28" idx="1"/>
          </p:cNvCxnSpPr>
          <p:nvPr/>
        </p:nvCxnSpPr>
        <p:spPr>
          <a:xfrm>
            <a:off x="5930994" y="3511289"/>
            <a:ext cx="892925"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590243" y="4514549"/>
            <a:ext cx="3859182" cy="307777"/>
          </a:xfrm>
          <a:prstGeom prst="rect">
            <a:avLst/>
          </a:prstGeom>
          <a:noFill/>
        </p:spPr>
        <p:txBody>
          <a:bodyPr wrap="square" rtlCol="0">
            <a:spAutoFit/>
          </a:bodyPr>
          <a:lstStyle/>
          <a:p>
            <a:r>
              <a:rPr lang="en-US" sz="1400" i="1" dirty="0">
                <a:solidFill>
                  <a:srgbClr val="0000FF"/>
                </a:solidFill>
                <a:latin typeface="Bookman Old Style" charset="0"/>
                <a:ea typeface="Bookman Old Style" charset="0"/>
                <a:cs typeface="Bookman Old Style" charset="0"/>
              </a:rPr>
              <a:t>Measured visibility: </a:t>
            </a:r>
          </a:p>
        </p:txBody>
      </p:sp>
      <p:sp>
        <p:nvSpPr>
          <p:cNvPr id="36" name="TextBox 35"/>
          <p:cNvSpPr txBox="1"/>
          <p:nvPr/>
        </p:nvSpPr>
        <p:spPr>
          <a:xfrm>
            <a:off x="3581603" y="5553011"/>
            <a:ext cx="3859182" cy="307777"/>
          </a:xfrm>
          <a:prstGeom prst="rect">
            <a:avLst/>
          </a:prstGeom>
          <a:noFill/>
        </p:spPr>
        <p:txBody>
          <a:bodyPr wrap="square" rtlCol="0">
            <a:spAutoFit/>
          </a:bodyPr>
          <a:lstStyle/>
          <a:p>
            <a:r>
              <a:rPr lang="en-US" sz="1400" i="1" dirty="0">
                <a:solidFill>
                  <a:srgbClr val="0000FF"/>
                </a:solidFill>
                <a:latin typeface="Bookman Old Style" charset="0"/>
                <a:ea typeface="Bookman Old Style" charset="0"/>
                <a:cs typeface="Bookman Old Style" charset="0"/>
              </a:rPr>
              <a:t>Coherency matrix: </a:t>
            </a:r>
          </a:p>
        </p:txBody>
      </p:sp>
      <p:pic>
        <p:nvPicPr>
          <p:cNvPr id="3" name="Picture 2">
            <a:extLst>
              <a:ext uri="{FF2B5EF4-FFF2-40B4-BE49-F238E27FC236}">
                <a16:creationId xmlns:a16="http://schemas.microsoft.com/office/drawing/2014/main" id="{E416AB6C-0E9B-CE2A-CEA8-E91F7E8FD640}"/>
              </a:ext>
            </a:extLst>
          </p:cNvPr>
          <p:cNvPicPr>
            <a:picLocks noChangeAspect="1"/>
          </p:cNvPicPr>
          <p:nvPr/>
        </p:nvPicPr>
        <p:blipFill rotWithShape="1">
          <a:blip r:embed="rId7">
            <a:extLst>
              <a:ext uri="{28A0092B-C50C-407E-A947-70E740481C1C}">
                <a14:useLocalDpi xmlns:a14="http://schemas.microsoft.com/office/drawing/2010/main" val="0"/>
              </a:ext>
            </a:extLst>
          </a:blip>
          <a:srcRect l="-2197" t="-16987" r="2197" b="16987"/>
          <a:stretch/>
        </p:blipFill>
        <p:spPr>
          <a:xfrm>
            <a:off x="3520692" y="554470"/>
            <a:ext cx="5345716" cy="3993404"/>
          </a:xfrm>
          <a:prstGeom prst="rect">
            <a:avLst/>
          </a:prstGeom>
        </p:spPr>
      </p:pic>
      <p:sp>
        <p:nvSpPr>
          <p:cNvPr id="4" name="TextBox 3">
            <a:extLst>
              <a:ext uri="{FF2B5EF4-FFF2-40B4-BE49-F238E27FC236}">
                <a16:creationId xmlns:a16="http://schemas.microsoft.com/office/drawing/2014/main" id="{C8151834-B190-3242-FA86-26EAB4616239}"/>
              </a:ext>
            </a:extLst>
          </p:cNvPr>
          <p:cNvSpPr txBox="1"/>
          <p:nvPr/>
        </p:nvSpPr>
        <p:spPr>
          <a:xfrm>
            <a:off x="5669280" y="1749626"/>
            <a:ext cx="3173506" cy="338554"/>
          </a:xfrm>
          <a:prstGeom prst="rect">
            <a:avLst/>
          </a:prstGeom>
          <a:noFill/>
        </p:spPr>
        <p:txBody>
          <a:bodyPr wrap="square" rtlCol="0">
            <a:spAutoFit/>
          </a:bodyPr>
          <a:lstStyle/>
          <a:p>
            <a:pPr algn="r"/>
            <a:r>
              <a:rPr lang="en-US" sz="1600" dirty="0">
                <a:solidFill>
                  <a:srgbClr val="0432FF"/>
                </a:solidFill>
                <a:latin typeface="American Typewriter" charset="0"/>
                <a:ea typeface="American Typewriter" charset="0"/>
                <a:cs typeface="American Typewriter" charset="0"/>
              </a:rPr>
              <a:t>Ord et al. (2019)</a:t>
            </a:r>
          </a:p>
        </p:txBody>
      </p:sp>
    </p:spTree>
    <p:extLst>
      <p:ext uri="{BB962C8B-B14F-4D97-AF65-F5344CB8AC3E}">
        <p14:creationId xmlns:p14="http://schemas.microsoft.com/office/powerpoint/2010/main" val="105869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3CFD08-221C-FCA6-BF75-B7C59AB86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369" y="1224919"/>
            <a:ext cx="3045781" cy="2284336"/>
          </a:xfrm>
          <a:prstGeom prst="rect">
            <a:avLst/>
          </a:prstGeom>
        </p:spPr>
      </p:pic>
      <p:sp>
        <p:nvSpPr>
          <p:cNvPr id="54" name="Shape 54"/>
          <p:cNvSpPr/>
          <p:nvPr/>
        </p:nvSpPr>
        <p:spPr>
          <a:xfrm>
            <a:off x="982132" y="139449"/>
            <a:ext cx="8161867" cy="68768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4800">
                <a:solidFill>
                  <a:srgbClr val="FFFFFF"/>
                </a:solidFill>
              </a:defRPr>
            </a:lvl1pPr>
          </a:lstStyle>
          <a:p>
            <a:pPr algn="ctr"/>
            <a:r>
              <a:rPr lang="en-AU" sz="4000" dirty="0">
                <a:solidFill>
                  <a:srgbClr val="0432FF"/>
                </a:solidFill>
                <a:latin typeface="Arial" panose="020B0604020202020204" pitchFamily="34" charset="0"/>
                <a:ea typeface="American Typewriter" charset="0"/>
                <a:cs typeface="Arial" panose="020B0604020202020204" pitchFamily="34" charset="0"/>
              </a:rPr>
              <a:t>More Pulsar science from MWA</a:t>
            </a:r>
            <a:endParaRPr sz="4000" dirty="0">
              <a:solidFill>
                <a:srgbClr val="0432FF"/>
              </a:solidFill>
              <a:latin typeface="Arial" panose="020B0604020202020204" pitchFamily="34" charset="0"/>
              <a:ea typeface="American Typewriter" charset="0"/>
              <a:cs typeface="Arial" panose="020B0604020202020204" pitchFamily="34" charset="0"/>
            </a:endParaRPr>
          </a:p>
        </p:txBody>
      </p:sp>
      <p:sp>
        <p:nvSpPr>
          <p:cNvPr id="27" name="TextBox 26"/>
          <p:cNvSpPr txBox="1"/>
          <p:nvPr/>
        </p:nvSpPr>
        <p:spPr>
          <a:xfrm>
            <a:off x="3340389" y="1165616"/>
            <a:ext cx="2687432" cy="307777"/>
          </a:xfrm>
          <a:prstGeom prst="rect">
            <a:avLst/>
          </a:prstGeom>
          <a:noFill/>
        </p:spPr>
        <p:txBody>
          <a:bodyPr wrap="square" rtlCol="0">
            <a:spAutoFit/>
          </a:bodyPr>
          <a:lstStyle/>
          <a:p>
            <a:r>
              <a:rPr lang="en-US" sz="1400" dirty="0">
                <a:latin typeface="Bookman Old Style" charset="0"/>
                <a:ea typeface="Bookman Old Style" charset="0"/>
                <a:cs typeface="Bookman Old Style" charset="0"/>
              </a:rPr>
              <a:t>McSweeney et al. (2019b) </a:t>
            </a:r>
          </a:p>
        </p:txBody>
      </p:sp>
      <p:sp>
        <p:nvSpPr>
          <p:cNvPr id="28" name="TextBox 27"/>
          <p:cNvSpPr txBox="1"/>
          <p:nvPr/>
        </p:nvSpPr>
        <p:spPr>
          <a:xfrm>
            <a:off x="6856799" y="1033048"/>
            <a:ext cx="1808922" cy="307777"/>
          </a:xfrm>
          <a:prstGeom prst="rect">
            <a:avLst/>
          </a:prstGeom>
          <a:solidFill>
            <a:schemeClr val="bg1"/>
          </a:solidFill>
        </p:spPr>
        <p:txBody>
          <a:bodyPr wrap="square" rtlCol="0">
            <a:spAutoFit/>
          </a:bodyPr>
          <a:lstStyle/>
          <a:p>
            <a:pPr algn="r"/>
            <a:r>
              <a:rPr lang="en-US" sz="1400" dirty="0" err="1">
                <a:latin typeface="Bookman Old Style" charset="0"/>
                <a:ea typeface="Bookman Old Style" charset="0"/>
                <a:cs typeface="Bookman Old Style" charset="0"/>
              </a:rPr>
              <a:t>Xue</a:t>
            </a:r>
            <a:r>
              <a:rPr lang="en-US" sz="1400" dirty="0">
                <a:latin typeface="Bookman Old Style" charset="0"/>
                <a:ea typeface="Bookman Old Style" charset="0"/>
                <a:cs typeface="Bookman Old Style" charset="0"/>
              </a:rPr>
              <a:t> et al. (2019)</a:t>
            </a:r>
          </a:p>
        </p:txBody>
      </p:sp>
      <p:sp>
        <p:nvSpPr>
          <p:cNvPr id="2" name="TextBox 1"/>
          <p:cNvSpPr txBox="1"/>
          <p:nvPr/>
        </p:nvSpPr>
        <p:spPr>
          <a:xfrm>
            <a:off x="7511143" y="4550229"/>
            <a:ext cx="1632856" cy="1077218"/>
          </a:xfrm>
          <a:prstGeom prst="rect">
            <a:avLst/>
          </a:prstGeom>
          <a:noFill/>
        </p:spPr>
        <p:txBody>
          <a:bodyPr wrap="square" rtlCol="0">
            <a:spAutoFit/>
          </a:bodyPr>
          <a:lstStyle/>
          <a:p>
            <a:pPr algn="ctr"/>
            <a:r>
              <a:rPr lang="en-US" sz="1600" dirty="0">
                <a:solidFill>
                  <a:srgbClr val="0432FF"/>
                </a:solidFill>
                <a:latin typeface="Arial" panose="020B0604020202020204" pitchFamily="34" charset="0"/>
                <a:ea typeface="American Typewriter" charset="0"/>
                <a:cs typeface="Arial" panose="020B0604020202020204" pitchFamily="34" charset="0"/>
              </a:rPr>
              <a:t>Intermittent pulsar J1107 with the MWA and UTMOST</a:t>
            </a:r>
          </a:p>
        </p:txBody>
      </p:sp>
      <p:sp>
        <p:nvSpPr>
          <p:cNvPr id="12" name="TextBox 11"/>
          <p:cNvSpPr txBox="1"/>
          <p:nvPr/>
        </p:nvSpPr>
        <p:spPr>
          <a:xfrm>
            <a:off x="-730315" y="3793726"/>
            <a:ext cx="5495887" cy="338554"/>
          </a:xfrm>
          <a:prstGeom prst="rect">
            <a:avLst/>
          </a:prstGeom>
          <a:noFill/>
        </p:spPr>
        <p:txBody>
          <a:bodyPr wrap="square" rtlCol="0">
            <a:spAutoFit/>
          </a:bodyPr>
          <a:lstStyle/>
          <a:p>
            <a:pPr algn="ctr"/>
            <a:r>
              <a:rPr lang="en-US" sz="1600" dirty="0">
                <a:solidFill>
                  <a:srgbClr val="0432FF"/>
                </a:solidFill>
                <a:latin typeface="Arial" panose="020B0604020202020204" pitchFamily="34" charset="0"/>
                <a:ea typeface="American Typewriter" charset="0"/>
                <a:cs typeface="Arial" panose="020B0604020202020204" pitchFamily="34" charset="0"/>
              </a:rPr>
              <a:t>Profile evolution of millisecond pulsars</a:t>
            </a:r>
          </a:p>
        </p:txBody>
      </p:sp>
      <p:sp>
        <p:nvSpPr>
          <p:cNvPr id="13" name="TextBox 12"/>
          <p:cNvSpPr txBox="1"/>
          <p:nvPr/>
        </p:nvSpPr>
        <p:spPr>
          <a:xfrm>
            <a:off x="-515232" y="910872"/>
            <a:ext cx="4654794" cy="584775"/>
          </a:xfrm>
          <a:prstGeom prst="rect">
            <a:avLst/>
          </a:prstGeom>
          <a:noFill/>
        </p:spPr>
        <p:txBody>
          <a:bodyPr wrap="square" rtlCol="0">
            <a:spAutoFit/>
          </a:bodyPr>
          <a:lstStyle/>
          <a:p>
            <a:pPr algn="ctr"/>
            <a:r>
              <a:rPr lang="en-US" sz="1600" dirty="0">
                <a:solidFill>
                  <a:srgbClr val="0432FF"/>
                </a:solidFill>
                <a:latin typeface="Arial" panose="020B0604020202020204" pitchFamily="34" charset="0"/>
                <a:ea typeface="American Typewriter" charset="0"/>
                <a:cs typeface="Arial" panose="020B0604020202020204" pitchFamily="34" charset="0"/>
              </a:rPr>
              <a:t>Emission heights from simultaneous MWA+GMRT </a:t>
            </a:r>
            <a:r>
              <a:rPr lang="en-US" sz="1600" dirty="0" err="1">
                <a:solidFill>
                  <a:srgbClr val="0432FF"/>
                </a:solidFill>
                <a:latin typeface="Arial" panose="020B0604020202020204" pitchFamily="34" charset="0"/>
                <a:ea typeface="American Typewriter" charset="0"/>
                <a:cs typeface="Arial" panose="020B0604020202020204" pitchFamily="34" charset="0"/>
              </a:rPr>
              <a:t>obs</a:t>
            </a:r>
            <a:r>
              <a:rPr lang="en-US" sz="1600" dirty="0">
                <a:solidFill>
                  <a:srgbClr val="0432FF"/>
                </a:solidFill>
                <a:latin typeface="Arial" panose="020B0604020202020204" pitchFamily="34" charset="0"/>
                <a:ea typeface="American Typewriter" charset="0"/>
                <a:cs typeface="Arial" panose="020B0604020202020204" pitchFamily="34" charset="0"/>
              </a:rPr>
              <a:t>  of J0034-0721</a:t>
            </a:r>
          </a:p>
        </p:txBody>
      </p:sp>
      <p:sp>
        <p:nvSpPr>
          <p:cNvPr id="14" name="TextBox 13"/>
          <p:cNvSpPr txBox="1"/>
          <p:nvPr/>
        </p:nvSpPr>
        <p:spPr>
          <a:xfrm>
            <a:off x="4684105" y="2737338"/>
            <a:ext cx="1905746" cy="738664"/>
          </a:xfrm>
          <a:prstGeom prst="rect">
            <a:avLst/>
          </a:prstGeom>
          <a:noFill/>
        </p:spPr>
        <p:txBody>
          <a:bodyPr wrap="square" rtlCol="0">
            <a:spAutoFit/>
          </a:bodyPr>
          <a:lstStyle/>
          <a:p>
            <a:pPr algn="ctr"/>
            <a:r>
              <a:rPr lang="en-US" sz="1400" dirty="0" err="1">
                <a:solidFill>
                  <a:srgbClr val="0432FF"/>
                </a:solidFill>
                <a:latin typeface="Arial" panose="020B0604020202020204" pitchFamily="34" charset="0"/>
                <a:ea typeface="American Typewriter" charset="0"/>
                <a:cs typeface="Arial" panose="020B0604020202020204" pitchFamily="34" charset="0"/>
              </a:rPr>
              <a:t>Depolarisation</a:t>
            </a:r>
            <a:r>
              <a:rPr lang="en-US" sz="1400" dirty="0">
                <a:solidFill>
                  <a:srgbClr val="0432FF"/>
                </a:solidFill>
                <a:latin typeface="Arial" panose="020B0604020202020204" pitchFamily="34" charset="0"/>
                <a:ea typeface="American Typewriter" charset="0"/>
                <a:cs typeface="Arial" panose="020B0604020202020204" pitchFamily="34" charset="0"/>
              </a:rPr>
              <a:t> at low frequencies for PSR J0742-2822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88" y="1513598"/>
            <a:ext cx="4713748" cy="220857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13" y="4139039"/>
            <a:ext cx="1889837" cy="2655612"/>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8417" y="4250675"/>
            <a:ext cx="1777625" cy="2548851"/>
          </a:xfrm>
          <a:prstGeom prst="rect">
            <a:avLst/>
          </a:prstGeom>
        </p:spPr>
      </p:pic>
      <p:pic>
        <p:nvPicPr>
          <p:cNvPr id="20" name="Content Placeholder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5109" y="3796163"/>
            <a:ext cx="2534327" cy="2872815"/>
          </a:xfrm>
          <a:prstGeom prst="rect">
            <a:avLst/>
          </a:prstGeom>
        </p:spPr>
      </p:pic>
      <p:sp>
        <p:nvSpPr>
          <p:cNvPr id="26" name="TextBox 25"/>
          <p:cNvSpPr txBox="1"/>
          <p:nvPr/>
        </p:nvSpPr>
        <p:spPr>
          <a:xfrm>
            <a:off x="2912399" y="4120662"/>
            <a:ext cx="2053408" cy="523220"/>
          </a:xfrm>
          <a:prstGeom prst="rect">
            <a:avLst/>
          </a:prstGeom>
          <a:solidFill>
            <a:schemeClr val="bg1"/>
          </a:solidFill>
        </p:spPr>
        <p:txBody>
          <a:bodyPr wrap="square" rtlCol="0">
            <a:spAutoFit/>
          </a:bodyPr>
          <a:lstStyle/>
          <a:p>
            <a:r>
              <a:rPr lang="en-US" sz="1400" dirty="0">
                <a:latin typeface="Bookman Old Style" charset="0"/>
                <a:ea typeface="Bookman Old Style" charset="0"/>
                <a:cs typeface="Bookman Old Style" charset="0"/>
              </a:rPr>
              <a:t>Bhat et al. (2018), </a:t>
            </a:r>
            <a:r>
              <a:rPr lang="en-US" sz="1400" dirty="0" err="1">
                <a:latin typeface="Bookman Old Style" charset="0"/>
                <a:ea typeface="Bookman Old Style" charset="0"/>
                <a:cs typeface="Bookman Old Style" charset="0"/>
              </a:rPr>
              <a:t>ApJS</a:t>
            </a:r>
            <a:r>
              <a:rPr lang="en-US" sz="1400" dirty="0">
                <a:latin typeface="Bookman Old Style" charset="0"/>
                <a:ea typeface="Bookman Old Style" charset="0"/>
                <a:cs typeface="Bookman Old Style" charset="0"/>
              </a:rPr>
              <a:t>, </a:t>
            </a:r>
            <a:r>
              <a:rPr lang="en-US" sz="1400" b="1" dirty="0">
                <a:latin typeface="Bookman Old Style" charset="0"/>
                <a:ea typeface="Bookman Old Style" charset="0"/>
                <a:cs typeface="Bookman Old Style" charset="0"/>
              </a:rPr>
              <a:t>238</a:t>
            </a:r>
            <a:r>
              <a:rPr lang="en-US" sz="1400" dirty="0">
                <a:latin typeface="Bookman Old Style" charset="0"/>
                <a:ea typeface="Bookman Old Style" charset="0"/>
                <a:cs typeface="Bookman Old Style" charset="0"/>
              </a:rPr>
              <a:t>, 1</a:t>
            </a:r>
          </a:p>
        </p:txBody>
      </p:sp>
      <p:sp>
        <p:nvSpPr>
          <p:cNvPr id="21" name="TextBox 20"/>
          <p:cNvSpPr txBox="1"/>
          <p:nvPr/>
        </p:nvSpPr>
        <p:spPr>
          <a:xfrm>
            <a:off x="4948130" y="6519446"/>
            <a:ext cx="4148209" cy="307777"/>
          </a:xfrm>
          <a:prstGeom prst="rect">
            <a:avLst/>
          </a:prstGeom>
          <a:solidFill>
            <a:schemeClr val="bg1"/>
          </a:solidFill>
        </p:spPr>
        <p:txBody>
          <a:bodyPr wrap="square" rtlCol="0">
            <a:spAutoFit/>
          </a:bodyPr>
          <a:lstStyle/>
          <a:p>
            <a:r>
              <a:rPr lang="en-US" sz="1400" dirty="0">
                <a:latin typeface="Bookman Old Style" charset="0"/>
                <a:ea typeface="Bookman Old Style" charset="0"/>
                <a:cs typeface="Bookman Old Style" charset="0"/>
              </a:rPr>
              <a:t>Meyers et al. (2018), </a:t>
            </a:r>
            <a:r>
              <a:rPr lang="en-US" sz="1400" dirty="0" err="1">
                <a:latin typeface="Bookman Old Style" charset="0"/>
                <a:ea typeface="Bookman Old Style" charset="0"/>
                <a:cs typeface="Bookman Old Style" charset="0"/>
              </a:rPr>
              <a:t>ApJ</a:t>
            </a:r>
            <a:r>
              <a:rPr lang="en-US" sz="1400" dirty="0">
                <a:latin typeface="Bookman Old Style" charset="0"/>
                <a:ea typeface="Bookman Old Style" charset="0"/>
                <a:cs typeface="Bookman Old Style" charset="0"/>
              </a:rPr>
              <a:t>, </a:t>
            </a:r>
            <a:r>
              <a:rPr lang="en-US" sz="1400" b="1" dirty="0">
                <a:latin typeface="Bookman Old Style" charset="0"/>
                <a:ea typeface="Bookman Old Style" charset="0"/>
                <a:cs typeface="Bookman Old Style" charset="0"/>
              </a:rPr>
              <a:t>869</a:t>
            </a:r>
            <a:r>
              <a:rPr lang="en-US" sz="1400" dirty="0">
                <a:latin typeface="Bookman Old Style" charset="0"/>
                <a:ea typeface="Bookman Old Style" charset="0"/>
                <a:cs typeface="Bookman Old Style" charset="0"/>
              </a:rPr>
              <a:t>, 134 </a:t>
            </a:r>
          </a:p>
        </p:txBody>
      </p:sp>
      <p:sp>
        <p:nvSpPr>
          <p:cNvPr id="3" name="TextBox 2"/>
          <p:cNvSpPr txBox="1"/>
          <p:nvPr/>
        </p:nvSpPr>
        <p:spPr>
          <a:xfrm>
            <a:off x="1352109" y="1539097"/>
            <a:ext cx="710824" cy="276999"/>
          </a:xfrm>
          <a:prstGeom prst="rect">
            <a:avLst/>
          </a:prstGeom>
          <a:solidFill>
            <a:schemeClr val="bg1"/>
          </a:solidFill>
        </p:spPr>
        <p:txBody>
          <a:bodyPr wrap="square" rtlCol="0">
            <a:spAutoFit/>
          </a:bodyPr>
          <a:lstStyle/>
          <a:p>
            <a:r>
              <a:rPr lang="en-US" sz="1200" dirty="0">
                <a:solidFill>
                  <a:srgbClr val="FF0000"/>
                </a:solidFill>
                <a:latin typeface="American Typewriter" charset="0"/>
                <a:ea typeface="American Typewriter" charset="0"/>
                <a:cs typeface="American Typewriter" charset="0"/>
              </a:rPr>
              <a:t>GMRT</a:t>
            </a:r>
          </a:p>
        </p:txBody>
      </p:sp>
      <p:sp>
        <p:nvSpPr>
          <p:cNvPr id="22" name="TextBox 21"/>
          <p:cNvSpPr txBox="1"/>
          <p:nvPr/>
        </p:nvSpPr>
        <p:spPr>
          <a:xfrm>
            <a:off x="3945153" y="1535852"/>
            <a:ext cx="626848" cy="276999"/>
          </a:xfrm>
          <a:prstGeom prst="rect">
            <a:avLst/>
          </a:prstGeom>
          <a:solidFill>
            <a:schemeClr val="bg1"/>
          </a:solidFill>
        </p:spPr>
        <p:txBody>
          <a:bodyPr wrap="square" rtlCol="0">
            <a:spAutoFit/>
          </a:bodyPr>
          <a:lstStyle/>
          <a:p>
            <a:r>
              <a:rPr lang="en-US" sz="1200" dirty="0">
                <a:solidFill>
                  <a:srgbClr val="FF0000"/>
                </a:solidFill>
                <a:latin typeface="American Typewriter" charset="0"/>
                <a:ea typeface="American Typewriter" charset="0"/>
                <a:cs typeface="American Typewriter" charset="0"/>
              </a:rPr>
              <a:t>MWA</a:t>
            </a:r>
          </a:p>
        </p:txBody>
      </p:sp>
      <p:sp>
        <p:nvSpPr>
          <p:cNvPr id="6" name="TextBox 5">
            <a:extLst>
              <a:ext uri="{FF2B5EF4-FFF2-40B4-BE49-F238E27FC236}">
                <a16:creationId xmlns:a16="http://schemas.microsoft.com/office/drawing/2014/main" id="{8A694B35-069F-185C-1844-EED4EC4516A1}"/>
              </a:ext>
            </a:extLst>
          </p:cNvPr>
          <p:cNvSpPr txBox="1"/>
          <p:nvPr/>
        </p:nvSpPr>
        <p:spPr>
          <a:xfrm>
            <a:off x="7203209" y="3498775"/>
            <a:ext cx="2607571" cy="307777"/>
          </a:xfrm>
          <a:prstGeom prst="rect">
            <a:avLst/>
          </a:prstGeom>
          <a:solidFill>
            <a:schemeClr val="bg1"/>
          </a:solidFill>
        </p:spPr>
        <p:txBody>
          <a:bodyPr wrap="square" rtlCol="0">
            <a:spAutoFit/>
          </a:bodyPr>
          <a:lstStyle/>
          <a:p>
            <a:r>
              <a:rPr lang="en-US" sz="1400" i="1" dirty="0">
                <a:solidFill>
                  <a:srgbClr val="FF0000"/>
                </a:solidFill>
                <a:latin typeface="Bookman Old Style" panose="02050604050505020204" pitchFamily="18" charset="0"/>
              </a:rPr>
              <a:t>See </a:t>
            </a:r>
            <a:r>
              <a:rPr lang="en-US" sz="1400" i="1" dirty="0" err="1">
                <a:solidFill>
                  <a:srgbClr val="FF0000"/>
                </a:solidFill>
                <a:latin typeface="Bookman Old Style" panose="02050604050505020204" pitchFamily="18" charset="0"/>
              </a:rPr>
              <a:t>Mengyao’s</a:t>
            </a:r>
            <a:r>
              <a:rPr lang="en-US" sz="1400" i="1" dirty="0">
                <a:solidFill>
                  <a:srgbClr val="FF0000"/>
                </a:solidFill>
                <a:latin typeface="Bookman Old Style" panose="02050604050505020204" pitchFamily="18" charset="0"/>
              </a:rPr>
              <a:t> talk </a:t>
            </a:r>
          </a:p>
        </p:txBody>
      </p:sp>
    </p:spTree>
    <p:extLst>
      <p:ext uri="{BB962C8B-B14F-4D97-AF65-F5344CB8AC3E}">
        <p14:creationId xmlns:p14="http://schemas.microsoft.com/office/powerpoint/2010/main" val="602458336"/>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18</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546100" y="137934"/>
            <a:ext cx="8597900" cy="707886"/>
          </a:xfrm>
        </p:spPr>
        <p:txBody>
          <a:bodyPr wrap="square">
            <a:spAutoFit/>
          </a:bodyPr>
          <a:lstStyle/>
          <a:p>
            <a:pPr lvl="0" algn="ctr"/>
            <a:r>
              <a:rPr lang="en-AU" sz="4000" dirty="0">
                <a:solidFill>
                  <a:srgbClr val="0432FF"/>
                </a:solidFill>
                <a:latin typeface="Arial" panose="020B0604020202020204" pitchFamily="34" charset="0"/>
                <a:ea typeface="American Typewriter" charset="0"/>
                <a:cs typeface="Arial" panose="020B0604020202020204" pitchFamily="34" charset="0"/>
              </a:rPr>
              <a:t>The 10-yr journey of PFT MWA</a:t>
            </a:r>
            <a:endParaRPr lang="en-AU" sz="2800" dirty="0">
              <a:solidFill>
                <a:srgbClr val="0432FF"/>
              </a:solidFill>
              <a:latin typeface="Arial" panose="020B0604020202020204" pitchFamily="34" charset="0"/>
              <a:ea typeface="American Typewriter" charset="0"/>
              <a:cs typeface="Arial" panose="020B0604020202020204" pitchFamily="34" charset="0"/>
            </a:endParaRPr>
          </a:p>
        </p:txBody>
      </p:sp>
      <p:pic>
        <p:nvPicPr>
          <p:cNvPr id="9" name="Picture 8" descr="A silhouette of a person in a line&#10;&#10;Description automatically generated">
            <a:extLst>
              <a:ext uri="{FF2B5EF4-FFF2-40B4-BE49-F238E27FC236}">
                <a16:creationId xmlns:a16="http://schemas.microsoft.com/office/drawing/2014/main" id="{615E9E31-0D18-00C3-E542-5858BB00DCD7}"/>
              </a:ext>
            </a:extLst>
          </p:cNvPr>
          <p:cNvPicPr>
            <a:picLocks noChangeAspect="1"/>
          </p:cNvPicPr>
          <p:nvPr/>
        </p:nvPicPr>
        <p:blipFill rotWithShape="1">
          <a:blip r:embed="rId3"/>
          <a:srcRect t="1" b="49848"/>
          <a:stretch/>
        </p:blipFill>
        <p:spPr>
          <a:xfrm>
            <a:off x="685800" y="1123006"/>
            <a:ext cx="7772400" cy="2695960"/>
          </a:xfrm>
          <a:prstGeom prst="rect">
            <a:avLst/>
          </a:prstGeom>
        </p:spPr>
      </p:pic>
      <p:cxnSp>
        <p:nvCxnSpPr>
          <p:cNvPr id="4" name="Straight Arrow Connector 3">
            <a:extLst>
              <a:ext uri="{FF2B5EF4-FFF2-40B4-BE49-F238E27FC236}">
                <a16:creationId xmlns:a16="http://schemas.microsoft.com/office/drawing/2014/main" id="{AE625551-BB83-C90F-78C1-B359A4AD7A5F}"/>
              </a:ext>
            </a:extLst>
          </p:cNvPr>
          <p:cNvCxnSpPr>
            <a:cxnSpLocks/>
          </p:cNvCxnSpPr>
          <p:nvPr/>
        </p:nvCxnSpPr>
        <p:spPr>
          <a:xfrm>
            <a:off x="546100" y="3946341"/>
            <a:ext cx="807511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3E02990-9DAC-0F05-D75C-887E6459A7D3}"/>
              </a:ext>
            </a:extLst>
          </p:cNvPr>
          <p:cNvSpPr txBox="1"/>
          <p:nvPr/>
        </p:nvSpPr>
        <p:spPr>
          <a:xfrm>
            <a:off x="1027020" y="4073717"/>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2007</a:t>
            </a:r>
          </a:p>
        </p:txBody>
      </p:sp>
      <p:sp>
        <p:nvSpPr>
          <p:cNvPr id="6" name="TextBox 5">
            <a:extLst>
              <a:ext uri="{FF2B5EF4-FFF2-40B4-BE49-F238E27FC236}">
                <a16:creationId xmlns:a16="http://schemas.microsoft.com/office/drawing/2014/main" id="{268C90AF-19E0-C90A-1093-1F593D6D8B71}"/>
              </a:ext>
            </a:extLst>
          </p:cNvPr>
          <p:cNvSpPr txBox="1"/>
          <p:nvPr/>
        </p:nvSpPr>
        <p:spPr>
          <a:xfrm>
            <a:off x="2075329" y="4077147"/>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2016</a:t>
            </a:r>
          </a:p>
        </p:txBody>
      </p:sp>
      <p:sp>
        <p:nvSpPr>
          <p:cNvPr id="8" name="TextBox 7">
            <a:extLst>
              <a:ext uri="{FF2B5EF4-FFF2-40B4-BE49-F238E27FC236}">
                <a16:creationId xmlns:a16="http://schemas.microsoft.com/office/drawing/2014/main" id="{E63AEE2A-C534-4686-2906-B0204C2C2DE7}"/>
              </a:ext>
            </a:extLst>
          </p:cNvPr>
          <p:cNvSpPr txBox="1"/>
          <p:nvPr/>
        </p:nvSpPr>
        <p:spPr>
          <a:xfrm>
            <a:off x="3146162" y="4080574"/>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2019</a:t>
            </a:r>
          </a:p>
        </p:txBody>
      </p:sp>
      <p:sp>
        <p:nvSpPr>
          <p:cNvPr id="10" name="TextBox 9">
            <a:extLst>
              <a:ext uri="{FF2B5EF4-FFF2-40B4-BE49-F238E27FC236}">
                <a16:creationId xmlns:a16="http://schemas.microsoft.com/office/drawing/2014/main" id="{063A48E9-5812-D0CA-19CB-541BD5182F95}"/>
              </a:ext>
            </a:extLst>
          </p:cNvPr>
          <p:cNvSpPr txBox="1"/>
          <p:nvPr/>
        </p:nvSpPr>
        <p:spPr>
          <a:xfrm>
            <a:off x="4216995" y="4077146"/>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2021</a:t>
            </a:r>
          </a:p>
        </p:txBody>
      </p:sp>
      <p:sp>
        <p:nvSpPr>
          <p:cNvPr id="11" name="TextBox 10">
            <a:extLst>
              <a:ext uri="{FF2B5EF4-FFF2-40B4-BE49-F238E27FC236}">
                <a16:creationId xmlns:a16="http://schemas.microsoft.com/office/drawing/2014/main" id="{666FF770-7033-3050-2C23-FEFB3DDCD4E6}"/>
              </a:ext>
            </a:extLst>
          </p:cNvPr>
          <p:cNvSpPr txBox="1"/>
          <p:nvPr/>
        </p:nvSpPr>
        <p:spPr>
          <a:xfrm>
            <a:off x="5242781" y="4077145"/>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2023</a:t>
            </a:r>
          </a:p>
        </p:txBody>
      </p:sp>
      <p:cxnSp>
        <p:nvCxnSpPr>
          <p:cNvPr id="19" name="Straight Arrow Connector 18">
            <a:extLst>
              <a:ext uri="{FF2B5EF4-FFF2-40B4-BE49-F238E27FC236}">
                <a16:creationId xmlns:a16="http://schemas.microsoft.com/office/drawing/2014/main" id="{0E48F3D1-97B9-3152-2B28-72209412397C}"/>
              </a:ext>
            </a:extLst>
          </p:cNvPr>
          <p:cNvCxnSpPr>
            <a:stCxn id="5" idx="2"/>
          </p:cNvCxnSpPr>
          <p:nvPr/>
        </p:nvCxnSpPr>
        <p:spPr>
          <a:xfrm>
            <a:off x="1345716" y="4381494"/>
            <a:ext cx="9748" cy="3272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9C566AB7-142F-57A8-1FB6-B7D06F70E506}"/>
              </a:ext>
            </a:extLst>
          </p:cNvPr>
          <p:cNvCxnSpPr>
            <a:cxnSpLocks/>
            <a:stCxn id="6" idx="2"/>
          </p:cNvCxnSpPr>
          <p:nvPr/>
        </p:nvCxnSpPr>
        <p:spPr>
          <a:xfrm flipH="1">
            <a:off x="2394024" y="4384924"/>
            <a:ext cx="1" cy="12012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5A3813BC-E73C-97D0-D0B9-E2C8E4D46D2C}"/>
              </a:ext>
            </a:extLst>
          </p:cNvPr>
          <p:cNvCxnSpPr>
            <a:cxnSpLocks/>
            <a:stCxn id="8" idx="2"/>
          </p:cNvCxnSpPr>
          <p:nvPr/>
        </p:nvCxnSpPr>
        <p:spPr>
          <a:xfrm flipH="1">
            <a:off x="3464857" y="4388351"/>
            <a:ext cx="1" cy="3203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EFF7EA92-8B29-4F93-3124-705747B63005}"/>
              </a:ext>
            </a:extLst>
          </p:cNvPr>
          <p:cNvGrpSpPr/>
          <p:nvPr/>
        </p:nvGrpSpPr>
        <p:grpSpPr>
          <a:xfrm>
            <a:off x="382970" y="4754997"/>
            <a:ext cx="1951649" cy="680536"/>
            <a:chOff x="442360" y="5147616"/>
            <a:chExt cx="1951649" cy="680536"/>
          </a:xfrm>
        </p:grpSpPr>
        <p:sp>
          <p:nvSpPr>
            <p:cNvPr id="28" name="Oval 27">
              <a:extLst>
                <a:ext uri="{FF2B5EF4-FFF2-40B4-BE49-F238E27FC236}">
                  <a16:creationId xmlns:a16="http://schemas.microsoft.com/office/drawing/2014/main" id="{6A95E39F-03AF-93F1-DEE2-488C2F4FF4A5}"/>
                </a:ext>
              </a:extLst>
            </p:cNvPr>
            <p:cNvSpPr/>
            <p:nvPr/>
          </p:nvSpPr>
          <p:spPr>
            <a:xfrm>
              <a:off x="442360" y="5147616"/>
              <a:ext cx="1951649" cy="68053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7D1895F-7F28-7447-B368-E7C251CB2E0B}"/>
                </a:ext>
              </a:extLst>
            </p:cNvPr>
            <p:cNvSpPr txBox="1"/>
            <p:nvPr/>
          </p:nvSpPr>
          <p:spPr>
            <a:xfrm>
              <a:off x="645891" y="5265166"/>
              <a:ext cx="1748118" cy="553998"/>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Crab giants with 3 Tile the early prototype </a:t>
              </a:r>
            </a:p>
            <a:p>
              <a:r>
                <a:rPr lang="en-US" sz="1000" b="1" dirty="0">
                  <a:solidFill>
                    <a:schemeClr val="tx2">
                      <a:lumMod val="75000"/>
                    </a:schemeClr>
                  </a:solidFill>
                  <a:latin typeface="Arial" panose="020B0604020202020204" pitchFamily="34" charset="0"/>
                  <a:cs typeface="Arial" panose="020B0604020202020204" pitchFamily="34" charset="0"/>
                </a:rPr>
                <a:t>(Bhat et al. 2007)</a:t>
              </a:r>
            </a:p>
          </p:txBody>
        </p:sp>
      </p:grpSp>
      <p:grpSp>
        <p:nvGrpSpPr>
          <p:cNvPr id="32" name="Group 31">
            <a:extLst>
              <a:ext uri="{FF2B5EF4-FFF2-40B4-BE49-F238E27FC236}">
                <a16:creationId xmlns:a16="http://schemas.microsoft.com/office/drawing/2014/main" id="{7D0A6914-F14A-AC21-BF6A-0E96F9938B27}"/>
              </a:ext>
            </a:extLst>
          </p:cNvPr>
          <p:cNvGrpSpPr/>
          <p:nvPr/>
        </p:nvGrpSpPr>
        <p:grpSpPr>
          <a:xfrm>
            <a:off x="1418199" y="5577193"/>
            <a:ext cx="1951649" cy="680536"/>
            <a:chOff x="442360" y="5147616"/>
            <a:chExt cx="1951649" cy="680536"/>
          </a:xfrm>
        </p:grpSpPr>
        <p:sp>
          <p:nvSpPr>
            <p:cNvPr id="33" name="Oval 32">
              <a:extLst>
                <a:ext uri="{FF2B5EF4-FFF2-40B4-BE49-F238E27FC236}">
                  <a16:creationId xmlns:a16="http://schemas.microsoft.com/office/drawing/2014/main" id="{2771F958-5AE0-18B0-EAA7-91F93D284464}"/>
                </a:ext>
              </a:extLst>
            </p:cNvPr>
            <p:cNvSpPr/>
            <p:nvPr/>
          </p:nvSpPr>
          <p:spPr>
            <a:xfrm>
              <a:off x="442360" y="5147616"/>
              <a:ext cx="1951649" cy="68053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A06DD5D-8C13-9BE6-4CA7-576F738D1A47}"/>
                </a:ext>
              </a:extLst>
            </p:cNvPr>
            <p:cNvSpPr txBox="1"/>
            <p:nvPr/>
          </p:nvSpPr>
          <p:spPr>
            <a:xfrm>
              <a:off x="645891" y="5265166"/>
              <a:ext cx="1748118" cy="553998"/>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pulsar 0437 detection in full coherent beam</a:t>
              </a:r>
            </a:p>
            <a:p>
              <a:r>
                <a:rPr lang="en-US" sz="1000" b="1" dirty="0">
                  <a:solidFill>
                    <a:schemeClr val="tx2">
                      <a:lumMod val="75000"/>
                    </a:schemeClr>
                  </a:solidFill>
                  <a:latin typeface="Arial" panose="020B0604020202020204" pitchFamily="34" charset="0"/>
                  <a:cs typeface="Arial" panose="020B0604020202020204" pitchFamily="34" charset="0"/>
                </a:rPr>
                <a:t>(Bhat et al. 2016)</a:t>
              </a:r>
            </a:p>
          </p:txBody>
        </p:sp>
      </p:grpSp>
      <p:grpSp>
        <p:nvGrpSpPr>
          <p:cNvPr id="35" name="Group 34">
            <a:extLst>
              <a:ext uri="{FF2B5EF4-FFF2-40B4-BE49-F238E27FC236}">
                <a16:creationId xmlns:a16="http://schemas.microsoft.com/office/drawing/2014/main" id="{277E23BF-55BE-06A8-BF2B-B4A39149ED39}"/>
              </a:ext>
            </a:extLst>
          </p:cNvPr>
          <p:cNvGrpSpPr/>
          <p:nvPr/>
        </p:nvGrpSpPr>
        <p:grpSpPr>
          <a:xfrm>
            <a:off x="2525590" y="4709671"/>
            <a:ext cx="1951649" cy="680536"/>
            <a:chOff x="442360" y="5147616"/>
            <a:chExt cx="1951649" cy="680536"/>
          </a:xfrm>
        </p:grpSpPr>
        <p:sp>
          <p:nvSpPr>
            <p:cNvPr id="36" name="Oval 35">
              <a:extLst>
                <a:ext uri="{FF2B5EF4-FFF2-40B4-BE49-F238E27FC236}">
                  <a16:creationId xmlns:a16="http://schemas.microsoft.com/office/drawing/2014/main" id="{2EB0D75C-90B7-A6B6-40EE-5676EF3135CF}"/>
                </a:ext>
              </a:extLst>
            </p:cNvPr>
            <p:cNvSpPr/>
            <p:nvPr/>
          </p:nvSpPr>
          <p:spPr>
            <a:xfrm>
              <a:off x="442360" y="5147616"/>
              <a:ext cx="1951649" cy="68053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ACD9FBC-AD9A-7287-AFC4-77CC95DD0AEB}"/>
                </a:ext>
              </a:extLst>
            </p:cNvPr>
            <p:cNvSpPr txBox="1"/>
            <p:nvPr/>
          </p:nvSpPr>
          <p:spPr>
            <a:xfrm>
              <a:off x="645891" y="5265166"/>
              <a:ext cx="1748118" cy="553998"/>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First pulsar detection in coherent </a:t>
              </a:r>
              <a:r>
                <a:rPr lang="en-US" sz="1000" dirty="0" err="1">
                  <a:latin typeface="Arial" panose="020B0604020202020204" pitchFamily="34" charset="0"/>
                  <a:cs typeface="Arial" panose="020B0604020202020204" pitchFamily="34" charset="0"/>
                </a:rPr>
                <a:t>dedispersion</a:t>
              </a:r>
              <a:endParaRPr lang="en-US" sz="1000" dirty="0">
                <a:latin typeface="Arial" panose="020B0604020202020204" pitchFamily="34" charset="0"/>
                <a:cs typeface="Arial" panose="020B0604020202020204" pitchFamily="34" charset="0"/>
              </a:endParaRPr>
            </a:p>
            <a:p>
              <a:r>
                <a:rPr lang="en-US" sz="1000" b="1" dirty="0">
                  <a:solidFill>
                    <a:schemeClr val="tx2">
                      <a:lumMod val="75000"/>
                    </a:schemeClr>
                  </a:solidFill>
                  <a:latin typeface="Arial" panose="020B0604020202020204" pitchFamily="34" charset="0"/>
                  <a:cs typeface="Arial" panose="020B0604020202020204" pitchFamily="34" charset="0"/>
                </a:rPr>
                <a:t>(Kaur et al. 2019)</a:t>
              </a:r>
            </a:p>
          </p:txBody>
        </p:sp>
      </p:grpSp>
    </p:spTree>
    <p:extLst>
      <p:ext uri="{BB962C8B-B14F-4D97-AF65-F5344CB8AC3E}">
        <p14:creationId xmlns:p14="http://schemas.microsoft.com/office/powerpoint/2010/main" val="656325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937" y="1519302"/>
            <a:ext cx="3241291" cy="4861936"/>
          </a:xfrm>
          <a:prstGeom prst="rect">
            <a:avLst/>
          </a:prstGeom>
          <a:solidFill>
            <a:schemeClr val="bg1"/>
          </a:solidFill>
        </p:spPr>
      </p:pic>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b="5500"/>
          <a:stretch/>
        </p:blipFill>
        <p:spPr>
          <a:xfrm>
            <a:off x="321702" y="1338585"/>
            <a:ext cx="3677806" cy="5003783"/>
          </a:xfrm>
          <a:prstGeom prst="rect">
            <a:avLst/>
          </a:prstGeom>
        </p:spPr>
      </p:pic>
      <p:pic>
        <p:nvPicPr>
          <p:cNvPr id="6" name="Picture 5"/>
          <p:cNvPicPr>
            <a:picLocks noChangeAspect="1"/>
          </p:cNvPicPr>
          <p:nvPr/>
        </p:nvPicPr>
        <p:blipFill>
          <a:blip r:embed="rId4"/>
          <a:stretch>
            <a:fillRect/>
          </a:stretch>
        </p:blipFill>
        <p:spPr>
          <a:xfrm>
            <a:off x="321702" y="1243419"/>
            <a:ext cx="3784911" cy="5413703"/>
          </a:xfrm>
          <a:prstGeom prst="rect">
            <a:avLst/>
          </a:prstGeom>
          <a:solidFill>
            <a:schemeClr val="bg1"/>
          </a:solidFill>
        </p:spPr>
      </p:pic>
      <p:sp>
        <p:nvSpPr>
          <p:cNvPr id="5" name="TextBox 4"/>
          <p:cNvSpPr txBox="1"/>
          <p:nvPr/>
        </p:nvSpPr>
        <p:spPr>
          <a:xfrm>
            <a:off x="4271450" y="1940404"/>
            <a:ext cx="1898678" cy="977895"/>
          </a:xfrm>
          <a:prstGeom prst="rect">
            <a:avLst/>
          </a:prstGeom>
          <a:solidFill>
            <a:schemeClr val="tx2">
              <a:lumMod val="20000"/>
              <a:lumOff val="80000"/>
            </a:schemeClr>
          </a:solidFill>
        </p:spPr>
        <p:txBody>
          <a:bodyPr wrap="square" rtlCol="0">
            <a:spAutoFit/>
          </a:bodyPr>
          <a:lstStyle/>
          <a:p>
            <a:r>
              <a:rPr lang="en-US" sz="1400" dirty="0">
                <a:solidFill>
                  <a:srgbClr val="0000FF"/>
                </a:solidFill>
                <a:latin typeface="Arial" panose="020B0604020202020204" pitchFamily="34" charset="0"/>
                <a:ea typeface="American Typewriter" charset="0"/>
                <a:cs typeface="Arial" panose="020B0604020202020204" pitchFamily="34" charset="0"/>
              </a:rPr>
              <a:t>MSP J2241-5236 </a:t>
            </a:r>
          </a:p>
          <a:p>
            <a:r>
              <a:rPr lang="en-US" sz="1400" dirty="0">
                <a:solidFill>
                  <a:srgbClr val="0000FF"/>
                </a:solidFill>
                <a:latin typeface="Arial" panose="020B0604020202020204" pitchFamily="34" charset="0"/>
                <a:ea typeface="American Typewriter" charset="0"/>
                <a:cs typeface="Arial" panose="020B0604020202020204" pitchFamily="34" charset="0"/>
              </a:rPr>
              <a:t>P = 2.18 </a:t>
            </a:r>
            <a:r>
              <a:rPr lang="en-US" sz="1400" dirty="0" err="1">
                <a:solidFill>
                  <a:srgbClr val="0000FF"/>
                </a:solidFill>
                <a:latin typeface="Arial" panose="020B0604020202020204" pitchFamily="34" charset="0"/>
                <a:ea typeface="American Typewriter" charset="0"/>
                <a:cs typeface="Arial" panose="020B0604020202020204" pitchFamily="34" charset="0"/>
              </a:rPr>
              <a:t>ms</a:t>
            </a:r>
            <a:endParaRPr lang="en-US" sz="1400" dirty="0">
              <a:solidFill>
                <a:srgbClr val="0000FF"/>
              </a:solidFill>
              <a:latin typeface="Arial" panose="020B0604020202020204" pitchFamily="34" charset="0"/>
              <a:ea typeface="American Typewriter" charset="0"/>
              <a:cs typeface="Arial" panose="020B0604020202020204" pitchFamily="34" charset="0"/>
            </a:endParaRPr>
          </a:p>
          <a:p>
            <a:r>
              <a:rPr lang="en-US" sz="1400" dirty="0">
                <a:solidFill>
                  <a:srgbClr val="0000FF"/>
                </a:solidFill>
                <a:latin typeface="Arial" panose="020B0604020202020204" pitchFamily="34" charset="0"/>
                <a:ea typeface="American Typewriter" charset="0"/>
                <a:cs typeface="Arial" panose="020B0604020202020204" pitchFamily="34" charset="0"/>
              </a:rPr>
              <a:t>W </a:t>
            </a:r>
            <a:r>
              <a:rPr lang="en-US" sz="1400" dirty="0">
                <a:solidFill>
                  <a:srgbClr val="0000FF"/>
                </a:solidFill>
                <a:latin typeface="Arial" panose="020B0604020202020204" pitchFamily="34" charset="0"/>
                <a:ea typeface="Bookman Old Style" charset="0"/>
                <a:cs typeface="Arial" panose="020B0604020202020204" pitchFamily="34" charset="0"/>
              </a:rPr>
              <a:t>~</a:t>
            </a:r>
            <a:r>
              <a:rPr lang="en-US" sz="1400" dirty="0">
                <a:solidFill>
                  <a:srgbClr val="0000FF"/>
                </a:solidFill>
                <a:latin typeface="Arial" panose="020B0604020202020204" pitchFamily="34" charset="0"/>
                <a:ea typeface="American Typewriter" charset="0"/>
                <a:cs typeface="Arial" panose="020B0604020202020204" pitchFamily="34" charset="0"/>
              </a:rPr>
              <a:t> 130 </a:t>
            </a:r>
            <a:r>
              <a:rPr lang="en-US" sz="1400" dirty="0" err="1">
                <a:solidFill>
                  <a:srgbClr val="0000FF"/>
                </a:solidFill>
                <a:latin typeface="Arial" panose="020B0604020202020204" pitchFamily="34" charset="0"/>
                <a:ea typeface="American Typewriter" charset="0"/>
                <a:cs typeface="Arial" panose="020B0604020202020204" pitchFamily="34" charset="0"/>
              </a:rPr>
              <a:t>μs</a:t>
            </a:r>
            <a:endParaRPr lang="en-US" sz="1400" dirty="0">
              <a:solidFill>
                <a:srgbClr val="0000FF"/>
              </a:solidFill>
              <a:latin typeface="Arial" panose="020B0604020202020204" pitchFamily="34" charset="0"/>
              <a:ea typeface="American Typewriter" charset="0"/>
              <a:cs typeface="Arial" panose="020B0604020202020204" pitchFamily="34" charset="0"/>
            </a:endParaRPr>
          </a:p>
          <a:p>
            <a:r>
              <a:rPr lang="en-US" sz="1400" dirty="0">
                <a:solidFill>
                  <a:srgbClr val="0000FF"/>
                </a:solidFill>
                <a:latin typeface="Arial" panose="020B0604020202020204" pitchFamily="34" charset="0"/>
                <a:ea typeface="American Typewriter" charset="0"/>
                <a:cs typeface="Arial" panose="020B0604020202020204" pitchFamily="34" charset="0"/>
              </a:rPr>
              <a:t>DM = 11.41 pc cm</a:t>
            </a:r>
            <a:r>
              <a:rPr lang="en-US" sz="1400" baseline="30000" dirty="0">
                <a:solidFill>
                  <a:srgbClr val="0000FF"/>
                </a:solidFill>
                <a:latin typeface="Arial" panose="020B0604020202020204" pitchFamily="34" charset="0"/>
                <a:ea typeface="American Typewriter" charset="0"/>
                <a:cs typeface="Arial" panose="020B0604020202020204" pitchFamily="34" charset="0"/>
              </a:rPr>
              <a:t>-3</a:t>
            </a:r>
          </a:p>
        </p:txBody>
      </p:sp>
      <p:sp>
        <p:nvSpPr>
          <p:cNvPr id="17" name="Rectangle 16"/>
          <p:cNvSpPr/>
          <p:nvPr/>
        </p:nvSpPr>
        <p:spPr>
          <a:xfrm>
            <a:off x="3765664" y="6280103"/>
            <a:ext cx="2168222" cy="369332"/>
          </a:xfrm>
          <a:prstGeom prst="rect">
            <a:avLst/>
          </a:prstGeom>
        </p:spPr>
        <p:txBody>
          <a:bodyPr wrap="none">
            <a:spAutoFit/>
          </a:bodyPr>
          <a:lstStyle/>
          <a:p>
            <a:pPr algn="r"/>
            <a:r>
              <a:rPr lang="nb-NO" dirty="0">
                <a:latin typeface="American Typewriter" charset="0"/>
                <a:ea typeface="American Typewriter" charset="0"/>
                <a:cs typeface="American Typewriter" charset="0"/>
              </a:rPr>
              <a:t>Kaur et al. (2019)</a:t>
            </a:r>
            <a:endParaRPr lang="nb-NO" dirty="0">
              <a:effectLst/>
              <a:latin typeface="American Typewriter" charset="0"/>
              <a:ea typeface="American Typewriter" charset="0"/>
              <a:cs typeface="American Typewriter" charset="0"/>
            </a:endParaRPr>
          </a:p>
        </p:txBody>
      </p:sp>
      <p:pic>
        <p:nvPicPr>
          <p:cNvPr id="8" name="Picture 7"/>
          <p:cNvPicPr/>
          <p:nvPr/>
        </p:nvPicPr>
        <p:blipFill>
          <a:blip r:embed="rId5">
            <a:extLst>
              <a:ext uri="{28A0092B-C50C-407E-A947-70E740481C1C}">
                <a14:useLocalDpi xmlns:a14="http://schemas.microsoft.com/office/drawing/2010/main" val="0"/>
              </a:ext>
            </a:extLst>
          </a:blip>
          <a:stretch>
            <a:fillRect/>
          </a:stretch>
        </p:blipFill>
        <p:spPr>
          <a:xfrm>
            <a:off x="8100852" y="954310"/>
            <a:ext cx="1011937" cy="967813"/>
          </a:xfrm>
          <a:prstGeom prst="rect">
            <a:avLst/>
          </a:prstGeom>
          <a:ln>
            <a:noFill/>
          </a:ln>
        </p:spPr>
      </p:pic>
      <p:sp>
        <p:nvSpPr>
          <p:cNvPr id="9" name="Rectangle 8"/>
          <p:cNvSpPr/>
          <p:nvPr/>
        </p:nvSpPr>
        <p:spPr>
          <a:xfrm>
            <a:off x="7763557" y="1920988"/>
            <a:ext cx="1649423" cy="261610"/>
          </a:xfrm>
          <a:prstGeom prst="rect">
            <a:avLst/>
          </a:prstGeom>
        </p:spPr>
        <p:txBody>
          <a:bodyPr wrap="square">
            <a:spAutoFit/>
          </a:bodyPr>
          <a:lstStyle/>
          <a:p>
            <a:pPr algn="ctr"/>
            <a:r>
              <a:rPr lang="en-US" sz="1100" dirty="0" err="1">
                <a:latin typeface="American Typewriter"/>
                <a:cs typeface="American Typewriter"/>
              </a:rPr>
              <a:t>Dilpreet</a:t>
            </a:r>
            <a:r>
              <a:rPr lang="en-US" sz="1100" dirty="0">
                <a:latin typeface="American Typewriter"/>
                <a:cs typeface="American Typewriter"/>
              </a:rPr>
              <a:t> Kaur</a:t>
            </a:r>
          </a:p>
        </p:txBody>
      </p:sp>
      <p:sp>
        <p:nvSpPr>
          <p:cNvPr id="10" name="Title 1"/>
          <p:cNvSpPr>
            <a:spLocks noGrp="1"/>
          </p:cNvSpPr>
          <p:nvPr>
            <p:ph type="title"/>
          </p:nvPr>
        </p:nvSpPr>
        <p:spPr>
          <a:xfrm>
            <a:off x="1127160" y="307670"/>
            <a:ext cx="7820457" cy="977895"/>
          </a:xfrm>
        </p:spPr>
        <p:txBody>
          <a:bodyPr>
            <a:noAutofit/>
          </a:bodyPr>
          <a:lstStyle/>
          <a:p>
            <a:pPr algn="ctr"/>
            <a:r>
              <a:rPr lang="en-US" altLang="zh-CN" sz="3600" dirty="0">
                <a:solidFill>
                  <a:srgbClr val="0000FF"/>
                </a:solidFill>
                <a:latin typeface="Arial" panose="020B0604020202020204" pitchFamily="34" charset="0"/>
                <a:ea typeface="American Typewriter" charset="0"/>
                <a:cs typeface="Arial" panose="020B0604020202020204" pitchFamily="34" charset="0"/>
              </a:rPr>
              <a:t>Coherent </a:t>
            </a:r>
            <a:r>
              <a:rPr lang="en-US" altLang="zh-CN" sz="3600" dirty="0" err="1">
                <a:solidFill>
                  <a:srgbClr val="0000FF"/>
                </a:solidFill>
                <a:latin typeface="Arial" panose="020B0604020202020204" pitchFamily="34" charset="0"/>
                <a:ea typeface="American Typewriter" charset="0"/>
                <a:cs typeface="Arial" panose="020B0604020202020204" pitchFamily="34" charset="0"/>
              </a:rPr>
              <a:t>dedispersion</a:t>
            </a:r>
            <a:r>
              <a:rPr lang="en-US" altLang="zh-CN" sz="3600" dirty="0">
                <a:solidFill>
                  <a:srgbClr val="0000FF"/>
                </a:solidFill>
                <a:latin typeface="Arial" panose="020B0604020202020204" pitchFamily="34" charset="0"/>
                <a:ea typeface="American Typewriter" charset="0"/>
                <a:cs typeface="Arial" panose="020B0604020202020204" pitchFamily="34" charset="0"/>
              </a:rPr>
              <a:t> </a:t>
            </a:r>
            <a:r>
              <a:rPr lang="en-US" altLang="zh-CN" sz="3200" dirty="0">
                <a:solidFill>
                  <a:srgbClr val="0000FF"/>
                </a:solidFill>
                <a:latin typeface="Arial" panose="020B0604020202020204" pitchFamily="34" charset="0"/>
                <a:ea typeface="American Typewriter" charset="0"/>
                <a:cs typeface="Arial" panose="020B0604020202020204" pitchFamily="34" charset="0"/>
              </a:rPr>
              <a:t>and microsecond time resolution</a:t>
            </a:r>
            <a:endParaRPr lang="en-AU" sz="3200" dirty="0">
              <a:solidFill>
                <a:srgbClr val="0000FF"/>
              </a:solidFill>
              <a:latin typeface="Arial" panose="020B0604020202020204" pitchFamily="34" charset="0"/>
              <a:ea typeface="American Typewriter" charset="0"/>
              <a:cs typeface="Arial" panose="020B0604020202020204" pitchFamily="34" charset="0"/>
            </a:endParaRPr>
          </a:p>
        </p:txBody>
      </p:sp>
    </p:spTree>
    <p:extLst>
      <p:ext uri="{BB962C8B-B14F-4D97-AF65-F5344CB8AC3E}">
        <p14:creationId xmlns:p14="http://schemas.microsoft.com/office/powerpoint/2010/main" val="28134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279" y="192506"/>
            <a:ext cx="8656721" cy="650240"/>
          </a:xfrm>
        </p:spPr>
        <p:txBody>
          <a:bodyPr>
            <a:noAutofit/>
          </a:bodyPr>
          <a:lstStyle/>
          <a:p>
            <a:pPr algn="ctr"/>
            <a:r>
              <a:rPr lang="en-US" sz="3200" dirty="0">
                <a:solidFill>
                  <a:srgbClr val="0432FF"/>
                </a:solidFill>
                <a:latin typeface="Arial" panose="020B0604020202020204" pitchFamily="34" charset="0"/>
                <a:ea typeface="American Typewriter" charset="0"/>
                <a:cs typeface="Arial" panose="020B0604020202020204" pitchFamily="34" charset="0"/>
              </a:rPr>
              <a:t>10 years of Pulsars &amp; Fast Transients</a:t>
            </a:r>
          </a:p>
        </p:txBody>
      </p:sp>
      <p:sp>
        <p:nvSpPr>
          <p:cNvPr id="3" name="Text Placeholder 2"/>
          <p:cNvSpPr>
            <a:spLocks noGrp="1"/>
          </p:cNvSpPr>
          <p:nvPr>
            <p:ph type="body" sz="quarter" idx="14"/>
          </p:nvPr>
        </p:nvSpPr>
        <p:spPr>
          <a:xfrm>
            <a:off x="274363" y="1256807"/>
            <a:ext cx="4641217" cy="4920925"/>
          </a:xfrm>
        </p:spPr>
        <p:txBody>
          <a:bodyPr>
            <a:noAutofit/>
          </a:bodyPr>
          <a:lstStyle/>
          <a:p>
            <a:pPr lvl="2" indent="0">
              <a:spcAft>
                <a:spcPts val="600"/>
              </a:spcAft>
              <a:buNone/>
            </a:pPr>
            <a:endParaRPr lang="en-AU" sz="1400" dirty="0">
              <a:latin typeface="American Typewriter" charset="0"/>
              <a:ea typeface="American Typewriter" charset="0"/>
              <a:cs typeface="American Typewriter" charset="0"/>
            </a:endParaRPr>
          </a:p>
          <a:p>
            <a:pPr marL="432000" lvl="1" indent="-342900">
              <a:spcAft>
                <a:spcPts val="600"/>
              </a:spcAft>
              <a:buFont typeface="Wingdings" charset="2"/>
              <a:buChar char=""/>
            </a:pPr>
            <a:r>
              <a:rPr lang="en-AU" sz="1400" dirty="0">
                <a:solidFill>
                  <a:srgbClr val="0432FF"/>
                </a:solidFill>
                <a:latin typeface="Arial" panose="020B0604020202020204" pitchFamily="34" charset="0"/>
                <a:ea typeface="American Typewriter" charset="0"/>
                <a:cs typeface="Arial" panose="020B0604020202020204" pitchFamily="34" charset="0"/>
              </a:rPr>
              <a:t>Pulsars and Fast Transients (PFT) is relatively new </a:t>
            </a:r>
            <a:r>
              <a:rPr lang="en-AU" sz="1400" dirty="0">
                <a:latin typeface="Arial" panose="020B0604020202020204" pitchFamily="34" charset="0"/>
                <a:ea typeface="American Typewriter" charset="0"/>
                <a:cs typeface="Arial" panose="020B0604020202020204" pitchFamily="34" charset="0"/>
              </a:rPr>
              <a:t>SWG </a:t>
            </a:r>
          </a:p>
          <a:p>
            <a:pPr marL="745200" lvl="3" indent="-342900">
              <a:spcAft>
                <a:spcPts val="600"/>
              </a:spcAft>
              <a:buFont typeface="Wingdings" charset="2"/>
              <a:buChar char=""/>
            </a:pPr>
            <a:r>
              <a:rPr lang="en-AU" sz="1400" dirty="0">
                <a:latin typeface="Arial" panose="020B0604020202020204" pitchFamily="34" charset="0"/>
                <a:ea typeface="American Typewriter" charset="0"/>
                <a:cs typeface="Arial" panose="020B0604020202020204" pitchFamily="34" charset="0"/>
              </a:rPr>
              <a:t>Formalised by mid-2021, and SWG policy endorsed in mid-2022</a:t>
            </a:r>
          </a:p>
          <a:p>
            <a:pPr marL="745200" lvl="3" indent="-342900">
              <a:spcAft>
                <a:spcPts val="600"/>
              </a:spcAft>
              <a:buFont typeface="Wingdings" charset="2"/>
              <a:buChar char=""/>
            </a:pPr>
            <a:r>
              <a:rPr lang="en-AU" sz="1400" dirty="0">
                <a:latin typeface="Arial" panose="020B0604020202020204" pitchFamily="34" charset="0"/>
                <a:ea typeface="American Typewriter" charset="0"/>
                <a:cs typeface="Arial" panose="020B0604020202020204" pitchFamily="34" charset="0"/>
              </a:rPr>
              <a:t>Science using VCS + software subsystems </a:t>
            </a:r>
          </a:p>
          <a:p>
            <a:pPr marL="745200" lvl="3" indent="-342900">
              <a:spcAft>
                <a:spcPts val="600"/>
              </a:spcAft>
              <a:buFont typeface="Wingdings" charset="2"/>
              <a:buChar char=""/>
            </a:pPr>
            <a:r>
              <a:rPr lang="en-AU" sz="1400" dirty="0">
                <a:latin typeface="Arial" panose="020B0604020202020204" pitchFamily="34" charset="0"/>
                <a:ea typeface="American Typewriter" charset="0"/>
                <a:cs typeface="Arial" panose="020B0604020202020204" pitchFamily="34" charset="0"/>
              </a:rPr>
              <a:t>Pulsars, FRBs, cosmic rays, passive radar, etc. </a:t>
            </a:r>
          </a:p>
          <a:p>
            <a:pPr marL="432000" lvl="1" indent="-342900">
              <a:spcAft>
                <a:spcPts val="600"/>
              </a:spcAft>
              <a:buFont typeface="Wingdings" charset="2"/>
              <a:buChar char=""/>
            </a:pPr>
            <a:r>
              <a:rPr lang="en-AU" sz="1400" dirty="0">
                <a:latin typeface="Arial" panose="020B0604020202020204" pitchFamily="34" charset="0"/>
                <a:ea typeface="American Typewriter" charset="0"/>
                <a:cs typeface="Arial" panose="020B0604020202020204" pitchFamily="34" charset="0"/>
              </a:rPr>
              <a:t>Pulsar science started much earlier, soon after the commissioning of the array (for imaging) in 2013 </a:t>
            </a:r>
          </a:p>
          <a:p>
            <a:pPr marL="432000" lvl="1" indent="-342900">
              <a:spcAft>
                <a:spcPts val="600"/>
              </a:spcAft>
              <a:buFont typeface="Wingdings" charset="2"/>
              <a:buChar char=""/>
            </a:pPr>
            <a:r>
              <a:rPr lang="en-AU" sz="1400" dirty="0">
                <a:solidFill>
                  <a:srgbClr val="0432FF"/>
                </a:solidFill>
                <a:latin typeface="Arial" panose="020B0604020202020204" pitchFamily="34" charset="0"/>
                <a:ea typeface="American Typewriter" charset="0"/>
                <a:cs typeface="Arial" panose="020B0604020202020204" pitchFamily="34" charset="0"/>
              </a:rPr>
              <a:t>First pulsar science publication in 2014 </a:t>
            </a:r>
            <a:r>
              <a:rPr lang="en-AU" sz="1400" dirty="0">
                <a:latin typeface="Arial" panose="020B0604020202020204" pitchFamily="34" charset="0"/>
                <a:ea typeface="American Typewriter" charset="0"/>
                <a:cs typeface="Arial" panose="020B0604020202020204" pitchFamily="34" charset="0"/>
              </a:rPr>
              <a:t>(</a:t>
            </a:r>
            <a:r>
              <a:rPr lang="en-AU" sz="1400" b="1" dirty="0">
                <a:latin typeface="Arial" panose="020B0604020202020204" pitchFamily="34" charset="0"/>
                <a:ea typeface="American Typewriter" charset="0"/>
                <a:cs typeface="Arial" panose="020B0604020202020204" pitchFamily="34" charset="0"/>
              </a:rPr>
              <a:t>MSP J0437-4715</a:t>
            </a:r>
            <a:r>
              <a:rPr lang="en-AU" sz="1400" dirty="0">
                <a:latin typeface="Arial" panose="020B0604020202020204" pitchFamily="34" charset="0"/>
                <a:ea typeface="American Typewriter" charset="0"/>
                <a:cs typeface="Arial" panose="020B0604020202020204" pitchFamily="34" charset="0"/>
              </a:rPr>
              <a:t> scintillation &amp; profile evolution), using the “</a:t>
            </a:r>
            <a:r>
              <a:rPr lang="en-AU" sz="1400" dirty="0">
                <a:solidFill>
                  <a:srgbClr val="FF0000"/>
                </a:solidFill>
                <a:latin typeface="Arial" panose="020B0604020202020204" pitchFamily="34" charset="0"/>
                <a:ea typeface="American Typewriter" charset="0"/>
                <a:cs typeface="Arial" panose="020B0604020202020204" pitchFamily="34" charset="0"/>
              </a:rPr>
              <a:t>VCS mode</a:t>
            </a:r>
            <a:r>
              <a:rPr lang="en-AU" sz="1400" dirty="0">
                <a:latin typeface="Arial" panose="020B0604020202020204" pitchFamily="34" charset="0"/>
                <a:ea typeface="American Typewriter" charset="0"/>
                <a:cs typeface="Arial" panose="020B0604020202020204" pitchFamily="34" charset="0"/>
              </a:rPr>
              <a:t>”  observations made in September 2013 </a:t>
            </a:r>
          </a:p>
          <a:p>
            <a:pPr marL="964800" lvl="2" indent="-342900">
              <a:spcAft>
                <a:spcPts val="600"/>
              </a:spcAft>
              <a:buFont typeface="Wingdings" charset="2"/>
              <a:buChar char=""/>
            </a:pPr>
            <a:r>
              <a:rPr lang="en-AU" sz="1400" dirty="0">
                <a:latin typeface="Arial" panose="020B0604020202020204" pitchFamily="34" charset="0"/>
                <a:ea typeface="American Typewriter" charset="0"/>
                <a:cs typeface="Arial" panose="020B0604020202020204" pitchFamily="34" charset="0"/>
              </a:rPr>
              <a:t>“</a:t>
            </a:r>
            <a:r>
              <a:rPr lang="en-AU" sz="1400" dirty="0">
                <a:solidFill>
                  <a:srgbClr val="FF0000"/>
                </a:solidFill>
                <a:latin typeface="Arial" panose="020B0604020202020204" pitchFamily="34" charset="0"/>
                <a:ea typeface="American Typewriter" charset="0"/>
                <a:cs typeface="Arial" panose="020B0604020202020204" pitchFamily="34" charset="0"/>
              </a:rPr>
              <a:t>Incoherent addition</a:t>
            </a:r>
            <a:r>
              <a:rPr lang="en-AU" sz="1400" dirty="0">
                <a:latin typeface="Arial" panose="020B0604020202020204" pitchFamily="34" charset="0"/>
                <a:ea typeface="American Typewriter" charset="0"/>
                <a:cs typeface="Arial" panose="020B0604020202020204" pitchFamily="34" charset="0"/>
              </a:rPr>
              <a:t>” of 126 tiles, 12 coarse channels, ~5% of the full array sensitivity in coherent beam </a:t>
            </a:r>
          </a:p>
          <a:p>
            <a:pPr marL="432000" lvl="1" indent="-342900">
              <a:spcAft>
                <a:spcPts val="600"/>
              </a:spcAft>
              <a:buFont typeface="Wingdings" charset="2"/>
              <a:buChar char=""/>
            </a:pPr>
            <a:r>
              <a:rPr lang="en-AU" sz="1400" dirty="0">
                <a:latin typeface="Arial" panose="020B0604020202020204" pitchFamily="34" charset="0"/>
                <a:ea typeface="American Typewriter" charset="0"/>
                <a:cs typeface="Arial" panose="020B0604020202020204" pitchFamily="34" charset="0"/>
              </a:rPr>
              <a:t>VCS was not commissioned until around 2015  (Tremblay et al. 2015)</a:t>
            </a:r>
            <a:endParaRPr lang="en-AU" sz="2000" dirty="0">
              <a:latin typeface="Arial" panose="020B0604020202020204" pitchFamily="34" charset="0"/>
              <a:ea typeface="American Typewriter" charset="0"/>
              <a:cs typeface="Arial" panose="020B0604020202020204" pitchFamily="34" charset="0"/>
            </a:endParaRPr>
          </a:p>
          <a:p>
            <a:pPr marL="342900" lvl="1" indent="-342900">
              <a:spcAft>
                <a:spcPts val="1800"/>
              </a:spcAft>
              <a:buFont typeface="Wingdings" charset="2"/>
              <a:buChar char=""/>
            </a:pPr>
            <a:endParaRPr lang="en-AU" sz="2000" dirty="0">
              <a:latin typeface="American Typewriter" charset="0"/>
              <a:ea typeface="American Typewriter" charset="0"/>
              <a:cs typeface="American Typewriter" charset="0"/>
            </a:endParaRPr>
          </a:p>
        </p:txBody>
      </p:sp>
      <p:pic>
        <p:nvPicPr>
          <p:cNvPr id="6" name="Picture 5" descr="A graph of a pulse phase&#10;&#10;Description automatically generated">
            <a:extLst>
              <a:ext uri="{FF2B5EF4-FFF2-40B4-BE49-F238E27FC236}">
                <a16:creationId xmlns:a16="http://schemas.microsoft.com/office/drawing/2014/main" id="{DE58A8B8-A9A6-8470-27CF-8BB991FCF69F}"/>
              </a:ext>
            </a:extLst>
          </p:cNvPr>
          <p:cNvPicPr>
            <a:picLocks noChangeAspect="1"/>
          </p:cNvPicPr>
          <p:nvPr/>
        </p:nvPicPr>
        <p:blipFill>
          <a:blip r:embed="rId3"/>
          <a:stretch>
            <a:fillRect/>
          </a:stretch>
        </p:blipFill>
        <p:spPr>
          <a:xfrm>
            <a:off x="5483657" y="1161927"/>
            <a:ext cx="3161580" cy="2940853"/>
          </a:xfrm>
          <a:prstGeom prst="rect">
            <a:avLst/>
          </a:prstGeom>
        </p:spPr>
      </p:pic>
      <p:pic>
        <p:nvPicPr>
          <p:cNvPr id="8" name="Picture 7" descr="A close-up of a colorful image&#10;&#10;Description automatically generated">
            <a:extLst>
              <a:ext uri="{FF2B5EF4-FFF2-40B4-BE49-F238E27FC236}">
                <a16:creationId xmlns:a16="http://schemas.microsoft.com/office/drawing/2014/main" id="{7B4129A6-C086-87EA-EFC8-E0C00C49D3D0}"/>
              </a:ext>
            </a:extLst>
          </p:cNvPr>
          <p:cNvPicPr>
            <a:picLocks noChangeAspect="1"/>
          </p:cNvPicPr>
          <p:nvPr/>
        </p:nvPicPr>
        <p:blipFill>
          <a:blip r:embed="rId4"/>
          <a:stretch>
            <a:fillRect/>
          </a:stretch>
        </p:blipFill>
        <p:spPr>
          <a:xfrm>
            <a:off x="5483657" y="4175162"/>
            <a:ext cx="3161580" cy="2490332"/>
          </a:xfrm>
          <a:prstGeom prst="rect">
            <a:avLst/>
          </a:prstGeom>
        </p:spPr>
      </p:pic>
      <p:sp>
        <p:nvSpPr>
          <p:cNvPr id="4" name="TextBox 3">
            <a:extLst>
              <a:ext uri="{FF2B5EF4-FFF2-40B4-BE49-F238E27FC236}">
                <a16:creationId xmlns:a16="http://schemas.microsoft.com/office/drawing/2014/main" id="{19AFFBA3-31F2-31EE-1F2D-2B86228BA50B}"/>
              </a:ext>
            </a:extLst>
          </p:cNvPr>
          <p:cNvSpPr txBox="1"/>
          <p:nvPr/>
        </p:nvSpPr>
        <p:spPr>
          <a:xfrm>
            <a:off x="5720669" y="940852"/>
            <a:ext cx="3605160" cy="276999"/>
          </a:xfrm>
          <a:prstGeom prst="rect">
            <a:avLst/>
          </a:prstGeom>
          <a:noFill/>
        </p:spPr>
        <p:txBody>
          <a:bodyPr wrap="square" rtlCol="0">
            <a:spAutoFit/>
          </a:bodyPr>
          <a:lstStyle/>
          <a:p>
            <a:r>
              <a:rPr lang="en-US" sz="1200" dirty="0">
                <a:solidFill>
                  <a:srgbClr val="0432FF"/>
                </a:solidFill>
                <a:latin typeface="Arial" panose="020B0604020202020204" pitchFamily="34" charset="0"/>
                <a:cs typeface="Arial" panose="020B0604020202020204" pitchFamily="34" charset="0"/>
              </a:rPr>
              <a:t>Bhat et al. (2014), </a:t>
            </a:r>
            <a:r>
              <a:rPr lang="en-US" sz="1200" dirty="0" err="1">
                <a:solidFill>
                  <a:srgbClr val="0432FF"/>
                </a:solidFill>
                <a:latin typeface="Arial" panose="020B0604020202020204" pitchFamily="34" charset="0"/>
                <a:cs typeface="Arial" panose="020B0604020202020204" pitchFamily="34" charset="0"/>
              </a:rPr>
              <a:t>ApJ</a:t>
            </a:r>
            <a:r>
              <a:rPr lang="en-US" sz="1200" dirty="0">
                <a:solidFill>
                  <a:srgbClr val="0432FF"/>
                </a:solidFill>
                <a:latin typeface="Arial" panose="020B0604020202020204" pitchFamily="34" charset="0"/>
                <a:cs typeface="Arial" panose="020B0604020202020204" pitchFamily="34" charset="0"/>
              </a:rPr>
              <a:t> Letters, 791, 32 </a:t>
            </a:r>
          </a:p>
        </p:txBody>
      </p:sp>
    </p:spTree>
    <p:extLst>
      <p:ext uri="{BB962C8B-B14F-4D97-AF65-F5344CB8AC3E}">
        <p14:creationId xmlns:p14="http://schemas.microsoft.com/office/powerpoint/2010/main" val="3799786421"/>
      </p:ext>
    </p:extLst>
  </p:cSld>
  <p:clrMapOvr>
    <a:masterClrMapping/>
  </p:clrMapOvr>
  <mc:AlternateContent xmlns:mc="http://schemas.openxmlformats.org/markup-compatibility/2006" xmlns:p14="http://schemas.microsoft.com/office/powerpoint/2010/main">
    <mc:Choice Requires="p14">
      <p:transition spd="slow" p14:dur="2000" advTm="91096"/>
    </mc:Choice>
    <mc:Fallback xmlns="">
      <p:transition spd="slow" advTm="9109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298" y="1443015"/>
            <a:ext cx="3870276" cy="32283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3460" y="3971926"/>
            <a:ext cx="4936497" cy="2413236"/>
          </a:xfrm>
          <a:prstGeom prst="rect">
            <a:avLst/>
          </a:prstGeom>
        </p:spPr>
      </p:pic>
      <p:sp>
        <p:nvSpPr>
          <p:cNvPr id="6" name="Title 1"/>
          <p:cNvSpPr>
            <a:spLocks noGrp="1"/>
          </p:cNvSpPr>
          <p:nvPr>
            <p:ph type="title"/>
          </p:nvPr>
        </p:nvSpPr>
        <p:spPr>
          <a:xfrm>
            <a:off x="1015893" y="-21973"/>
            <a:ext cx="7670800" cy="1060315"/>
          </a:xfrm>
        </p:spPr>
        <p:txBody>
          <a:bodyPr>
            <a:noAutofit/>
          </a:bodyPr>
          <a:lstStyle/>
          <a:p>
            <a:pPr algn="ctr"/>
            <a:r>
              <a:rPr lang="en-US" dirty="0">
                <a:solidFill>
                  <a:srgbClr val="0000FF"/>
                </a:solidFill>
                <a:latin typeface="Arial" panose="020B0604020202020204" pitchFamily="34" charset="0"/>
                <a:ea typeface="American Typewriter" charset="0"/>
                <a:cs typeface="Arial" panose="020B0604020202020204" pitchFamily="34" charset="0"/>
              </a:rPr>
              <a:t>Squeezing time resolution</a:t>
            </a:r>
            <a:endParaRPr lang="en-US" sz="3600" dirty="0">
              <a:latin typeface="Arial" panose="020B0604020202020204" pitchFamily="34" charset="0"/>
              <a:ea typeface="American Typewriter" charset="0"/>
              <a:cs typeface="Arial" panose="020B0604020202020204"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1357" y="971550"/>
            <a:ext cx="1178600" cy="1178600"/>
          </a:xfrm>
          <a:prstGeom prst="rect">
            <a:avLst/>
          </a:prstGeom>
        </p:spPr>
      </p:pic>
      <p:sp>
        <p:nvSpPr>
          <p:cNvPr id="8" name="TextBox 7"/>
          <p:cNvSpPr txBox="1"/>
          <p:nvPr/>
        </p:nvSpPr>
        <p:spPr>
          <a:xfrm>
            <a:off x="7371610" y="2123936"/>
            <a:ext cx="1578093" cy="430887"/>
          </a:xfrm>
          <a:prstGeom prst="rect">
            <a:avLst/>
          </a:prstGeom>
          <a:noFill/>
        </p:spPr>
        <p:txBody>
          <a:bodyPr wrap="square" rtlCol="0">
            <a:spAutoFit/>
          </a:bodyPr>
          <a:lstStyle/>
          <a:p>
            <a:pPr algn="ctr"/>
            <a:r>
              <a:rPr lang="en-US" sz="1100" dirty="0">
                <a:solidFill>
                  <a:srgbClr val="000000"/>
                </a:solidFill>
                <a:latin typeface="American Typewriter"/>
                <a:cs typeface="American Typewriter"/>
              </a:rPr>
              <a:t>Sammy </a:t>
            </a:r>
            <a:r>
              <a:rPr lang="en-US" sz="1100" dirty="0" err="1">
                <a:solidFill>
                  <a:srgbClr val="000000"/>
                </a:solidFill>
                <a:latin typeface="American Typewriter"/>
                <a:cs typeface="American Typewriter"/>
              </a:rPr>
              <a:t>McSweeney</a:t>
            </a:r>
            <a:endParaRPr lang="en-US" sz="1100" dirty="0">
              <a:solidFill>
                <a:srgbClr val="000000"/>
              </a:solidFill>
              <a:latin typeface="American Typewriter"/>
              <a:cs typeface="American Typewriter"/>
            </a:endParaRPr>
          </a:p>
          <a:p>
            <a:pPr algn="ctr"/>
            <a:r>
              <a:rPr lang="en-US" sz="1100" dirty="0">
                <a:solidFill>
                  <a:srgbClr val="000000"/>
                </a:solidFill>
                <a:latin typeface="American Typewriter"/>
                <a:cs typeface="American Typewriter"/>
              </a:rPr>
              <a:t>(PhD student)</a:t>
            </a:r>
          </a:p>
        </p:txBody>
      </p:sp>
      <p:sp>
        <p:nvSpPr>
          <p:cNvPr id="2" name="TextBox 1"/>
          <p:cNvSpPr txBox="1"/>
          <p:nvPr/>
        </p:nvSpPr>
        <p:spPr>
          <a:xfrm>
            <a:off x="194298" y="4789013"/>
            <a:ext cx="3135311" cy="707886"/>
          </a:xfrm>
          <a:prstGeom prst="rect">
            <a:avLst/>
          </a:prstGeom>
          <a:solidFill>
            <a:schemeClr val="accent1">
              <a:lumMod val="20000"/>
              <a:lumOff val="80000"/>
            </a:schemeClr>
          </a:solidFill>
        </p:spPr>
        <p:txBody>
          <a:bodyPr wrap="square" rtlCol="0">
            <a:spAutoFit/>
          </a:bodyPr>
          <a:lstStyle/>
          <a:p>
            <a:r>
              <a:rPr lang="en-US" sz="2000" dirty="0">
                <a:latin typeface="Arial Narrow" charset="0"/>
                <a:ea typeface="Arial Narrow" charset="0"/>
                <a:cs typeface="Arial Narrow" charset="0"/>
              </a:rPr>
              <a:t>MWA VCS  : 100 </a:t>
            </a:r>
            <a:r>
              <a:rPr lang="en-US" sz="2000" dirty="0" err="1">
                <a:latin typeface="Arial Narrow" charset="0"/>
                <a:ea typeface="Arial Narrow" charset="0"/>
                <a:cs typeface="Arial Narrow" charset="0"/>
              </a:rPr>
              <a:t>μs</a:t>
            </a:r>
            <a:r>
              <a:rPr lang="en-US" sz="2000" dirty="0">
                <a:latin typeface="Arial Narrow" charset="0"/>
                <a:ea typeface="Arial Narrow" charset="0"/>
                <a:cs typeface="Arial Narrow" charset="0"/>
              </a:rPr>
              <a:t>, 10 kHz</a:t>
            </a:r>
          </a:p>
          <a:p>
            <a:r>
              <a:rPr lang="en-US" sz="2000" dirty="0">
                <a:latin typeface="Arial Narrow" charset="0"/>
                <a:ea typeface="Arial Narrow" charset="0"/>
                <a:cs typeface="Arial Narrow" charset="0"/>
              </a:rPr>
              <a:t>Reconstruct: 1 </a:t>
            </a:r>
            <a:r>
              <a:rPr lang="en-US" sz="2000" dirty="0" err="1">
                <a:latin typeface="Arial Narrow" charset="0"/>
                <a:ea typeface="Arial Narrow" charset="0"/>
                <a:cs typeface="Arial Narrow" charset="0"/>
              </a:rPr>
              <a:t>μs</a:t>
            </a:r>
            <a:r>
              <a:rPr lang="en-US" sz="2000" dirty="0">
                <a:latin typeface="Arial Narrow" charset="0"/>
                <a:ea typeface="Arial Narrow" charset="0"/>
                <a:cs typeface="Arial Narrow" charset="0"/>
              </a:rPr>
              <a:t>, 1.28 MHz</a:t>
            </a:r>
          </a:p>
        </p:txBody>
      </p:sp>
      <p:sp>
        <p:nvSpPr>
          <p:cNvPr id="9" name="TextBox 8"/>
          <p:cNvSpPr txBox="1"/>
          <p:nvPr/>
        </p:nvSpPr>
        <p:spPr>
          <a:xfrm>
            <a:off x="203200" y="6185107"/>
            <a:ext cx="9296186" cy="400110"/>
          </a:xfrm>
          <a:prstGeom prst="rect">
            <a:avLst/>
          </a:prstGeom>
          <a:noFill/>
        </p:spPr>
        <p:txBody>
          <a:bodyPr wrap="square" rtlCol="0">
            <a:spAutoFit/>
          </a:bodyPr>
          <a:lstStyle/>
          <a:p>
            <a:r>
              <a:rPr lang="en-US" sz="2000" dirty="0">
                <a:latin typeface="Arial Narrow" charset="0"/>
                <a:ea typeface="Arial Narrow" charset="0"/>
                <a:cs typeface="Arial Narrow" charset="0"/>
              </a:rPr>
              <a:t>Re-synthesize pre-fine-PFB voltage samples for high time resolution (~1 </a:t>
            </a:r>
            <a:r>
              <a:rPr lang="en-US" sz="2000" dirty="0" err="1">
                <a:latin typeface="Arial Narrow" charset="0"/>
                <a:ea typeface="Arial Narrow" charset="0"/>
                <a:cs typeface="Arial Narrow" charset="0"/>
              </a:rPr>
              <a:t>μs</a:t>
            </a:r>
            <a:r>
              <a:rPr lang="en-US" sz="2000" dirty="0">
                <a:latin typeface="Arial Narrow" charset="0"/>
                <a:ea typeface="Arial Narrow" charset="0"/>
                <a:cs typeface="Arial Narrow" charset="0"/>
              </a:rPr>
              <a:t>) time series  </a:t>
            </a:r>
          </a:p>
        </p:txBody>
      </p:sp>
      <p:pic>
        <p:nvPicPr>
          <p:cNvPr id="10" name="Picture 9" descr="A close-up of a document&#10;&#10;Description automatically generated">
            <a:extLst>
              <a:ext uri="{FF2B5EF4-FFF2-40B4-BE49-F238E27FC236}">
                <a16:creationId xmlns:a16="http://schemas.microsoft.com/office/drawing/2014/main" id="{5FC65676-305E-44D9-88C4-44AC93415AB5}"/>
              </a:ext>
            </a:extLst>
          </p:cNvPr>
          <p:cNvPicPr>
            <a:picLocks noChangeAspect="1"/>
          </p:cNvPicPr>
          <p:nvPr/>
        </p:nvPicPr>
        <p:blipFill>
          <a:blip r:embed="rId6"/>
          <a:stretch>
            <a:fillRect/>
          </a:stretch>
        </p:blipFill>
        <p:spPr>
          <a:xfrm>
            <a:off x="3943915" y="971550"/>
            <a:ext cx="4926701" cy="3071639"/>
          </a:xfrm>
          <a:prstGeom prst="rect">
            <a:avLst/>
          </a:prstGeom>
        </p:spPr>
      </p:pic>
      <p:sp>
        <p:nvSpPr>
          <p:cNvPr id="11" name="TextBox 10">
            <a:extLst>
              <a:ext uri="{FF2B5EF4-FFF2-40B4-BE49-F238E27FC236}">
                <a16:creationId xmlns:a16="http://schemas.microsoft.com/office/drawing/2014/main" id="{68B95214-0F47-C3A0-DBB2-BA5D1F8AAB66}"/>
              </a:ext>
            </a:extLst>
          </p:cNvPr>
          <p:cNvSpPr txBox="1"/>
          <p:nvPr/>
        </p:nvSpPr>
        <p:spPr>
          <a:xfrm>
            <a:off x="5827565" y="1441278"/>
            <a:ext cx="3173506" cy="338554"/>
          </a:xfrm>
          <a:prstGeom prst="rect">
            <a:avLst/>
          </a:prstGeom>
          <a:noFill/>
        </p:spPr>
        <p:txBody>
          <a:bodyPr wrap="square" rtlCol="0">
            <a:spAutoFit/>
          </a:bodyPr>
          <a:lstStyle/>
          <a:p>
            <a:pPr algn="r"/>
            <a:r>
              <a:rPr lang="en-US" sz="1600" dirty="0">
                <a:solidFill>
                  <a:srgbClr val="0432FF"/>
                </a:solidFill>
                <a:latin typeface="Arial" panose="020B0604020202020204" pitchFamily="34" charset="0"/>
                <a:ea typeface="American Typewriter" charset="0"/>
                <a:cs typeface="Arial" panose="020B0604020202020204" pitchFamily="34" charset="0"/>
              </a:rPr>
              <a:t>McSweeney et al. (2020)</a:t>
            </a:r>
          </a:p>
        </p:txBody>
      </p:sp>
    </p:spTree>
    <p:extLst>
      <p:ext uri="{BB962C8B-B14F-4D97-AF65-F5344CB8AC3E}">
        <p14:creationId xmlns:p14="http://schemas.microsoft.com/office/powerpoint/2010/main" val="1042635723"/>
      </p:ext>
    </p:extLst>
  </p:cSld>
  <p:clrMapOvr>
    <a:masterClrMapping/>
  </p:clrMapOvr>
  <mc:AlternateContent xmlns:mc="http://schemas.openxmlformats.org/markup-compatibility/2006" xmlns:p14="http://schemas.microsoft.com/office/powerpoint/2010/main">
    <mc:Choice Requires="p14">
      <p:transition spd="slow" p14:dur="2000" advTm="8044"/>
    </mc:Choice>
    <mc:Fallback xmlns="">
      <p:transition spd="slow" advTm="804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21</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546100" y="199490"/>
            <a:ext cx="8597900" cy="584775"/>
          </a:xfrm>
        </p:spPr>
        <p:txBody>
          <a:bodyPr wrap="square">
            <a:spAutoFit/>
          </a:bodyPr>
          <a:lstStyle/>
          <a:p>
            <a:pPr lvl="0" algn="ctr"/>
            <a:r>
              <a:rPr lang="en-AU" sz="3200" dirty="0">
                <a:solidFill>
                  <a:srgbClr val="0432FF"/>
                </a:solidFill>
                <a:latin typeface="Arial" panose="020B0604020202020204" pitchFamily="34" charset="0"/>
                <a:ea typeface="American Typewriter" charset="0"/>
                <a:cs typeface="Arial" panose="020B0604020202020204" pitchFamily="34" charset="0"/>
              </a:rPr>
              <a:t>“Chromatic” DM in MSP J2241-5236</a:t>
            </a:r>
          </a:p>
        </p:txBody>
      </p:sp>
      <p:pic>
        <p:nvPicPr>
          <p:cNvPr id="8" name="Picture 7">
            <a:extLst>
              <a:ext uri="{FF2B5EF4-FFF2-40B4-BE49-F238E27FC236}">
                <a16:creationId xmlns:a16="http://schemas.microsoft.com/office/drawing/2014/main" id="{14C642BA-6E88-1883-FFA9-217CA1EEF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233" y="3277290"/>
            <a:ext cx="2136001" cy="3204003"/>
          </a:xfrm>
          <a:prstGeom prst="rect">
            <a:avLst/>
          </a:prstGeom>
          <a:solidFill>
            <a:schemeClr val="bg1"/>
          </a:solidFill>
          <a:ln w="28575">
            <a:solidFill>
              <a:srgbClr val="FFCC00"/>
            </a:solidFill>
          </a:ln>
        </p:spPr>
      </p:pic>
      <p:pic>
        <p:nvPicPr>
          <p:cNvPr id="10" name="Picture 9" descr="A painting of a satellite tower&#10;&#10;Description automatically generated">
            <a:extLst>
              <a:ext uri="{FF2B5EF4-FFF2-40B4-BE49-F238E27FC236}">
                <a16:creationId xmlns:a16="http://schemas.microsoft.com/office/drawing/2014/main" id="{8D949298-CDB0-B555-6CF0-9AF8CC8C2F2F}"/>
              </a:ext>
            </a:extLst>
          </p:cNvPr>
          <p:cNvPicPr>
            <a:picLocks noChangeAspect="1"/>
          </p:cNvPicPr>
          <p:nvPr/>
        </p:nvPicPr>
        <p:blipFill>
          <a:blip r:embed="rId4"/>
          <a:stretch>
            <a:fillRect/>
          </a:stretch>
        </p:blipFill>
        <p:spPr>
          <a:xfrm>
            <a:off x="193857" y="1218792"/>
            <a:ext cx="3189672" cy="4477382"/>
          </a:xfrm>
          <a:prstGeom prst="rect">
            <a:avLst/>
          </a:prstGeom>
        </p:spPr>
      </p:pic>
      <p:pic>
        <p:nvPicPr>
          <p:cNvPr id="12" name="Picture 11" descr="A diagram of a square with a square and a square with a square with a square with a square with a square with a square with a square with a square with a square with a square with&#10;&#10;Description automatically generated">
            <a:extLst>
              <a:ext uri="{FF2B5EF4-FFF2-40B4-BE49-F238E27FC236}">
                <a16:creationId xmlns:a16="http://schemas.microsoft.com/office/drawing/2014/main" id="{3151DA5B-77FF-172B-C298-A9068BE2EE7C}"/>
              </a:ext>
            </a:extLst>
          </p:cNvPr>
          <p:cNvPicPr>
            <a:picLocks noChangeAspect="1"/>
          </p:cNvPicPr>
          <p:nvPr/>
        </p:nvPicPr>
        <p:blipFill>
          <a:blip r:embed="rId5"/>
          <a:stretch>
            <a:fillRect/>
          </a:stretch>
        </p:blipFill>
        <p:spPr>
          <a:xfrm>
            <a:off x="3383529" y="1161826"/>
            <a:ext cx="5696661" cy="2051047"/>
          </a:xfrm>
          <a:prstGeom prst="rect">
            <a:avLst/>
          </a:prstGeom>
        </p:spPr>
      </p:pic>
      <p:sp>
        <p:nvSpPr>
          <p:cNvPr id="3" name="TextBox 2">
            <a:extLst>
              <a:ext uri="{FF2B5EF4-FFF2-40B4-BE49-F238E27FC236}">
                <a16:creationId xmlns:a16="http://schemas.microsoft.com/office/drawing/2014/main" id="{A6AD5A29-A4EF-32E9-2397-FD5FB7BA5410}"/>
              </a:ext>
            </a:extLst>
          </p:cNvPr>
          <p:cNvSpPr txBox="1"/>
          <p:nvPr/>
        </p:nvSpPr>
        <p:spPr>
          <a:xfrm>
            <a:off x="3545068" y="3965285"/>
            <a:ext cx="3262132" cy="2416046"/>
          </a:xfrm>
          <a:prstGeom prst="rect">
            <a:avLst/>
          </a:prstGeom>
          <a:solidFill>
            <a:schemeClr val="tx2">
              <a:lumMod val="20000"/>
              <a:lumOff val="80000"/>
            </a:schemeClr>
          </a:solidFill>
        </p:spPr>
        <p:txBody>
          <a:bodyPr wrap="square" rtlCol="0">
            <a:spAutoFit/>
          </a:bodyPr>
          <a:lstStyle/>
          <a:p>
            <a:pPr marL="285750"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Predictions from Cordes et al. (2016) </a:t>
            </a:r>
          </a:p>
          <a:p>
            <a:pPr marL="285750"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Consequence of multipath propagation in the ISM</a:t>
            </a:r>
          </a:p>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PSR J2241-5236</a:t>
            </a:r>
          </a:p>
          <a:p>
            <a:pPr marL="742950" lvl="1"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Timing precision ~1 </a:t>
            </a:r>
            <a:r>
              <a:rPr lang="en-US" sz="1400" dirty="0" err="1">
                <a:latin typeface="Arial" panose="020B0604020202020204" pitchFamily="34" charset="0"/>
                <a:cs typeface="Arial" panose="020B0604020202020204" pitchFamily="34" charset="0"/>
              </a:rPr>
              <a:t>μs</a:t>
            </a:r>
            <a:endParaRPr lang="en-US" sz="1400" dirty="0">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DM precision ~ 10</a:t>
            </a:r>
            <a:r>
              <a:rPr lang="en-US" sz="1400" baseline="30000" dirty="0">
                <a:latin typeface="Arial" panose="020B0604020202020204" pitchFamily="34" charset="0"/>
                <a:cs typeface="Arial" panose="020B0604020202020204" pitchFamily="34" charset="0"/>
              </a:rPr>
              <a:t>-6</a:t>
            </a:r>
            <a:r>
              <a:rPr lang="en-US" sz="1400" dirty="0">
                <a:latin typeface="Arial" panose="020B0604020202020204" pitchFamily="34" charset="0"/>
                <a:cs typeface="Arial" panose="020B0604020202020204" pitchFamily="34" charset="0"/>
              </a:rPr>
              <a:t> pc cm</a:t>
            </a:r>
            <a:r>
              <a:rPr lang="en-US" sz="1400" baseline="30000" dirty="0">
                <a:latin typeface="Arial" panose="020B0604020202020204" pitchFamily="34" charset="0"/>
                <a:cs typeface="Arial" panose="020B0604020202020204" pitchFamily="34" charset="0"/>
              </a:rPr>
              <a:t>-3</a:t>
            </a:r>
          </a:p>
          <a:p>
            <a:pPr marL="285750"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Contemporaneous observations with</a:t>
            </a:r>
            <a:r>
              <a:rPr lang="en-US" sz="1400" dirty="0">
                <a:solidFill>
                  <a:srgbClr val="FF0000"/>
                </a:solidFill>
                <a:latin typeface="Arial" panose="020B0604020202020204" pitchFamily="34" charset="0"/>
                <a:cs typeface="Arial" panose="020B0604020202020204" pitchFamily="34" charset="0"/>
              </a:rPr>
              <a:t> MWA, </a:t>
            </a:r>
            <a:r>
              <a:rPr lang="en-US" sz="1400" dirty="0" err="1">
                <a:solidFill>
                  <a:srgbClr val="FF0000"/>
                </a:solidFill>
                <a:latin typeface="Arial" panose="020B0604020202020204" pitchFamily="34" charset="0"/>
                <a:cs typeface="Arial" panose="020B0604020202020204" pitchFamily="34" charset="0"/>
              </a:rPr>
              <a:t>uGMRT</a:t>
            </a:r>
            <a:r>
              <a:rPr lang="en-US" sz="1400" dirty="0">
                <a:solidFill>
                  <a:srgbClr val="FF0000"/>
                </a:solidFill>
                <a:latin typeface="Arial" panose="020B0604020202020204" pitchFamily="34" charset="0"/>
                <a:cs typeface="Arial" panose="020B0604020202020204" pitchFamily="34" charset="0"/>
              </a:rPr>
              <a:t> and Parkes </a:t>
            </a:r>
          </a:p>
        </p:txBody>
      </p:sp>
      <p:sp>
        <p:nvSpPr>
          <p:cNvPr id="4" name="TextBox 3">
            <a:extLst>
              <a:ext uri="{FF2B5EF4-FFF2-40B4-BE49-F238E27FC236}">
                <a16:creationId xmlns:a16="http://schemas.microsoft.com/office/drawing/2014/main" id="{F7A90DF5-2012-D6BF-0453-1FAC855DEA90}"/>
              </a:ext>
            </a:extLst>
          </p:cNvPr>
          <p:cNvSpPr txBox="1"/>
          <p:nvPr/>
        </p:nvSpPr>
        <p:spPr>
          <a:xfrm>
            <a:off x="3884899" y="940847"/>
            <a:ext cx="2346960" cy="307777"/>
          </a:xfrm>
          <a:prstGeom prst="rect">
            <a:avLst/>
          </a:prstGeom>
          <a:noFill/>
        </p:spPr>
        <p:txBody>
          <a:bodyPr wrap="square" rtlCol="0">
            <a:spAutoFit/>
          </a:bodyPr>
          <a:lstStyle/>
          <a:p>
            <a:r>
              <a:rPr lang="en-US" sz="1400" dirty="0">
                <a:solidFill>
                  <a:srgbClr val="0432FF"/>
                </a:solidFill>
                <a:latin typeface="Arial" panose="020B0604020202020204" pitchFamily="34" charset="0"/>
                <a:cs typeface="Arial" panose="020B0604020202020204" pitchFamily="34" charset="0"/>
              </a:rPr>
              <a:t>“Narrow-band” timing </a:t>
            </a:r>
          </a:p>
        </p:txBody>
      </p:sp>
      <p:sp>
        <p:nvSpPr>
          <p:cNvPr id="5" name="TextBox 4">
            <a:extLst>
              <a:ext uri="{FF2B5EF4-FFF2-40B4-BE49-F238E27FC236}">
                <a16:creationId xmlns:a16="http://schemas.microsoft.com/office/drawing/2014/main" id="{1302E925-995A-EB56-3E61-545611CFBA11}"/>
              </a:ext>
            </a:extLst>
          </p:cNvPr>
          <p:cNvSpPr txBox="1"/>
          <p:nvPr/>
        </p:nvSpPr>
        <p:spPr>
          <a:xfrm>
            <a:off x="6563111" y="955040"/>
            <a:ext cx="2346960" cy="307777"/>
          </a:xfrm>
          <a:prstGeom prst="rect">
            <a:avLst/>
          </a:prstGeom>
          <a:noFill/>
        </p:spPr>
        <p:txBody>
          <a:bodyPr wrap="square" rtlCol="0">
            <a:spAutoFit/>
          </a:bodyPr>
          <a:lstStyle/>
          <a:p>
            <a:r>
              <a:rPr lang="en-US" sz="1400" dirty="0">
                <a:solidFill>
                  <a:srgbClr val="0432FF"/>
                </a:solidFill>
                <a:latin typeface="Arial" panose="020B0604020202020204" pitchFamily="34" charset="0"/>
                <a:cs typeface="Arial" panose="020B0604020202020204" pitchFamily="34" charset="0"/>
              </a:rPr>
              <a:t>“Wide-band” timing </a:t>
            </a:r>
          </a:p>
        </p:txBody>
      </p:sp>
      <p:sp>
        <p:nvSpPr>
          <p:cNvPr id="6" name="TextBox 5">
            <a:extLst>
              <a:ext uri="{FF2B5EF4-FFF2-40B4-BE49-F238E27FC236}">
                <a16:creationId xmlns:a16="http://schemas.microsoft.com/office/drawing/2014/main" id="{A2DAFB56-905C-0A1C-AE14-518112657079}"/>
              </a:ext>
            </a:extLst>
          </p:cNvPr>
          <p:cNvSpPr txBox="1"/>
          <p:nvPr/>
        </p:nvSpPr>
        <p:spPr>
          <a:xfrm>
            <a:off x="3466427" y="3319344"/>
            <a:ext cx="306955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Kaur, Bhat, et al. (2022), </a:t>
            </a:r>
            <a:r>
              <a:rPr lang="en-US" sz="1400" dirty="0" err="1">
                <a:latin typeface="Arial" panose="020B0604020202020204" pitchFamily="34" charset="0"/>
                <a:cs typeface="Arial" panose="020B0604020202020204" pitchFamily="34" charset="0"/>
              </a:rPr>
              <a:t>ApJ</a:t>
            </a:r>
            <a:r>
              <a:rPr lang="en-US" sz="1400" dirty="0">
                <a:latin typeface="Arial" panose="020B0604020202020204" pitchFamily="34" charset="0"/>
                <a:cs typeface="Arial" panose="020B0604020202020204" pitchFamily="34" charset="0"/>
              </a:rPr>
              <a:t> Letters</a:t>
            </a:r>
          </a:p>
        </p:txBody>
      </p:sp>
    </p:spTree>
    <p:extLst>
      <p:ext uri="{BB962C8B-B14F-4D97-AF65-F5344CB8AC3E}">
        <p14:creationId xmlns:p14="http://schemas.microsoft.com/office/powerpoint/2010/main" val="1245636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22</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546100" y="137934"/>
            <a:ext cx="8597900" cy="707886"/>
          </a:xfrm>
        </p:spPr>
        <p:txBody>
          <a:bodyPr wrap="square">
            <a:spAutoFit/>
          </a:bodyPr>
          <a:lstStyle/>
          <a:p>
            <a:pPr lvl="0" algn="ctr"/>
            <a:r>
              <a:rPr lang="en-AU" sz="4000" dirty="0">
                <a:solidFill>
                  <a:srgbClr val="0432FF"/>
                </a:solidFill>
                <a:latin typeface="Arial" panose="020B0604020202020204" pitchFamily="34" charset="0"/>
                <a:ea typeface="American Typewriter" charset="0"/>
                <a:cs typeface="Arial" panose="020B0604020202020204" pitchFamily="34" charset="0"/>
              </a:rPr>
              <a:t>The 10-yr journey of PFT MWA</a:t>
            </a:r>
            <a:endParaRPr lang="en-AU" sz="2800" dirty="0">
              <a:solidFill>
                <a:srgbClr val="0432FF"/>
              </a:solidFill>
              <a:latin typeface="Arial" panose="020B0604020202020204" pitchFamily="34" charset="0"/>
              <a:ea typeface="American Typewriter" charset="0"/>
              <a:cs typeface="Arial" panose="020B0604020202020204" pitchFamily="34" charset="0"/>
            </a:endParaRPr>
          </a:p>
        </p:txBody>
      </p:sp>
      <p:pic>
        <p:nvPicPr>
          <p:cNvPr id="9" name="Picture 8" descr="A silhouette of a person in a line&#10;&#10;Description automatically generated">
            <a:extLst>
              <a:ext uri="{FF2B5EF4-FFF2-40B4-BE49-F238E27FC236}">
                <a16:creationId xmlns:a16="http://schemas.microsoft.com/office/drawing/2014/main" id="{615E9E31-0D18-00C3-E542-5858BB00DCD7}"/>
              </a:ext>
            </a:extLst>
          </p:cNvPr>
          <p:cNvPicPr>
            <a:picLocks noChangeAspect="1"/>
          </p:cNvPicPr>
          <p:nvPr/>
        </p:nvPicPr>
        <p:blipFill rotWithShape="1">
          <a:blip r:embed="rId3"/>
          <a:srcRect t="1" b="49848"/>
          <a:stretch/>
        </p:blipFill>
        <p:spPr>
          <a:xfrm>
            <a:off x="685800" y="1123006"/>
            <a:ext cx="7772400" cy="2695960"/>
          </a:xfrm>
          <a:prstGeom prst="rect">
            <a:avLst/>
          </a:prstGeom>
        </p:spPr>
      </p:pic>
      <p:cxnSp>
        <p:nvCxnSpPr>
          <p:cNvPr id="4" name="Straight Arrow Connector 3">
            <a:extLst>
              <a:ext uri="{FF2B5EF4-FFF2-40B4-BE49-F238E27FC236}">
                <a16:creationId xmlns:a16="http://schemas.microsoft.com/office/drawing/2014/main" id="{AE625551-BB83-C90F-78C1-B359A4AD7A5F}"/>
              </a:ext>
            </a:extLst>
          </p:cNvPr>
          <p:cNvCxnSpPr>
            <a:cxnSpLocks/>
          </p:cNvCxnSpPr>
          <p:nvPr/>
        </p:nvCxnSpPr>
        <p:spPr>
          <a:xfrm>
            <a:off x="546100" y="3946341"/>
            <a:ext cx="807511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3E02990-9DAC-0F05-D75C-887E6459A7D3}"/>
              </a:ext>
            </a:extLst>
          </p:cNvPr>
          <p:cNvSpPr txBox="1"/>
          <p:nvPr/>
        </p:nvSpPr>
        <p:spPr>
          <a:xfrm>
            <a:off x="1027020" y="4073717"/>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2007</a:t>
            </a:r>
          </a:p>
        </p:txBody>
      </p:sp>
      <p:sp>
        <p:nvSpPr>
          <p:cNvPr id="6" name="TextBox 5">
            <a:extLst>
              <a:ext uri="{FF2B5EF4-FFF2-40B4-BE49-F238E27FC236}">
                <a16:creationId xmlns:a16="http://schemas.microsoft.com/office/drawing/2014/main" id="{268C90AF-19E0-C90A-1093-1F593D6D8B71}"/>
              </a:ext>
            </a:extLst>
          </p:cNvPr>
          <p:cNvSpPr txBox="1"/>
          <p:nvPr/>
        </p:nvSpPr>
        <p:spPr>
          <a:xfrm>
            <a:off x="2075329" y="4077147"/>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2016</a:t>
            </a:r>
          </a:p>
        </p:txBody>
      </p:sp>
      <p:sp>
        <p:nvSpPr>
          <p:cNvPr id="8" name="TextBox 7">
            <a:extLst>
              <a:ext uri="{FF2B5EF4-FFF2-40B4-BE49-F238E27FC236}">
                <a16:creationId xmlns:a16="http://schemas.microsoft.com/office/drawing/2014/main" id="{E63AEE2A-C534-4686-2906-B0204C2C2DE7}"/>
              </a:ext>
            </a:extLst>
          </p:cNvPr>
          <p:cNvSpPr txBox="1"/>
          <p:nvPr/>
        </p:nvSpPr>
        <p:spPr>
          <a:xfrm>
            <a:off x="3146162" y="4080574"/>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2019</a:t>
            </a:r>
          </a:p>
        </p:txBody>
      </p:sp>
      <p:sp>
        <p:nvSpPr>
          <p:cNvPr id="10" name="TextBox 9">
            <a:extLst>
              <a:ext uri="{FF2B5EF4-FFF2-40B4-BE49-F238E27FC236}">
                <a16:creationId xmlns:a16="http://schemas.microsoft.com/office/drawing/2014/main" id="{063A48E9-5812-D0CA-19CB-541BD5182F95}"/>
              </a:ext>
            </a:extLst>
          </p:cNvPr>
          <p:cNvSpPr txBox="1"/>
          <p:nvPr/>
        </p:nvSpPr>
        <p:spPr>
          <a:xfrm>
            <a:off x="4216995" y="4077146"/>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2021</a:t>
            </a:r>
          </a:p>
        </p:txBody>
      </p:sp>
      <p:sp>
        <p:nvSpPr>
          <p:cNvPr id="11" name="TextBox 10">
            <a:extLst>
              <a:ext uri="{FF2B5EF4-FFF2-40B4-BE49-F238E27FC236}">
                <a16:creationId xmlns:a16="http://schemas.microsoft.com/office/drawing/2014/main" id="{666FF770-7033-3050-2C23-FEFB3DDCD4E6}"/>
              </a:ext>
            </a:extLst>
          </p:cNvPr>
          <p:cNvSpPr txBox="1"/>
          <p:nvPr/>
        </p:nvSpPr>
        <p:spPr>
          <a:xfrm>
            <a:off x="5242781" y="4077145"/>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2023</a:t>
            </a:r>
          </a:p>
        </p:txBody>
      </p:sp>
      <p:cxnSp>
        <p:nvCxnSpPr>
          <p:cNvPr id="19" name="Straight Arrow Connector 18">
            <a:extLst>
              <a:ext uri="{FF2B5EF4-FFF2-40B4-BE49-F238E27FC236}">
                <a16:creationId xmlns:a16="http://schemas.microsoft.com/office/drawing/2014/main" id="{0E48F3D1-97B9-3152-2B28-72209412397C}"/>
              </a:ext>
            </a:extLst>
          </p:cNvPr>
          <p:cNvCxnSpPr>
            <a:stCxn id="5" idx="2"/>
          </p:cNvCxnSpPr>
          <p:nvPr/>
        </p:nvCxnSpPr>
        <p:spPr>
          <a:xfrm>
            <a:off x="1345716" y="4381494"/>
            <a:ext cx="9748" cy="3272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9C566AB7-142F-57A8-1FB6-B7D06F70E506}"/>
              </a:ext>
            </a:extLst>
          </p:cNvPr>
          <p:cNvCxnSpPr>
            <a:cxnSpLocks/>
            <a:stCxn id="6" idx="2"/>
          </p:cNvCxnSpPr>
          <p:nvPr/>
        </p:nvCxnSpPr>
        <p:spPr>
          <a:xfrm flipH="1">
            <a:off x="2394024" y="4384924"/>
            <a:ext cx="1" cy="12012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5A3813BC-E73C-97D0-D0B9-E2C8E4D46D2C}"/>
              </a:ext>
            </a:extLst>
          </p:cNvPr>
          <p:cNvCxnSpPr>
            <a:cxnSpLocks/>
            <a:stCxn id="8" idx="2"/>
          </p:cNvCxnSpPr>
          <p:nvPr/>
        </p:nvCxnSpPr>
        <p:spPr>
          <a:xfrm flipH="1">
            <a:off x="3464857" y="4388351"/>
            <a:ext cx="1" cy="3203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802E0F64-833D-02A1-7913-DD88E56F1C3B}"/>
              </a:ext>
            </a:extLst>
          </p:cNvPr>
          <p:cNvCxnSpPr>
            <a:cxnSpLocks/>
            <a:stCxn id="10" idx="2"/>
          </p:cNvCxnSpPr>
          <p:nvPr/>
        </p:nvCxnSpPr>
        <p:spPr>
          <a:xfrm flipH="1">
            <a:off x="4535689" y="4384923"/>
            <a:ext cx="2" cy="11978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EFF7EA92-8B29-4F93-3124-705747B63005}"/>
              </a:ext>
            </a:extLst>
          </p:cNvPr>
          <p:cNvGrpSpPr/>
          <p:nvPr/>
        </p:nvGrpSpPr>
        <p:grpSpPr>
          <a:xfrm>
            <a:off x="382970" y="4754997"/>
            <a:ext cx="1951649" cy="680536"/>
            <a:chOff x="442360" y="5147616"/>
            <a:chExt cx="1951649" cy="680536"/>
          </a:xfrm>
        </p:grpSpPr>
        <p:sp>
          <p:nvSpPr>
            <p:cNvPr id="28" name="Oval 27">
              <a:extLst>
                <a:ext uri="{FF2B5EF4-FFF2-40B4-BE49-F238E27FC236}">
                  <a16:creationId xmlns:a16="http://schemas.microsoft.com/office/drawing/2014/main" id="{6A95E39F-03AF-93F1-DEE2-488C2F4FF4A5}"/>
                </a:ext>
              </a:extLst>
            </p:cNvPr>
            <p:cNvSpPr/>
            <p:nvPr/>
          </p:nvSpPr>
          <p:spPr>
            <a:xfrm>
              <a:off x="442360" y="5147616"/>
              <a:ext cx="1951649" cy="68053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7D1895F-7F28-7447-B368-E7C251CB2E0B}"/>
                </a:ext>
              </a:extLst>
            </p:cNvPr>
            <p:cNvSpPr txBox="1"/>
            <p:nvPr/>
          </p:nvSpPr>
          <p:spPr>
            <a:xfrm>
              <a:off x="645891" y="5265166"/>
              <a:ext cx="1748118" cy="553998"/>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Crab giants with 3 Tile the early prototype </a:t>
              </a:r>
            </a:p>
            <a:p>
              <a:r>
                <a:rPr lang="en-US" sz="1000" b="1" dirty="0">
                  <a:solidFill>
                    <a:schemeClr val="tx2">
                      <a:lumMod val="75000"/>
                    </a:schemeClr>
                  </a:solidFill>
                  <a:latin typeface="Arial" panose="020B0604020202020204" pitchFamily="34" charset="0"/>
                  <a:cs typeface="Arial" panose="020B0604020202020204" pitchFamily="34" charset="0"/>
                </a:rPr>
                <a:t>(Bhat et al. 2007)</a:t>
              </a:r>
            </a:p>
          </p:txBody>
        </p:sp>
      </p:grpSp>
      <p:grpSp>
        <p:nvGrpSpPr>
          <p:cNvPr id="32" name="Group 31">
            <a:extLst>
              <a:ext uri="{FF2B5EF4-FFF2-40B4-BE49-F238E27FC236}">
                <a16:creationId xmlns:a16="http://schemas.microsoft.com/office/drawing/2014/main" id="{7D0A6914-F14A-AC21-BF6A-0E96F9938B27}"/>
              </a:ext>
            </a:extLst>
          </p:cNvPr>
          <p:cNvGrpSpPr/>
          <p:nvPr/>
        </p:nvGrpSpPr>
        <p:grpSpPr>
          <a:xfrm>
            <a:off x="1418199" y="5577193"/>
            <a:ext cx="1951649" cy="680536"/>
            <a:chOff x="442360" y="5147616"/>
            <a:chExt cx="1951649" cy="680536"/>
          </a:xfrm>
        </p:grpSpPr>
        <p:sp>
          <p:nvSpPr>
            <p:cNvPr id="33" name="Oval 32">
              <a:extLst>
                <a:ext uri="{FF2B5EF4-FFF2-40B4-BE49-F238E27FC236}">
                  <a16:creationId xmlns:a16="http://schemas.microsoft.com/office/drawing/2014/main" id="{2771F958-5AE0-18B0-EAA7-91F93D284464}"/>
                </a:ext>
              </a:extLst>
            </p:cNvPr>
            <p:cNvSpPr/>
            <p:nvPr/>
          </p:nvSpPr>
          <p:spPr>
            <a:xfrm>
              <a:off x="442360" y="5147616"/>
              <a:ext cx="1951649" cy="68053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A06DD5D-8C13-9BE6-4CA7-576F738D1A47}"/>
                </a:ext>
              </a:extLst>
            </p:cNvPr>
            <p:cNvSpPr txBox="1"/>
            <p:nvPr/>
          </p:nvSpPr>
          <p:spPr>
            <a:xfrm>
              <a:off x="645891" y="5265166"/>
              <a:ext cx="1748118" cy="553998"/>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pulsar 0437 detection in full coherent beam</a:t>
              </a:r>
            </a:p>
            <a:p>
              <a:r>
                <a:rPr lang="en-US" sz="1000" b="1" dirty="0">
                  <a:solidFill>
                    <a:schemeClr val="tx2">
                      <a:lumMod val="75000"/>
                    </a:schemeClr>
                  </a:solidFill>
                  <a:latin typeface="Arial" panose="020B0604020202020204" pitchFamily="34" charset="0"/>
                  <a:cs typeface="Arial" panose="020B0604020202020204" pitchFamily="34" charset="0"/>
                </a:rPr>
                <a:t>(Bhat et al. 2016)</a:t>
              </a:r>
            </a:p>
          </p:txBody>
        </p:sp>
      </p:grpSp>
      <p:grpSp>
        <p:nvGrpSpPr>
          <p:cNvPr id="35" name="Group 34">
            <a:extLst>
              <a:ext uri="{FF2B5EF4-FFF2-40B4-BE49-F238E27FC236}">
                <a16:creationId xmlns:a16="http://schemas.microsoft.com/office/drawing/2014/main" id="{277E23BF-55BE-06A8-BF2B-B4A39149ED39}"/>
              </a:ext>
            </a:extLst>
          </p:cNvPr>
          <p:cNvGrpSpPr/>
          <p:nvPr/>
        </p:nvGrpSpPr>
        <p:grpSpPr>
          <a:xfrm>
            <a:off x="2525590" y="4709671"/>
            <a:ext cx="1951649" cy="680536"/>
            <a:chOff x="442360" y="5147616"/>
            <a:chExt cx="1951649" cy="680536"/>
          </a:xfrm>
        </p:grpSpPr>
        <p:sp>
          <p:nvSpPr>
            <p:cNvPr id="36" name="Oval 35">
              <a:extLst>
                <a:ext uri="{FF2B5EF4-FFF2-40B4-BE49-F238E27FC236}">
                  <a16:creationId xmlns:a16="http://schemas.microsoft.com/office/drawing/2014/main" id="{2EB0D75C-90B7-A6B6-40EE-5676EF3135CF}"/>
                </a:ext>
              </a:extLst>
            </p:cNvPr>
            <p:cNvSpPr/>
            <p:nvPr/>
          </p:nvSpPr>
          <p:spPr>
            <a:xfrm>
              <a:off x="442360" y="5147616"/>
              <a:ext cx="1951649" cy="68053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ACD9FBC-AD9A-7287-AFC4-77CC95DD0AEB}"/>
                </a:ext>
              </a:extLst>
            </p:cNvPr>
            <p:cNvSpPr txBox="1"/>
            <p:nvPr/>
          </p:nvSpPr>
          <p:spPr>
            <a:xfrm>
              <a:off x="645891" y="5265166"/>
              <a:ext cx="1748118" cy="553998"/>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First pulsar detection in coherent </a:t>
              </a:r>
              <a:r>
                <a:rPr lang="en-US" sz="1000" dirty="0" err="1">
                  <a:latin typeface="Arial" panose="020B0604020202020204" pitchFamily="34" charset="0"/>
                  <a:cs typeface="Arial" panose="020B0604020202020204" pitchFamily="34" charset="0"/>
                </a:rPr>
                <a:t>dedispersion</a:t>
              </a:r>
              <a:endParaRPr lang="en-US" sz="1000" dirty="0">
                <a:latin typeface="Arial" panose="020B0604020202020204" pitchFamily="34" charset="0"/>
                <a:cs typeface="Arial" panose="020B0604020202020204" pitchFamily="34" charset="0"/>
              </a:endParaRPr>
            </a:p>
            <a:p>
              <a:r>
                <a:rPr lang="en-US" sz="1000" b="1" dirty="0">
                  <a:solidFill>
                    <a:schemeClr val="tx2">
                      <a:lumMod val="75000"/>
                    </a:schemeClr>
                  </a:solidFill>
                  <a:latin typeface="Arial" panose="020B0604020202020204" pitchFamily="34" charset="0"/>
                  <a:cs typeface="Arial" panose="020B0604020202020204" pitchFamily="34" charset="0"/>
                </a:rPr>
                <a:t>(Kaur et al. 2019)</a:t>
              </a:r>
            </a:p>
          </p:txBody>
        </p:sp>
      </p:grpSp>
      <p:grpSp>
        <p:nvGrpSpPr>
          <p:cNvPr id="38" name="Group 37">
            <a:extLst>
              <a:ext uri="{FF2B5EF4-FFF2-40B4-BE49-F238E27FC236}">
                <a16:creationId xmlns:a16="http://schemas.microsoft.com/office/drawing/2014/main" id="{701D2C0D-4AD1-8564-0076-6BC7C84F43E3}"/>
              </a:ext>
            </a:extLst>
          </p:cNvPr>
          <p:cNvGrpSpPr/>
          <p:nvPr/>
        </p:nvGrpSpPr>
        <p:grpSpPr>
          <a:xfrm>
            <a:off x="3483013" y="5586662"/>
            <a:ext cx="2177973" cy="912059"/>
            <a:chOff x="442360" y="5147616"/>
            <a:chExt cx="1951649" cy="680536"/>
          </a:xfrm>
        </p:grpSpPr>
        <p:sp>
          <p:nvSpPr>
            <p:cNvPr id="39" name="Oval 38">
              <a:extLst>
                <a:ext uri="{FF2B5EF4-FFF2-40B4-BE49-F238E27FC236}">
                  <a16:creationId xmlns:a16="http://schemas.microsoft.com/office/drawing/2014/main" id="{2EDC081E-EAF8-9BCA-658E-E02B08C76A90}"/>
                </a:ext>
              </a:extLst>
            </p:cNvPr>
            <p:cNvSpPr/>
            <p:nvPr/>
          </p:nvSpPr>
          <p:spPr>
            <a:xfrm>
              <a:off x="442360" y="5147616"/>
              <a:ext cx="1951649" cy="68053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69C4F8FA-E78D-C82A-0CA9-AA2D456D7407}"/>
                </a:ext>
              </a:extLst>
            </p:cNvPr>
            <p:cNvSpPr txBox="1"/>
            <p:nvPr/>
          </p:nvSpPr>
          <p:spPr>
            <a:xfrm>
              <a:off x="645891" y="5265166"/>
              <a:ext cx="1748118" cy="413368"/>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First new pulsar J0036 discovered with the MWA</a:t>
              </a:r>
            </a:p>
            <a:p>
              <a:r>
                <a:rPr lang="en-US" sz="1000" b="1" dirty="0">
                  <a:solidFill>
                    <a:schemeClr val="tx2">
                      <a:lumMod val="75000"/>
                    </a:schemeClr>
                  </a:solidFill>
                  <a:latin typeface="Arial" panose="020B0604020202020204" pitchFamily="34" charset="0"/>
                  <a:cs typeface="Arial" panose="020B0604020202020204" pitchFamily="34" charset="0"/>
                </a:rPr>
                <a:t>(</a:t>
              </a:r>
              <a:r>
                <a:rPr lang="en-US" sz="1000" b="1" dirty="0" err="1">
                  <a:solidFill>
                    <a:schemeClr val="tx2">
                      <a:lumMod val="75000"/>
                    </a:schemeClr>
                  </a:solidFill>
                  <a:latin typeface="Arial" panose="020B0604020202020204" pitchFamily="34" charset="0"/>
                  <a:cs typeface="Arial" panose="020B0604020202020204" pitchFamily="34" charset="0"/>
                </a:rPr>
                <a:t>Swainston</a:t>
              </a:r>
              <a:r>
                <a:rPr lang="en-US" sz="1000" b="1" dirty="0">
                  <a:solidFill>
                    <a:schemeClr val="tx2">
                      <a:lumMod val="75000"/>
                    </a:schemeClr>
                  </a:solidFill>
                  <a:latin typeface="Arial" panose="020B0604020202020204" pitchFamily="34" charset="0"/>
                  <a:cs typeface="Arial" panose="020B0604020202020204" pitchFamily="34" charset="0"/>
                </a:rPr>
                <a:t> et al. 2021)</a:t>
              </a:r>
            </a:p>
          </p:txBody>
        </p:sp>
      </p:grpSp>
    </p:spTree>
    <p:extLst>
      <p:ext uri="{BB962C8B-B14F-4D97-AF65-F5344CB8AC3E}">
        <p14:creationId xmlns:p14="http://schemas.microsoft.com/office/powerpoint/2010/main" val="393481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5247640" y="4380904"/>
            <a:ext cx="3847431" cy="2416046"/>
          </a:xfrm>
          <a:prstGeom prst="rect">
            <a:avLst/>
          </a:prstGeom>
          <a:solidFill>
            <a:schemeClr val="accent1">
              <a:lumMod val="20000"/>
              <a:lumOff val="80000"/>
            </a:schemeClr>
          </a:solidFill>
          <a:ln w="25400">
            <a:solidFill>
              <a:srgbClr val="FF0000"/>
            </a:solidFill>
          </a:ln>
        </p:spPr>
        <p:txBody>
          <a:bodyPr wrap="square" rtlCol="0">
            <a:spAutoFit/>
          </a:bodyPr>
          <a:lstStyle/>
          <a:p>
            <a:pPr marL="249750" indent="-285750">
              <a:spcBef>
                <a:spcPts val="600"/>
              </a:spcBef>
              <a:buFont typeface="Arial" charset="0"/>
              <a:buChar char="•"/>
            </a:pPr>
            <a:r>
              <a:rPr lang="en-US" sz="1400" i="1" dirty="0">
                <a:latin typeface="Arial" panose="020B0604020202020204" pitchFamily="34" charset="0"/>
                <a:ea typeface="American Typewriter" charset="0"/>
                <a:cs typeface="Arial" panose="020B0604020202020204" pitchFamily="34" charset="0"/>
              </a:rPr>
              <a:t>Tied-array</a:t>
            </a:r>
            <a:r>
              <a:rPr lang="en-US" sz="1400" dirty="0">
                <a:latin typeface="Arial" panose="020B0604020202020204" pitchFamily="34" charset="0"/>
                <a:ea typeface="American Typewriter" charset="0"/>
                <a:cs typeface="Arial" panose="020B0604020202020204" pitchFamily="34" charset="0"/>
              </a:rPr>
              <a:t> beam size </a:t>
            </a:r>
            <a:r>
              <a:rPr lang="en-US" sz="1400" dirty="0">
                <a:latin typeface="Arial" panose="020B0604020202020204" pitchFamily="34" charset="0"/>
                <a:ea typeface="Bookman Old Style" charset="0"/>
                <a:cs typeface="Arial" panose="020B0604020202020204" pitchFamily="34" charset="0"/>
              </a:rPr>
              <a:t>~</a:t>
            </a:r>
            <a:r>
              <a:rPr lang="en-US" sz="1400" dirty="0">
                <a:latin typeface="Arial" panose="020B0604020202020204" pitchFamily="34" charset="0"/>
                <a:ea typeface="American Typewriter" charset="0"/>
                <a:cs typeface="Arial" panose="020B0604020202020204" pitchFamily="34" charset="0"/>
              </a:rPr>
              <a:t>23 arcminutes </a:t>
            </a:r>
          </a:p>
          <a:p>
            <a:pPr marL="249750" indent="-285750">
              <a:spcBef>
                <a:spcPts val="600"/>
              </a:spcBef>
              <a:buFont typeface="Arial" charset="0"/>
              <a:buChar char="•"/>
            </a:pPr>
            <a:r>
              <a:rPr lang="en-US" sz="1400" dirty="0">
                <a:latin typeface="Arial" panose="020B0604020202020204" pitchFamily="34" charset="0"/>
                <a:ea typeface="American Typewriter" charset="0"/>
                <a:cs typeface="Arial" panose="020B0604020202020204" pitchFamily="34" charset="0"/>
              </a:rPr>
              <a:t>Frequency band: 140-170 MHz</a:t>
            </a:r>
          </a:p>
          <a:p>
            <a:pPr marL="249750" indent="-285750">
              <a:spcBef>
                <a:spcPts val="600"/>
              </a:spcBef>
              <a:buFont typeface="Arial" charset="0"/>
              <a:buChar char="•"/>
            </a:pPr>
            <a:r>
              <a:rPr lang="en-US" sz="1400" dirty="0">
                <a:latin typeface="Arial" panose="020B0604020202020204" pitchFamily="34" charset="0"/>
                <a:ea typeface="American Typewriter" charset="0"/>
                <a:cs typeface="Arial" panose="020B0604020202020204" pitchFamily="34" charset="0"/>
              </a:rPr>
              <a:t>6000-8000 beams per each (4800 s) observation </a:t>
            </a:r>
          </a:p>
          <a:p>
            <a:pPr marL="249750" indent="-285750">
              <a:spcBef>
                <a:spcPts val="600"/>
              </a:spcBef>
              <a:buFont typeface="Arial" charset="0"/>
              <a:buChar char="•"/>
            </a:pPr>
            <a:r>
              <a:rPr lang="en-US" sz="1400" dirty="0">
                <a:latin typeface="Arial" panose="020B0604020202020204" pitchFamily="34" charset="0"/>
                <a:ea typeface="American Typewriter" charset="0"/>
                <a:cs typeface="Arial" panose="020B0604020202020204" pitchFamily="34" charset="0"/>
              </a:rPr>
              <a:t>100 hours for covering the full sky south of +30</a:t>
            </a:r>
            <a:r>
              <a:rPr lang="en-US" sz="1400" baseline="30000" dirty="0">
                <a:latin typeface="Arial" panose="020B0604020202020204" pitchFamily="34" charset="0"/>
                <a:ea typeface="American Typewriter" charset="0"/>
                <a:cs typeface="Arial" panose="020B0604020202020204" pitchFamily="34" charset="0"/>
              </a:rPr>
              <a:t>o</a:t>
            </a:r>
            <a:r>
              <a:rPr lang="en-US" sz="1400" dirty="0">
                <a:latin typeface="Arial" panose="020B0604020202020204" pitchFamily="34" charset="0"/>
                <a:ea typeface="American Typewriter" charset="0"/>
                <a:cs typeface="Arial" panose="020B0604020202020204" pitchFamily="34" charset="0"/>
              </a:rPr>
              <a:t> declination </a:t>
            </a:r>
          </a:p>
          <a:p>
            <a:pPr marL="249750" indent="-285750">
              <a:spcBef>
                <a:spcPts val="600"/>
              </a:spcBef>
              <a:buFont typeface="Arial" charset="0"/>
              <a:buChar char="•"/>
            </a:pPr>
            <a:r>
              <a:rPr lang="en-US" sz="1400" dirty="0">
                <a:latin typeface="Arial" panose="020B0604020202020204" pitchFamily="34" charset="0"/>
                <a:ea typeface="American Typewriter" charset="0"/>
                <a:cs typeface="Arial" panose="020B0604020202020204" pitchFamily="34" charset="0"/>
              </a:rPr>
              <a:t>600,000 tied-array beams for the full survey</a:t>
            </a:r>
          </a:p>
          <a:p>
            <a:pPr marL="249750" indent="-285750">
              <a:spcBef>
                <a:spcPts val="600"/>
              </a:spcBef>
              <a:buFont typeface="Arial" charset="0"/>
              <a:buChar char="•"/>
            </a:pPr>
            <a:r>
              <a:rPr lang="en-US" sz="1400" dirty="0">
                <a:latin typeface="Arial" panose="020B0604020202020204" pitchFamily="34" charset="0"/>
                <a:ea typeface="American Typewriter" charset="0"/>
                <a:cs typeface="Arial" panose="020B0604020202020204" pitchFamily="34" charset="0"/>
              </a:rPr>
              <a:t>42 TB to process per VCS observation</a:t>
            </a:r>
            <a:r>
              <a:rPr lang="en-US" sz="1400" dirty="0">
                <a:latin typeface="American Typewriter" charset="0"/>
                <a:ea typeface="American Typewriter" charset="0"/>
                <a:cs typeface="American Typewriter" charset="0"/>
              </a:rPr>
              <a:t> </a:t>
            </a:r>
          </a:p>
        </p:txBody>
      </p:sp>
      <p:sp>
        <p:nvSpPr>
          <p:cNvPr id="4" name="Slide Number Placeholder 3"/>
          <p:cNvSpPr>
            <a:spLocks noGrp="1"/>
          </p:cNvSpPr>
          <p:nvPr>
            <p:ph type="sldNum" sz="quarter" idx="4294967295"/>
          </p:nvPr>
        </p:nvSpPr>
        <p:spPr>
          <a:xfrm>
            <a:off x="8686800" y="6573520"/>
            <a:ext cx="447040" cy="269875"/>
          </a:xfrm>
          <a:prstGeom prst="rect">
            <a:avLst/>
          </a:prstGeom>
        </p:spPr>
        <p:txBody>
          <a:bodyPr/>
          <a:lstStyle/>
          <a:p>
            <a:fld id="{4559B5CD-97EE-454D-9E9F-7CF7580FE560}" type="slidenum">
              <a:rPr lang="en-AU" smtClean="0"/>
              <a:t>23</a:t>
            </a:fld>
            <a:endParaRPr lang="en-AU" dirty="0"/>
          </a:p>
        </p:txBody>
      </p:sp>
      <p:sp>
        <p:nvSpPr>
          <p:cNvPr id="10" name="Title 1"/>
          <p:cNvSpPr>
            <a:spLocks noGrp="1"/>
          </p:cNvSpPr>
          <p:nvPr>
            <p:ph type="title" idx="4294967295"/>
          </p:nvPr>
        </p:nvSpPr>
        <p:spPr>
          <a:xfrm>
            <a:off x="89715" y="388179"/>
            <a:ext cx="9239871" cy="896906"/>
          </a:xfrm>
        </p:spPr>
        <p:txBody>
          <a:bodyPr>
            <a:noAutofit/>
          </a:bodyPr>
          <a:lstStyle/>
          <a:p>
            <a:pPr algn="ctr" eaLnBrk="1" hangingPunct="1"/>
            <a:r>
              <a:rPr lang="en-US" sz="3200" dirty="0">
                <a:solidFill>
                  <a:srgbClr val="0000FF"/>
                </a:solidFill>
                <a:latin typeface="Arial" panose="020B0604020202020204" pitchFamily="34" charset="0"/>
                <a:ea typeface="American Typewriter" charset="0"/>
                <a:cs typeface="Arial" panose="020B0604020202020204" pitchFamily="34" charset="0"/>
              </a:rPr>
              <a:t>The </a:t>
            </a:r>
            <a:r>
              <a:rPr lang="en-US" sz="3200" dirty="0">
                <a:solidFill>
                  <a:schemeClr val="tx1"/>
                </a:solidFill>
                <a:latin typeface="Arial" panose="020B0604020202020204" pitchFamily="34" charset="0"/>
                <a:ea typeface="American Typewriter" charset="0"/>
                <a:cs typeface="Arial" panose="020B0604020202020204" pitchFamily="34" charset="0"/>
              </a:rPr>
              <a:t>S</a:t>
            </a:r>
            <a:r>
              <a:rPr lang="en-US" sz="3200" dirty="0">
                <a:solidFill>
                  <a:srgbClr val="0000FF"/>
                </a:solidFill>
                <a:latin typeface="Arial" panose="020B0604020202020204" pitchFamily="34" charset="0"/>
                <a:ea typeface="American Typewriter" charset="0"/>
                <a:cs typeface="Arial" panose="020B0604020202020204" pitchFamily="34" charset="0"/>
              </a:rPr>
              <a:t>outhern-sky </a:t>
            </a:r>
            <a:r>
              <a:rPr lang="en-US" sz="3200" dirty="0">
                <a:solidFill>
                  <a:schemeClr val="tx1"/>
                </a:solidFill>
                <a:latin typeface="Arial" panose="020B0604020202020204" pitchFamily="34" charset="0"/>
                <a:ea typeface="American Typewriter" charset="0"/>
                <a:cs typeface="Arial" panose="020B0604020202020204" pitchFamily="34" charset="0"/>
              </a:rPr>
              <a:t>MWA R</a:t>
            </a:r>
            <a:r>
              <a:rPr lang="en-US" sz="3200" dirty="0">
                <a:solidFill>
                  <a:srgbClr val="0000FF"/>
                </a:solidFill>
                <a:latin typeface="Arial" panose="020B0604020202020204" pitchFamily="34" charset="0"/>
                <a:ea typeface="American Typewriter" charset="0"/>
                <a:cs typeface="Arial" panose="020B0604020202020204" pitchFamily="34" charset="0"/>
              </a:rPr>
              <a:t>apid </a:t>
            </a:r>
            <a:r>
              <a:rPr lang="en-US" sz="3200" dirty="0">
                <a:solidFill>
                  <a:schemeClr val="tx1"/>
                </a:solidFill>
                <a:latin typeface="Arial" panose="020B0604020202020204" pitchFamily="34" charset="0"/>
                <a:ea typeface="American Typewriter" charset="0"/>
                <a:cs typeface="Arial" panose="020B0604020202020204" pitchFamily="34" charset="0"/>
              </a:rPr>
              <a:t>T</a:t>
            </a:r>
            <a:r>
              <a:rPr lang="en-US" sz="3200" dirty="0">
                <a:solidFill>
                  <a:srgbClr val="0000FF"/>
                </a:solidFill>
                <a:latin typeface="Arial" panose="020B0604020202020204" pitchFamily="34" charset="0"/>
                <a:ea typeface="American Typewriter" charset="0"/>
                <a:cs typeface="Arial" panose="020B0604020202020204" pitchFamily="34" charset="0"/>
              </a:rPr>
              <a:t>wo-</a:t>
            </a:r>
            <a:r>
              <a:rPr lang="en-US" sz="3200" dirty="0" err="1">
                <a:solidFill>
                  <a:srgbClr val="0000FF"/>
                </a:solidFill>
                <a:latin typeface="Arial" panose="020B0604020202020204" pitchFamily="34" charset="0"/>
                <a:ea typeface="American Typewriter" charset="0"/>
                <a:cs typeface="Arial" panose="020B0604020202020204" pitchFamily="34" charset="0"/>
              </a:rPr>
              <a:t>metre</a:t>
            </a:r>
            <a:r>
              <a:rPr lang="en-US" sz="3200" dirty="0">
                <a:solidFill>
                  <a:srgbClr val="0000FF"/>
                </a:solidFill>
                <a:latin typeface="Arial" panose="020B0604020202020204" pitchFamily="34" charset="0"/>
                <a:ea typeface="American Typewriter" charset="0"/>
                <a:cs typeface="Arial" panose="020B0604020202020204" pitchFamily="34" charset="0"/>
              </a:rPr>
              <a:t> (</a:t>
            </a:r>
            <a:r>
              <a:rPr lang="en-US" sz="3200" dirty="0">
                <a:solidFill>
                  <a:schemeClr val="tx1"/>
                </a:solidFill>
                <a:latin typeface="Arial" panose="020B0604020202020204" pitchFamily="34" charset="0"/>
                <a:ea typeface="American Typewriter" charset="0"/>
                <a:cs typeface="Arial" panose="020B0604020202020204" pitchFamily="34" charset="0"/>
              </a:rPr>
              <a:t>SMART)</a:t>
            </a:r>
            <a:r>
              <a:rPr lang="en-US" sz="3200" dirty="0">
                <a:solidFill>
                  <a:srgbClr val="0000FF"/>
                </a:solidFill>
                <a:latin typeface="Arial" panose="020B0604020202020204" pitchFamily="34" charset="0"/>
                <a:ea typeface="American Typewriter" charset="0"/>
                <a:cs typeface="Arial" panose="020B0604020202020204" pitchFamily="34" charset="0"/>
              </a:rPr>
              <a:t> pulsar survey</a:t>
            </a:r>
          </a:p>
        </p:txBody>
      </p:sp>
      <p:sp>
        <p:nvSpPr>
          <p:cNvPr id="24" name="TextBox 23"/>
          <p:cNvSpPr txBox="1"/>
          <p:nvPr/>
        </p:nvSpPr>
        <p:spPr>
          <a:xfrm>
            <a:off x="0" y="5282018"/>
            <a:ext cx="5168085" cy="1538883"/>
          </a:xfrm>
          <a:prstGeom prst="rect">
            <a:avLst/>
          </a:prstGeom>
          <a:solidFill>
            <a:schemeClr val="bg1"/>
          </a:solidFill>
        </p:spPr>
        <p:txBody>
          <a:bodyPr wrap="square" rtlCol="0">
            <a:spAutoFit/>
          </a:bodyPr>
          <a:lstStyle/>
          <a:p>
            <a:pPr marL="285750" indent="-285750">
              <a:spcBef>
                <a:spcPts val="600"/>
              </a:spcBef>
              <a:buFont typeface="Arial" charset="0"/>
              <a:buChar char="•"/>
            </a:pPr>
            <a:r>
              <a:rPr lang="en-US" sz="1400" b="1" dirty="0">
                <a:solidFill>
                  <a:srgbClr val="FF0000"/>
                </a:solidFill>
                <a:latin typeface="Arial" panose="020B0604020202020204" pitchFamily="34" charset="0"/>
                <a:ea typeface="American Typewriter" charset="0"/>
                <a:cs typeface="Arial" panose="020B0604020202020204" pitchFamily="34" charset="0"/>
              </a:rPr>
              <a:t>Compact configuration of the MWA </a:t>
            </a:r>
            <a:r>
              <a:rPr lang="en-US" sz="1400" dirty="0">
                <a:latin typeface="Arial" panose="020B0604020202020204" pitchFamily="34" charset="0"/>
                <a:ea typeface="American Typewriter" charset="0"/>
                <a:cs typeface="Arial" panose="020B0604020202020204" pitchFamily="34" charset="0"/>
              </a:rPr>
              <a:t>for 2-3 orders of magnitude saving in beamforming cost </a:t>
            </a:r>
          </a:p>
          <a:p>
            <a:pPr marL="285750" indent="-285750">
              <a:spcBef>
                <a:spcPts val="600"/>
              </a:spcBef>
              <a:buFont typeface="Arial" charset="0"/>
              <a:buChar char="•"/>
            </a:pPr>
            <a:r>
              <a:rPr lang="en-US" sz="1400" b="1" dirty="0">
                <a:solidFill>
                  <a:srgbClr val="00B050"/>
                </a:solidFill>
                <a:latin typeface="Arial" panose="020B0604020202020204" pitchFamily="34" charset="0"/>
                <a:ea typeface="American Typewriter" charset="0"/>
                <a:cs typeface="Arial" panose="020B0604020202020204" pitchFamily="34" charset="0"/>
              </a:rPr>
              <a:t>Each tile sees </a:t>
            </a:r>
            <a:r>
              <a:rPr lang="en-US" sz="1400" b="1" dirty="0">
                <a:solidFill>
                  <a:srgbClr val="00B050"/>
                </a:solidFill>
                <a:latin typeface="Arial" panose="020B0604020202020204" pitchFamily="34" charset="0"/>
                <a:ea typeface="Bookman Old Style" charset="0"/>
                <a:cs typeface="Arial" panose="020B0604020202020204" pitchFamily="34" charset="0"/>
              </a:rPr>
              <a:t>~</a:t>
            </a:r>
            <a:r>
              <a:rPr lang="en-US" sz="1400" b="1" dirty="0">
                <a:solidFill>
                  <a:srgbClr val="00B050"/>
                </a:solidFill>
                <a:latin typeface="Arial" panose="020B0604020202020204" pitchFamily="34" charset="0"/>
                <a:ea typeface="American Typewriter" charset="0"/>
                <a:cs typeface="Arial" panose="020B0604020202020204" pitchFamily="34" charset="0"/>
              </a:rPr>
              <a:t>610 deg</a:t>
            </a:r>
            <a:r>
              <a:rPr lang="en-US" sz="1400" b="1" baseline="30000" dirty="0">
                <a:solidFill>
                  <a:srgbClr val="00B050"/>
                </a:solidFill>
                <a:latin typeface="Arial" panose="020B0604020202020204" pitchFamily="34" charset="0"/>
                <a:ea typeface="American Typewriter" charset="0"/>
                <a:cs typeface="Arial" panose="020B0604020202020204" pitchFamily="34" charset="0"/>
              </a:rPr>
              <a:t>2</a:t>
            </a:r>
            <a:r>
              <a:rPr lang="en-US" sz="1400" b="1" dirty="0">
                <a:solidFill>
                  <a:srgbClr val="00B050"/>
                </a:solidFill>
                <a:latin typeface="Arial" panose="020B0604020202020204" pitchFamily="34" charset="0"/>
                <a:ea typeface="American Typewriter" charset="0"/>
                <a:cs typeface="Arial" panose="020B0604020202020204" pitchFamily="34" charset="0"/>
              </a:rPr>
              <a:t> of the sky</a:t>
            </a:r>
            <a:r>
              <a:rPr lang="en-US" sz="1400" dirty="0">
                <a:solidFill>
                  <a:srgbClr val="0432FF"/>
                </a:solidFill>
                <a:latin typeface="Arial" panose="020B0604020202020204" pitchFamily="34" charset="0"/>
                <a:ea typeface="American Typewriter" charset="0"/>
                <a:cs typeface="Arial" panose="020B0604020202020204" pitchFamily="34" charset="0"/>
              </a:rPr>
              <a:t>, </a:t>
            </a:r>
            <a:r>
              <a:rPr lang="en-US" sz="1400" dirty="0">
                <a:latin typeface="Arial" panose="020B0604020202020204" pitchFamily="34" charset="0"/>
                <a:ea typeface="American Typewriter" charset="0"/>
                <a:cs typeface="Arial" panose="020B0604020202020204" pitchFamily="34" charset="0"/>
              </a:rPr>
              <a:t> recording in the Voltage Capture System (VCS) mode</a:t>
            </a:r>
          </a:p>
          <a:p>
            <a:pPr marL="285750" indent="-285750">
              <a:spcBef>
                <a:spcPts val="600"/>
              </a:spcBef>
              <a:buFont typeface="Arial" charset="0"/>
              <a:buChar char="•"/>
            </a:pPr>
            <a:r>
              <a:rPr lang="en-US" sz="1400" dirty="0">
                <a:solidFill>
                  <a:srgbClr val="0432FF"/>
                </a:solidFill>
                <a:latin typeface="Arial" panose="020B0604020202020204" pitchFamily="34" charset="0"/>
                <a:ea typeface="American Typewriter" charset="0"/>
                <a:cs typeface="Arial" panose="020B0604020202020204" pitchFamily="34" charset="0"/>
              </a:rPr>
              <a:t>100-μs / 10-kHz resolution data from 128 tiles </a:t>
            </a:r>
            <a:r>
              <a:rPr lang="en-US" sz="1400" dirty="0">
                <a:latin typeface="Arial" panose="020B0604020202020204" pitchFamily="34" charset="0"/>
                <a:ea typeface="American Typewriter" charset="0"/>
                <a:cs typeface="Arial" panose="020B0604020202020204" pitchFamily="34" charset="0"/>
              </a:rPr>
              <a:t>in dual </a:t>
            </a:r>
            <a:r>
              <a:rPr lang="en-US" sz="1400" dirty="0" err="1">
                <a:latin typeface="Arial" panose="020B0604020202020204" pitchFamily="34" charset="0"/>
                <a:ea typeface="American Typewriter" charset="0"/>
                <a:cs typeface="Arial" panose="020B0604020202020204" pitchFamily="34" charset="0"/>
              </a:rPr>
              <a:t>polarisation</a:t>
            </a:r>
            <a:r>
              <a:rPr lang="en-US" sz="1400" dirty="0">
                <a:latin typeface="Arial" panose="020B0604020202020204" pitchFamily="34" charset="0"/>
                <a:ea typeface="American Typewriter" charset="0"/>
                <a:cs typeface="Arial" panose="020B0604020202020204" pitchFamily="34" charset="0"/>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7419"/>
            <a:ext cx="4699000" cy="336909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6810" y="1716103"/>
            <a:ext cx="4468261" cy="2335197"/>
          </a:xfrm>
          <a:prstGeom prst="rect">
            <a:avLst/>
          </a:prstGeom>
        </p:spPr>
      </p:pic>
      <p:sp>
        <p:nvSpPr>
          <p:cNvPr id="9" name="TextBox 8">
            <a:extLst>
              <a:ext uri="{FF2B5EF4-FFF2-40B4-BE49-F238E27FC236}">
                <a16:creationId xmlns:a16="http://schemas.microsoft.com/office/drawing/2014/main" id="{F8530A06-A340-4AF9-BAF7-B7A39E3F6AE5}"/>
              </a:ext>
            </a:extLst>
          </p:cNvPr>
          <p:cNvSpPr txBox="1"/>
          <p:nvPr/>
        </p:nvSpPr>
        <p:spPr>
          <a:xfrm>
            <a:off x="89715" y="1306473"/>
            <a:ext cx="9044125" cy="357234"/>
          </a:xfrm>
          <a:prstGeom prst="rect">
            <a:avLst/>
          </a:prstGeom>
          <a:solidFill>
            <a:schemeClr val="tx2">
              <a:lumMod val="20000"/>
              <a:lumOff val="80000"/>
            </a:schemeClr>
          </a:solidFill>
          <a:ln>
            <a:noFill/>
          </a:ln>
        </p:spPr>
        <p:txBody>
          <a:bodyPr wrap="square" lIns="90000" tIns="45000" rIns="90000" bIns="45000" anchorCtr="0" compatLnSpc="0">
            <a:spAutoFit/>
          </a:bodyPr>
          <a:lstStyle/>
          <a:p>
            <a:pPr marL="0" marR="0" lvl="0" indent="0" algn="ctr" hangingPunct="0">
              <a:lnSpc>
                <a:spcPct val="100000"/>
              </a:lnSpc>
              <a:spcBef>
                <a:spcPts val="0"/>
              </a:spcBef>
              <a:spcAft>
                <a:spcPts val="0"/>
              </a:spcAft>
              <a:buSzPct val="45000"/>
              <a:tabLst/>
            </a:pPr>
            <a:r>
              <a:rPr lang="en-AU" b="0" u="none" strike="noStrike" kern="1200" cap="none" dirty="0">
                <a:ln>
                  <a:noFill/>
                </a:ln>
                <a:latin typeface="Arial" panose="020B0604020202020204" pitchFamily="34" charset="0"/>
                <a:ea typeface="American Typewriter" charset="0"/>
                <a:cs typeface="Arial" panose="020B0604020202020204" pitchFamily="34" charset="0"/>
              </a:rPr>
              <a:t>An all-sky </a:t>
            </a:r>
            <a:r>
              <a:rPr lang="en-AU" b="0" i="1" u="none" strike="noStrike" kern="1200" cap="none" dirty="0">
                <a:ln>
                  <a:noFill/>
                </a:ln>
                <a:latin typeface="Arial" panose="020B0604020202020204" pitchFamily="34" charset="0"/>
                <a:ea typeface="American Typewriter" charset="0"/>
                <a:cs typeface="Arial" panose="020B0604020202020204" pitchFamily="34" charset="0"/>
              </a:rPr>
              <a:t>voltage-capture</a:t>
            </a:r>
            <a:r>
              <a:rPr lang="en-AU" b="0" u="none" strike="noStrike" kern="1200" cap="none" dirty="0">
                <a:ln>
                  <a:noFill/>
                </a:ln>
                <a:latin typeface="Arial" panose="020B0604020202020204" pitchFamily="34" charset="0"/>
                <a:ea typeface="American Typewriter" charset="0"/>
                <a:cs typeface="Arial" panose="020B0604020202020204" pitchFamily="34" charset="0"/>
              </a:rPr>
              <a:t> (VCS) pulsar survey with the Phase </a:t>
            </a:r>
            <a:r>
              <a:rPr lang="en-AU" dirty="0">
                <a:latin typeface="Arial" panose="020B0604020202020204" pitchFamily="34" charset="0"/>
                <a:ea typeface="American Typewriter" charset="0"/>
                <a:cs typeface="Arial" panose="020B0604020202020204" pitchFamily="34" charset="0"/>
              </a:rPr>
              <a:t>2</a:t>
            </a:r>
            <a:r>
              <a:rPr lang="en-AU" b="0" u="none" strike="noStrike" kern="1200" cap="none" dirty="0">
                <a:ln>
                  <a:noFill/>
                </a:ln>
                <a:latin typeface="Arial" panose="020B0604020202020204" pitchFamily="34" charset="0"/>
                <a:ea typeface="American Typewriter" charset="0"/>
                <a:cs typeface="Arial" panose="020B0604020202020204" pitchFamily="34" charset="0"/>
              </a:rPr>
              <a:t> </a:t>
            </a:r>
            <a:r>
              <a:rPr lang="en-AU" b="0" i="1" u="none" strike="noStrike" kern="1200" cap="none" dirty="0">
                <a:ln>
                  <a:noFill/>
                </a:ln>
                <a:latin typeface="Arial" panose="020B0604020202020204" pitchFamily="34" charset="0"/>
                <a:ea typeface="American Typewriter" charset="0"/>
                <a:cs typeface="Arial" panose="020B0604020202020204" pitchFamily="34" charset="0"/>
              </a:rPr>
              <a:t>compact</a:t>
            </a:r>
            <a:r>
              <a:rPr lang="en-AU" b="0" u="none" strike="noStrike" kern="1200" cap="none" dirty="0">
                <a:ln>
                  <a:noFill/>
                </a:ln>
                <a:latin typeface="Arial" panose="020B0604020202020204" pitchFamily="34" charset="0"/>
                <a:ea typeface="American Typewriter" charset="0"/>
                <a:cs typeface="Arial" panose="020B0604020202020204" pitchFamily="34" charset="0"/>
              </a:rPr>
              <a:t> MWA </a:t>
            </a:r>
            <a:endParaRPr lang="en-AU" b="0" i="0" u="none" strike="noStrike" kern="1200" cap="none" dirty="0">
              <a:ln>
                <a:noFill/>
              </a:ln>
              <a:latin typeface="Arial" panose="020B0604020202020204" pitchFamily="34" charset="0"/>
              <a:ea typeface="American Typewriter" charset="0"/>
              <a:cs typeface="Arial" panose="020B0604020202020204" pitchFamily="34" charset="0"/>
            </a:endParaRPr>
          </a:p>
        </p:txBody>
      </p:sp>
      <p:sp>
        <p:nvSpPr>
          <p:cNvPr id="3" name="TextBox 2">
            <a:extLst>
              <a:ext uri="{FF2B5EF4-FFF2-40B4-BE49-F238E27FC236}">
                <a16:creationId xmlns:a16="http://schemas.microsoft.com/office/drawing/2014/main" id="{9B67CB19-5657-5D9C-D7B3-CC1A2260F7D3}"/>
              </a:ext>
            </a:extLst>
          </p:cNvPr>
          <p:cNvSpPr txBox="1"/>
          <p:nvPr/>
        </p:nvSpPr>
        <p:spPr>
          <a:xfrm>
            <a:off x="7088909" y="3998210"/>
            <a:ext cx="2607571" cy="338554"/>
          </a:xfrm>
          <a:prstGeom prst="rect">
            <a:avLst/>
          </a:prstGeom>
          <a:solidFill>
            <a:schemeClr val="bg1"/>
          </a:solidFill>
        </p:spPr>
        <p:txBody>
          <a:bodyPr wrap="square" rtlCol="0">
            <a:spAutoFit/>
          </a:bodyPr>
          <a:lstStyle/>
          <a:p>
            <a:r>
              <a:rPr lang="en-US" sz="1600" i="1" dirty="0">
                <a:solidFill>
                  <a:srgbClr val="0432FF"/>
                </a:solidFill>
                <a:latin typeface="Bookman Old Style" panose="02050604050505020204" pitchFamily="18" charset="0"/>
              </a:rPr>
              <a:t>See Bradley’s talk </a:t>
            </a:r>
          </a:p>
        </p:txBody>
      </p:sp>
    </p:spTree>
    <p:extLst>
      <p:ext uri="{BB962C8B-B14F-4D97-AF65-F5344CB8AC3E}">
        <p14:creationId xmlns:p14="http://schemas.microsoft.com/office/powerpoint/2010/main" val="387144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24</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1215969" y="142457"/>
            <a:ext cx="8597900" cy="707886"/>
          </a:xfrm>
        </p:spPr>
        <p:txBody>
          <a:bodyPr wrap="square">
            <a:spAutoFit/>
          </a:bodyPr>
          <a:lstStyle/>
          <a:p>
            <a:pPr lvl="0"/>
            <a:r>
              <a:rPr lang="en-AU" sz="4000" dirty="0">
                <a:solidFill>
                  <a:srgbClr val="0432FF"/>
                </a:solidFill>
                <a:latin typeface="Arial" panose="020B0604020202020204" pitchFamily="34" charset="0"/>
                <a:ea typeface="American Typewriter" charset="0"/>
                <a:cs typeface="Arial" panose="020B0604020202020204" pitchFamily="34" charset="0"/>
              </a:rPr>
              <a:t>MWA PSR #1: J0036-1033</a:t>
            </a:r>
          </a:p>
        </p:txBody>
      </p:sp>
      <p:sp>
        <p:nvSpPr>
          <p:cNvPr id="5" name="TextBox 4"/>
          <p:cNvSpPr txBox="1"/>
          <p:nvPr/>
        </p:nvSpPr>
        <p:spPr>
          <a:xfrm>
            <a:off x="3690559" y="3773386"/>
            <a:ext cx="2879791" cy="1349985"/>
          </a:xfrm>
          <a:prstGeom prst="rect">
            <a:avLst/>
          </a:prstGeom>
          <a:solidFill>
            <a:schemeClr val="tx2">
              <a:lumMod val="20000"/>
              <a:lumOff val="80000"/>
            </a:schemeClr>
          </a:solidFill>
        </p:spPr>
        <p:txBody>
          <a:bodyPr wrap="square" rtlCol="0">
            <a:spAutoFit/>
          </a:bodyPr>
          <a:lstStyle/>
          <a:p>
            <a:pPr marL="285750" indent="-285750">
              <a:lnSpc>
                <a:spcPct val="150000"/>
              </a:lnSpc>
              <a:buFont typeface="Arial" charset="0"/>
              <a:buChar char="•"/>
            </a:pPr>
            <a:r>
              <a:rPr lang="en-US" sz="1400" b="1" dirty="0">
                <a:latin typeface="Arial" panose="020B0604020202020204" pitchFamily="34" charset="0"/>
                <a:ea typeface="American Typewriter" charset="0"/>
                <a:cs typeface="Arial" panose="020B0604020202020204" pitchFamily="34" charset="0"/>
              </a:rPr>
              <a:t>Period</a:t>
            </a:r>
            <a:r>
              <a:rPr lang="en-US" sz="1400" dirty="0">
                <a:latin typeface="Arial" panose="020B0604020202020204" pitchFamily="34" charset="0"/>
                <a:ea typeface="American Typewriter" charset="0"/>
                <a:cs typeface="Arial" panose="020B0604020202020204" pitchFamily="34" charset="0"/>
              </a:rPr>
              <a:t>:  0.900009 s</a:t>
            </a:r>
          </a:p>
          <a:p>
            <a:pPr marL="285750" indent="-285750">
              <a:lnSpc>
                <a:spcPct val="150000"/>
              </a:lnSpc>
              <a:buFont typeface="Arial" charset="0"/>
              <a:buChar char="•"/>
            </a:pPr>
            <a:r>
              <a:rPr lang="en-US" sz="1400" b="1" dirty="0">
                <a:latin typeface="Arial" panose="020B0604020202020204" pitchFamily="34" charset="0"/>
                <a:ea typeface="American Typewriter" charset="0"/>
                <a:cs typeface="Arial" panose="020B0604020202020204" pitchFamily="34" charset="0"/>
              </a:rPr>
              <a:t>DM</a:t>
            </a:r>
            <a:r>
              <a:rPr lang="en-US" sz="1400" dirty="0">
                <a:latin typeface="Arial" panose="020B0604020202020204" pitchFamily="34" charset="0"/>
                <a:ea typeface="American Typewriter" charset="0"/>
                <a:cs typeface="Arial" panose="020B0604020202020204" pitchFamily="34" charset="0"/>
              </a:rPr>
              <a:t>:</a:t>
            </a:r>
            <a:r>
              <a:rPr lang="en-US" sz="1400" dirty="0">
                <a:latin typeface="Arial" panose="020B0604020202020204" pitchFamily="34" charset="0"/>
                <a:ea typeface="Bookman Old Style" charset="0"/>
                <a:cs typeface="Arial" panose="020B0604020202020204" pitchFamily="34" charset="0"/>
              </a:rPr>
              <a:t> 23.123 pc cm</a:t>
            </a:r>
            <a:r>
              <a:rPr lang="en-US" sz="1400" baseline="30000" dirty="0">
                <a:latin typeface="Arial" panose="020B0604020202020204" pitchFamily="34" charset="0"/>
                <a:ea typeface="Bookman Old Style" charset="0"/>
                <a:cs typeface="Arial" panose="020B0604020202020204" pitchFamily="34" charset="0"/>
              </a:rPr>
              <a:t>-3</a:t>
            </a:r>
          </a:p>
          <a:p>
            <a:pPr marL="285750" indent="-285750">
              <a:lnSpc>
                <a:spcPct val="150000"/>
              </a:lnSpc>
              <a:buFont typeface="Arial" charset="0"/>
              <a:buChar char="•"/>
            </a:pPr>
            <a:r>
              <a:rPr lang="en-US" sz="1400" b="1" dirty="0">
                <a:latin typeface="Arial" panose="020B0604020202020204" pitchFamily="34" charset="0"/>
                <a:ea typeface="Bookman Old Style" charset="0"/>
                <a:cs typeface="Arial" panose="020B0604020202020204" pitchFamily="34" charset="0"/>
              </a:rPr>
              <a:t>Pulse width</a:t>
            </a:r>
            <a:r>
              <a:rPr lang="en-US" sz="1400" dirty="0">
                <a:latin typeface="Arial" panose="020B0604020202020204" pitchFamily="34" charset="0"/>
                <a:ea typeface="Bookman Old Style" charset="0"/>
                <a:cs typeface="Arial" panose="020B0604020202020204" pitchFamily="34" charset="0"/>
              </a:rPr>
              <a:t>: 18 </a:t>
            </a:r>
            <a:r>
              <a:rPr lang="en-US" sz="1400" dirty="0" err="1">
                <a:latin typeface="Arial" panose="020B0604020202020204" pitchFamily="34" charset="0"/>
                <a:ea typeface="Bookman Old Style" charset="0"/>
                <a:cs typeface="Arial" panose="020B0604020202020204" pitchFamily="34" charset="0"/>
              </a:rPr>
              <a:t>ms</a:t>
            </a:r>
            <a:r>
              <a:rPr lang="en-US" sz="1400" dirty="0">
                <a:latin typeface="Arial" panose="020B0604020202020204" pitchFamily="34" charset="0"/>
                <a:ea typeface="Bookman Old Style" charset="0"/>
                <a:cs typeface="Arial" panose="020B0604020202020204" pitchFamily="34" charset="0"/>
              </a:rPr>
              <a:t> </a:t>
            </a:r>
          </a:p>
          <a:p>
            <a:pPr marL="285750" indent="-285750">
              <a:lnSpc>
                <a:spcPct val="150000"/>
              </a:lnSpc>
              <a:buFont typeface="Arial" charset="0"/>
              <a:buChar char="•"/>
            </a:pPr>
            <a:r>
              <a:rPr lang="en-US" sz="1400" b="1" dirty="0">
                <a:latin typeface="Arial" panose="020B0604020202020204" pitchFamily="34" charset="0"/>
                <a:ea typeface="Bookman Old Style" charset="0"/>
                <a:cs typeface="Arial" panose="020B0604020202020204" pitchFamily="34" charset="0"/>
              </a:rPr>
              <a:t>S/N</a:t>
            </a:r>
            <a:r>
              <a:rPr lang="en-US" sz="1400" dirty="0">
                <a:latin typeface="Arial" panose="020B0604020202020204" pitchFamily="34" charset="0"/>
                <a:ea typeface="Bookman Old Style" charset="0"/>
                <a:cs typeface="Arial" panose="020B0604020202020204" pitchFamily="34" charset="0"/>
              </a:rPr>
              <a:t>: 10-30 @155 MHz </a:t>
            </a:r>
            <a:endParaRPr lang="en-US" sz="1400" dirty="0">
              <a:latin typeface="Arial" panose="020B0604020202020204" pitchFamily="34" charset="0"/>
              <a:ea typeface="American Typewriter"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0334" y="1740950"/>
            <a:ext cx="5954556" cy="1845480"/>
          </a:xfrm>
          <a:prstGeom prst="rect">
            <a:avLst/>
          </a:prstGeom>
        </p:spPr>
      </p:pic>
      <p:sp>
        <p:nvSpPr>
          <p:cNvPr id="8" name="TextBox 7"/>
          <p:cNvSpPr txBox="1"/>
          <p:nvPr/>
        </p:nvSpPr>
        <p:spPr>
          <a:xfrm>
            <a:off x="3294213" y="5377988"/>
            <a:ext cx="5988975" cy="1169551"/>
          </a:xfrm>
          <a:prstGeom prst="rect">
            <a:avLst/>
          </a:prstGeom>
          <a:noFill/>
        </p:spPr>
        <p:txBody>
          <a:bodyPr wrap="square" rtlCol="0">
            <a:spAutoFit/>
          </a:bodyPr>
          <a:lstStyle/>
          <a:p>
            <a:pPr marL="285750" indent="-285750">
              <a:buFont typeface="Wingdings" charset="2"/>
              <a:buChar char="q"/>
            </a:pPr>
            <a:r>
              <a:rPr lang="en-US" sz="1400" b="1" dirty="0">
                <a:solidFill>
                  <a:srgbClr val="00B050"/>
                </a:solidFill>
                <a:latin typeface="Arial" panose="020B0604020202020204" pitchFamily="34" charset="0"/>
                <a:ea typeface="American Typewriter" charset="0"/>
                <a:cs typeface="Arial" panose="020B0604020202020204" pitchFamily="34" charset="0"/>
              </a:rPr>
              <a:t>After processing </a:t>
            </a:r>
            <a:r>
              <a:rPr lang="en-US" sz="1400" b="1" dirty="0">
                <a:solidFill>
                  <a:srgbClr val="00B050"/>
                </a:solidFill>
                <a:latin typeface="Arial" panose="020B0604020202020204" pitchFamily="34" charset="0"/>
                <a:ea typeface="Bookman Old Style" charset="0"/>
                <a:cs typeface="Arial" panose="020B0604020202020204" pitchFamily="34" charset="0"/>
              </a:rPr>
              <a:t>~</a:t>
            </a:r>
            <a:r>
              <a:rPr lang="en-US" sz="1400" b="1" dirty="0">
                <a:solidFill>
                  <a:srgbClr val="00B050"/>
                </a:solidFill>
                <a:latin typeface="Arial" panose="020B0604020202020204" pitchFamily="34" charset="0"/>
                <a:ea typeface="American Typewriter" charset="0"/>
                <a:cs typeface="Arial" panose="020B0604020202020204" pitchFamily="34" charset="0"/>
              </a:rPr>
              <a:t>1% of data</a:t>
            </a:r>
            <a:r>
              <a:rPr lang="en-US" sz="1400" dirty="0">
                <a:latin typeface="Arial" panose="020B0604020202020204" pitchFamily="34" charset="0"/>
                <a:ea typeface="American Typewriter" charset="0"/>
                <a:cs typeface="Arial" panose="020B0604020202020204" pitchFamily="34" charset="0"/>
              </a:rPr>
              <a:t>, over a limited parameter space (DM up to 250 pc cm</a:t>
            </a:r>
            <a:r>
              <a:rPr lang="en-US" sz="1400" baseline="30000" dirty="0">
                <a:latin typeface="Arial" panose="020B0604020202020204" pitchFamily="34" charset="0"/>
                <a:ea typeface="American Typewriter" charset="0"/>
                <a:cs typeface="Arial" panose="020B0604020202020204" pitchFamily="34" charset="0"/>
              </a:rPr>
              <a:t>-3</a:t>
            </a:r>
            <a:r>
              <a:rPr lang="en-US" sz="1400" dirty="0">
                <a:latin typeface="Arial" panose="020B0604020202020204" pitchFamily="34" charset="0"/>
                <a:ea typeface="American Typewriter" charset="0"/>
                <a:cs typeface="Arial" panose="020B0604020202020204" pitchFamily="34" charset="0"/>
              </a:rPr>
              <a:t>, in 2358 trial DMs)  </a:t>
            </a:r>
          </a:p>
          <a:p>
            <a:pPr marL="285750" indent="-285750">
              <a:buFont typeface="Wingdings" charset="2"/>
              <a:buChar char="q"/>
            </a:pPr>
            <a:endParaRPr lang="en-US" sz="1400" dirty="0">
              <a:latin typeface="Arial" panose="020B0604020202020204" pitchFamily="34" charset="0"/>
              <a:ea typeface="American Typewriter" charset="0"/>
              <a:cs typeface="Arial" panose="020B0604020202020204" pitchFamily="34" charset="0"/>
            </a:endParaRPr>
          </a:p>
          <a:p>
            <a:pPr marL="285750" indent="-285750">
              <a:buFont typeface="Wingdings" charset="2"/>
              <a:buChar char="q"/>
            </a:pPr>
            <a:r>
              <a:rPr lang="en-US" sz="1400" b="1" dirty="0">
                <a:solidFill>
                  <a:srgbClr val="FF0000"/>
                </a:solidFill>
                <a:latin typeface="Arial" panose="020B0604020202020204" pitchFamily="34" charset="0"/>
                <a:ea typeface="American Typewriter" charset="0"/>
                <a:cs typeface="Arial" panose="020B0604020202020204" pitchFamily="34" charset="0"/>
              </a:rPr>
              <a:t>Steep-spectrum, low-luminosity pulsar</a:t>
            </a:r>
            <a:r>
              <a:rPr lang="en-US" sz="1400" dirty="0">
                <a:latin typeface="Arial" panose="020B0604020202020204" pitchFamily="34" charset="0"/>
                <a:ea typeface="American Typewriter" charset="0"/>
                <a:cs typeface="Arial" panose="020B0604020202020204" pitchFamily="34" charset="0"/>
              </a:rPr>
              <a:t>, in the lowermost </a:t>
            </a:r>
            <a:r>
              <a:rPr lang="en-US" sz="1400" dirty="0">
                <a:latin typeface="Arial" panose="020B0604020202020204" pitchFamily="34" charset="0"/>
                <a:ea typeface="Bookman Old Style" charset="0"/>
                <a:cs typeface="Arial" panose="020B0604020202020204" pitchFamily="34" charset="0"/>
              </a:rPr>
              <a:t>~</a:t>
            </a:r>
            <a:r>
              <a:rPr lang="en-US" sz="1400" dirty="0">
                <a:latin typeface="Arial" panose="020B0604020202020204" pitchFamily="34" charset="0"/>
                <a:ea typeface="American Typewriter" charset="0"/>
                <a:cs typeface="Arial" panose="020B0604020202020204" pitchFamily="34" charset="0"/>
              </a:rPr>
              <a:t>2 </a:t>
            </a:r>
            <a:r>
              <a:rPr lang="en-US" sz="1400" dirty="0" err="1">
                <a:latin typeface="Arial" panose="020B0604020202020204" pitchFamily="34" charset="0"/>
                <a:ea typeface="American Typewriter" charset="0"/>
                <a:cs typeface="Arial" panose="020B0604020202020204" pitchFamily="34" charset="0"/>
              </a:rPr>
              <a:t>percenitle</a:t>
            </a:r>
            <a:r>
              <a:rPr lang="en-US" sz="1400" dirty="0">
                <a:latin typeface="Arial" panose="020B0604020202020204" pitchFamily="34" charset="0"/>
                <a:ea typeface="American Typewriter" charset="0"/>
                <a:cs typeface="Arial" panose="020B0604020202020204" pitchFamily="34" charset="0"/>
              </a:rPr>
              <a:t> of long-period pulsars</a:t>
            </a:r>
          </a:p>
        </p:txBody>
      </p:sp>
      <p:sp>
        <p:nvSpPr>
          <p:cNvPr id="4" name="TextBox 3"/>
          <p:cNvSpPr txBox="1"/>
          <p:nvPr/>
        </p:nvSpPr>
        <p:spPr>
          <a:xfrm>
            <a:off x="2307915" y="1002875"/>
            <a:ext cx="5677408" cy="307777"/>
          </a:xfrm>
          <a:prstGeom prst="rect">
            <a:avLst/>
          </a:prstGeom>
          <a:noFill/>
        </p:spPr>
        <p:txBody>
          <a:bodyPr wrap="square" rtlCol="0">
            <a:spAutoFit/>
          </a:bodyPr>
          <a:lstStyle/>
          <a:p>
            <a:pPr algn="r"/>
            <a:r>
              <a:rPr lang="en-US" sz="1400" dirty="0" err="1">
                <a:solidFill>
                  <a:srgbClr val="0432FF"/>
                </a:solidFill>
                <a:latin typeface="Arial" panose="020B0604020202020204" pitchFamily="34" charset="0"/>
                <a:ea typeface="American Typewriter" charset="0"/>
                <a:cs typeface="Arial" panose="020B0604020202020204" pitchFamily="34" charset="0"/>
              </a:rPr>
              <a:t>Swainston</a:t>
            </a:r>
            <a:r>
              <a:rPr lang="en-US" sz="1400" dirty="0">
                <a:solidFill>
                  <a:srgbClr val="0432FF"/>
                </a:solidFill>
                <a:latin typeface="Arial" panose="020B0604020202020204" pitchFamily="34" charset="0"/>
                <a:ea typeface="American Typewriter" charset="0"/>
                <a:cs typeface="Arial" panose="020B0604020202020204" pitchFamily="34" charset="0"/>
              </a:rPr>
              <a:t>, et al. (2021), </a:t>
            </a:r>
            <a:r>
              <a:rPr lang="en-US" sz="1400" dirty="0" err="1">
                <a:solidFill>
                  <a:srgbClr val="0432FF"/>
                </a:solidFill>
                <a:latin typeface="Arial" panose="020B0604020202020204" pitchFamily="34" charset="0"/>
                <a:ea typeface="American Typewriter" charset="0"/>
                <a:cs typeface="Arial" panose="020B0604020202020204" pitchFamily="34" charset="0"/>
              </a:rPr>
              <a:t>ApJ</a:t>
            </a:r>
            <a:r>
              <a:rPr lang="en-US" sz="1400" dirty="0">
                <a:solidFill>
                  <a:srgbClr val="0432FF"/>
                </a:solidFill>
                <a:latin typeface="Arial" panose="020B0604020202020204" pitchFamily="34" charset="0"/>
                <a:ea typeface="American Typewriter" charset="0"/>
                <a:cs typeface="Arial" panose="020B0604020202020204" pitchFamily="34" charset="0"/>
              </a:rPr>
              <a:t> Letters, 911:L26 </a:t>
            </a:r>
          </a:p>
        </p:txBody>
      </p:sp>
      <p:sp>
        <p:nvSpPr>
          <p:cNvPr id="9" name="TextBox 8"/>
          <p:cNvSpPr txBox="1"/>
          <p:nvPr/>
        </p:nvSpPr>
        <p:spPr>
          <a:xfrm>
            <a:off x="3160334" y="1366510"/>
            <a:ext cx="1303638" cy="338554"/>
          </a:xfrm>
          <a:prstGeom prst="rect">
            <a:avLst/>
          </a:prstGeom>
          <a:noFill/>
        </p:spPr>
        <p:txBody>
          <a:bodyPr wrap="square" rtlCol="0">
            <a:spAutoFit/>
          </a:bodyPr>
          <a:lstStyle/>
          <a:p>
            <a:pPr algn="r"/>
            <a:r>
              <a:rPr lang="en-US" sz="1600" dirty="0">
                <a:latin typeface="American Typewriter" charset="0"/>
                <a:ea typeface="American Typewriter" charset="0"/>
                <a:cs typeface="American Typewriter" charset="0"/>
              </a:rPr>
              <a:t>MWA</a:t>
            </a:r>
          </a:p>
        </p:txBody>
      </p:sp>
      <p:sp>
        <p:nvSpPr>
          <p:cNvPr id="10" name="TextBox 9"/>
          <p:cNvSpPr txBox="1"/>
          <p:nvPr/>
        </p:nvSpPr>
        <p:spPr>
          <a:xfrm>
            <a:off x="4448812" y="1392179"/>
            <a:ext cx="1839889" cy="338554"/>
          </a:xfrm>
          <a:prstGeom prst="rect">
            <a:avLst/>
          </a:prstGeom>
          <a:noFill/>
        </p:spPr>
        <p:txBody>
          <a:bodyPr wrap="square" rtlCol="0">
            <a:spAutoFit/>
          </a:bodyPr>
          <a:lstStyle/>
          <a:p>
            <a:pPr algn="r"/>
            <a:r>
              <a:rPr lang="en-US" sz="1600" dirty="0">
                <a:latin typeface="American Typewriter" charset="0"/>
                <a:ea typeface="American Typewriter" charset="0"/>
                <a:cs typeface="American Typewriter" charset="0"/>
              </a:rPr>
              <a:t>GMRT Band 3</a:t>
            </a:r>
          </a:p>
        </p:txBody>
      </p:sp>
      <p:sp>
        <p:nvSpPr>
          <p:cNvPr id="11" name="TextBox 10"/>
          <p:cNvSpPr txBox="1"/>
          <p:nvPr/>
        </p:nvSpPr>
        <p:spPr>
          <a:xfrm>
            <a:off x="6137612" y="1422831"/>
            <a:ext cx="1724261" cy="338554"/>
          </a:xfrm>
          <a:prstGeom prst="rect">
            <a:avLst/>
          </a:prstGeom>
          <a:noFill/>
        </p:spPr>
        <p:txBody>
          <a:bodyPr wrap="square" rtlCol="0">
            <a:spAutoFit/>
          </a:bodyPr>
          <a:lstStyle/>
          <a:p>
            <a:pPr algn="r"/>
            <a:r>
              <a:rPr lang="en-US" sz="1600" dirty="0">
                <a:latin typeface="American Typewriter" charset="0"/>
                <a:ea typeface="American Typewriter" charset="0"/>
                <a:cs typeface="American Typewriter" charset="0"/>
              </a:rPr>
              <a:t>GMRT Band 4</a:t>
            </a:r>
          </a:p>
        </p:txBody>
      </p:sp>
      <p:sp>
        <p:nvSpPr>
          <p:cNvPr id="12" name="TextBox 11"/>
          <p:cNvSpPr txBox="1"/>
          <p:nvPr/>
        </p:nvSpPr>
        <p:spPr>
          <a:xfrm>
            <a:off x="7174516" y="1402396"/>
            <a:ext cx="2044581" cy="338554"/>
          </a:xfrm>
          <a:prstGeom prst="rect">
            <a:avLst/>
          </a:prstGeom>
          <a:noFill/>
        </p:spPr>
        <p:txBody>
          <a:bodyPr wrap="square" rtlCol="0">
            <a:spAutoFit/>
          </a:bodyPr>
          <a:lstStyle/>
          <a:p>
            <a:pPr algn="r"/>
            <a:r>
              <a:rPr lang="en-US" sz="1600" dirty="0">
                <a:latin typeface="American Typewriter" charset="0"/>
                <a:ea typeface="American Typewriter" charset="0"/>
                <a:cs typeface="American Typewriter" charset="0"/>
              </a:rPr>
              <a:t>Parkes UWL</a:t>
            </a:r>
          </a:p>
        </p:txBody>
      </p:sp>
      <p:pic>
        <p:nvPicPr>
          <p:cNvPr id="6" name="Picture 5">
            <a:extLst>
              <a:ext uri="{FF2B5EF4-FFF2-40B4-BE49-F238E27FC236}">
                <a16:creationId xmlns:a16="http://schemas.microsoft.com/office/drawing/2014/main" id="{DEC2433D-7294-FD1A-F27C-0EDC1D48B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20" y="1062067"/>
            <a:ext cx="3168281" cy="5422637"/>
          </a:xfrm>
          <a:prstGeom prst="rect">
            <a:avLst/>
          </a:prstGeom>
        </p:spPr>
      </p:pic>
      <p:pic>
        <p:nvPicPr>
          <p:cNvPr id="13" name="Picture 12">
            <a:extLst>
              <a:ext uri="{FF2B5EF4-FFF2-40B4-BE49-F238E27FC236}">
                <a16:creationId xmlns:a16="http://schemas.microsoft.com/office/drawing/2014/main" id="{3DCADEC6-EA2D-56BA-D2DD-B4E900D266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9411" y="310461"/>
            <a:ext cx="1094589" cy="1334030"/>
          </a:xfrm>
          <a:prstGeom prst="rect">
            <a:avLst/>
          </a:prstGeom>
        </p:spPr>
      </p:pic>
    </p:spTree>
    <p:extLst>
      <p:ext uri="{BB962C8B-B14F-4D97-AF65-F5344CB8AC3E}">
        <p14:creationId xmlns:p14="http://schemas.microsoft.com/office/powerpoint/2010/main" val="385087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502" y="1171882"/>
            <a:ext cx="4168179" cy="1936083"/>
          </a:xfrm>
          <a:prstGeom prst="rect">
            <a:avLst/>
          </a:prstGeom>
        </p:spPr>
      </p:pic>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25</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512552" y="153774"/>
            <a:ext cx="8597900" cy="707886"/>
          </a:xfrm>
        </p:spPr>
        <p:txBody>
          <a:bodyPr wrap="square">
            <a:spAutoFit/>
          </a:bodyPr>
          <a:lstStyle/>
          <a:p>
            <a:pPr lvl="0" algn="ctr"/>
            <a:r>
              <a:rPr lang="en-AU" sz="4000" dirty="0" err="1">
                <a:solidFill>
                  <a:srgbClr val="0432FF"/>
                </a:solidFill>
                <a:latin typeface="Arial" panose="020B0604020202020204" pitchFamily="34" charset="0"/>
                <a:ea typeface="American Typewriter" charset="0"/>
                <a:cs typeface="Arial" panose="020B0604020202020204" pitchFamily="34" charset="0"/>
              </a:rPr>
              <a:t>Beamformer</a:t>
            </a:r>
            <a:r>
              <a:rPr lang="en-AU" sz="4000" dirty="0">
                <a:solidFill>
                  <a:srgbClr val="0432FF"/>
                </a:solidFill>
                <a:latin typeface="Arial" panose="020B0604020202020204" pitchFamily="34" charset="0"/>
                <a:ea typeface="American Typewriter" charset="0"/>
                <a:cs typeface="Arial" panose="020B0604020202020204" pitchFamily="34" charset="0"/>
              </a:rPr>
              <a:t> for the SMART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454" y="1922359"/>
            <a:ext cx="4486613" cy="235377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9722" y="3486900"/>
            <a:ext cx="4004278" cy="3011828"/>
          </a:xfrm>
          <a:prstGeom prst="rect">
            <a:avLst/>
          </a:prstGeom>
        </p:spPr>
      </p:pic>
      <p:sp>
        <p:nvSpPr>
          <p:cNvPr id="8" name="TextBox 7"/>
          <p:cNvSpPr txBox="1"/>
          <p:nvPr/>
        </p:nvSpPr>
        <p:spPr>
          <a:xfrm>
            <a:off x="232055" y="4467403"/>
            <a:ext cx="4486613" cy="1815882"/>
          </a:xfrm>
          <a:prstGeom prst="rect">
            <a:avLst/>
          </a:prstGeom>
          <a:noFill/>
        </p:spPr>
        <p:txBody>
          <a:bodyPr wrap="square" rtlCol="0">
            <a:spAutoFit/>
          </a:bodyPr>
          <a:lstStyle/>
          <a:p>
            <a:pPr marL="285750" indent="-285750">
              <a:buFont typeface="Arial" charset="0"/>
              <a:buChar char="•"/>
            </a:pPr>
            <a:r>
              <a:rPr lang="en-US" sz="1400" dirty="0">
                <a:latin typeface="Arial" panose="020B0604020202020204" pitchFamily="34" charset="0"/>
                <a:ea typeface="Bookman Old Style" charset="0"/>
                <a:cs typeface="Arial" panose="020B0604020202020204" pitchFamily="34" charset="0"/>
              </a:rPr>
              <a:t>Block READ (VCS observation, 100-us10-kHz data from 128 tiles, in dual </a:t>
            </a:r>
            <a:r>
              <a:rPr lang="en-US" sz="1400" dirty="0" err="1">
                <a:latin typeface="Arial" panose="020B0604020202020204" pitchFamily="34" charset="0"/>
                <a:ea typeface="Bookman Old Style" charset="0"/>
                <a:cs typeface="Arial" panose="020B0604020202020204" pitchFamily="34" charset="0"/>
              </a:rPr>
              <a:t>polarisation</a:t>
            </a:r>
            <a:r>
              <a:rPr lang="en-US" sz="1400" dirty="0">
                <a:latin typeface="Arial" panose="020B0604020202020204" pitchFamily="34" charset="0"/>
                <a:ea typeface="Bookman Old Style" charset="0"/>
                <a:cs typeface="Arial" panose="020B0604020202020204" pitchFamily="34" charset="0"/>
              </a:rPr>
              <a:t>)  </a:t>
            </a:r>
          </a:p>
          <a:p>
            <a:pPr marL="285750" indent="-285750">
              <a:buFont typeface="Arial" charset="0"/>
              <a:buChar char="•"/>
            </a:pPr>
            <a:endParaRPr lang="en-US" sz="1400" dirty="0">
              <a:latin typeface="Arial" panose="020B0604020202020204" pitchFamily="34" charset="0"/>
              <a:ea typeface="Bookman Old Style" charset="0"/>
              <a:cs typeface="Arial" panose="020B0604020202020204" pitchFamily="34" charset="0"/>
            </a:endParaRPr>
          </a:p>
          <a:p>
            <a:pPr marL="285750" indent="-285750">
              <a:buFont typeface="Arial" charset="0"/>
              <a:buChar char="•"/>
            </a:pPr>
            <a:r>
              <a:rPr lang="en-US" sz="1400" dirty="0">
                <a:latin typeface="Arial" panose="020B0604020202020204" pitchFamily="34" charset="0"/>
                <a:ea typeface="Bookman Old Style" charset="0"/>
                <a:cs typeface="Arial" panose="020B0604020202020204" pitchFamily="34" charset="0"/>
              </a:rPr>
              <a:t>CALC: apply calibration solutions (purple), delay compensation and tile summation (green)</a:t>
            </a:r>
          </a:p>
          <a:p>
            <a:pPr marL="285750" indent="-285750">
              <a:buFont typeface="Arial" charset="0"/>
              <a:buChar char="•"/>
            </a:pPr>
            <a:endParaRPr lang="en-US" sz="1400" dirty="0">
              <a:latin typeface="Arial" panose="020B0604020202020204" pitchFamily="34" charset="0"/>
              <a:ea typeface="Bookman Old Style" charset="0"/>
              <a:cs typeface="Arial" panose="020B0604020202020204" pitchFamily="34" charset="0"/>
            </a:endParaRPr>
          </a:p>
          <a:p>
            <a:pPr marL="285750" indent="-285750">
              <a:buFont typeface="Arial" charset="0"/>
              <a:buChar char="•"/>
            </a:pPr>
            <a:r>
              <a:rPr lang="en-US" sz="1400" dirty="0">
                <a:latin typeface="Arial" panose="020B0604020202020204" pitchFamily="34" charset="0"/>
                <a:ea typeface="Bookman Old Style" charset="0"/>
                <a:cs typeface="Arial" panose="020B0604020202020204" pitchFamily="34" charset="0"/>
              </a:rPr>
              <a:t>WRITE: beam-formed output (up to ~120 data streams instantaneously)</a:t>
            </a:r>
            <a:endParaRPr lang="en-US" sz="1400" dirty="0">
              <a:latin typeface="Arial" panose="020B0604020202020204" pitchFamily="34" charset="0"/>
              <a:ea typeface="American Typewriter" charset="0"/>
              <a:cs typeface="Arial" panose="020B0604020202020204" pitchFamily="34" charset="0"/>
            </a:endParaRPr>
          </a:p>
        </p:txBody>
      </p:sp>
      <p:sp>
        <p:nvSpPr>
          <p:cNvPr id="6" name="TextBox 5"/>
          <p:cNvSpPr txBox="1"/>
          <p:nvPr/>
        </p:nvSpPr>
        <p:spPr>
          <a:xfrm>
            <a:off x="6055031" y="3225290"/>
            <a:ext cx="2729196" cy="523220"/>
          </a:xfrm>
          <a:prstGeom prst="rect">
            <a:avLst/>
          </a:prstGeom>
          <a:noFill/>
        </p:spPr>
        <p:txBody>
          <a:bodyPr wrap="square" rtlCol="0">
            <a:spAutoFit/>
          </a:bodyPr>
          <a:lstStyle/>
          <a:p>
            <a:r>
              <a:rPr lang="en-US" sz="1400" dirty="0">
                <a:solidFill>
                  <a:srgbClr val="FF0000"/>
                </a:solidFill>
                <a:latin typeface="Bookman Old Style" charset="0"/>
                <a:ea typeface="Bookman Old Style" charset="0"/>
                <a:cs typeface="Bookman Old Style" charset="0"/>
              </a:rPr>
              <a:t>Benchmarks (relative to single-pixel </a:t>
            </a:r>
            <a:r>
              <a:rPr lang="en-US" sz="1400" dirty="0" err="1">
                <a:solidFill>
                  <a:srgbClr val="FF0000"/>
                </a:solidFill>
                <a:latin typeface="Bookman Old Style" charset="0"/>
                <a:ea typeface="Bookman Old Style" charset="0"/>
                <a:cs typeface="Bookman Old Style" charset="0"/>
              </a:rPr>
              <a:t>beamformer</a:t>
            </a:r>
            <a:r>
              <a:rPr lang="en-US" sz="1400" dirty="0">
                <a:solidFill>
                  <a:srgbClr val="FF0000"/>
                </a:solidFill>
                <a:latin typeface="Bookman Old Style" charset="0"/>
                <a:ea typeface="Bookman Old Style" charset="0"/>
                <a:cs typeface="Bookman Old Style" charset="0"/>
              </a:rPr>
              <a:t>)</a:t>
            </a:r>
            <a:endParaRPr lang="en-US" sz="1400" dirty="0">
              <a:solidFill>
                <a:srgbClr val="FF0000"/>
              </a:solidFill>
              <a:latin typeface="American Typewriter" charset="0"/>
              <a:ea typeface="American Typewriter" charset="0"/>
              <a:cs typeface="American Typewriter" charset="0"/>
            </a:endParaRPr>
          </a:p>
        </p:txBody>
      </p:sp>
      <p:sp>
        <p:nvSpPr>
          <p:cNvPr id="9" name="TextBox 8"/>
          <p:cNvSpPr txBox="1"/>
          <p:nvPr/>
        </p:nvSpPr>
        <p:spPr>
          <a:xfrm>
            <a:off x="4811502" y="944263"/>
            <a:ext cx="4333461" cy="307777"/>
          </a:xfrm>
          <a:prstGeom prst="rect">
            <a:avLst/>
          </a:prstGeom>
          <a:noFill/>
        </p:spPr>
        <p:txBody>
          <a:bodyPr wrap="square" rtlCol="0">
            <a:spAutoFit/>
          </a:bodyPr>
          <a:lstStyle/>
          <a:p>
            <a:endParaRPr lang="en-US" sz="1400" dirty="0">
              <a:latin typeface="American Typewriter" charset="0"/>
              <a:ea typeface="American Typewriter" charset="0"/>
              <a:cs typeface="American Typewriter" charset="0"/>
            </a:endParaRPr>
          </a:p>
        </p:txBody>
      </p:sp>
      <p:sp>
        <p:nvSpPr>
          <p:cNvPr id="10" name="TextBox 9"/>
          <p:cNvSpPr txBox="1"/>
          <p:nvPr/>
        </p:nvSpPr>
        <p:spPr>
          <a:xfrm>
            <a:off x="195454" y="1469151"/>
            <a:ext cx="2729196" cy="307777"/>
          </a:xfrm>
          <a:prstGeom prst="rect">
            <a:avLst/>
          </a:prstGeom>
          <a:noFill/>
        </p:spPr>
        <p:txBody>
          <a:bodyPr wrap="square" rtlCol="0">
            <a:spAutoFit/>
          </a:bodyPr>
          <a:lstStyle/>
          <a:p>
            <a:r>
              <a:rPr lang="en-US" sz="1400" dirty="0">
                <a:solidFill>
                  <a:srgbClr val="FF0000"/>
                </a:solidFill>
                <a:latin typeface="Bookman Old Style" charset="0"/>
                <a:ea typeface="Bookman Old Style" charset="0"/>
                <a:cs typeface="Bookman Old Style" charset="0"/>
              </a:rPr>
              <a:t>Processing workflow</a:t>
            </a:r>
            <a:endParaRPr lang="en-US" sz="1400" dirty="0">
              <a:solidFill>
                <a:srgbClr val="FF0000"/>
              </a:solidFill>
              <a:latin typeface="American Typewriter" charset="0"/>
              <a:ea typeface="American Typewriter" charset="0"/>
              <a:cs typeface="American Typewriter" charset="0"/>
            </a:endParaRPr>
          </a:p>
        </p:txBody>
      </p:sp>
      <p:sp>
        <p:nvSpPr>
          <p:cNvPr id="11" name="TextBox 10"/>
          <p:cNvSpPr txBox="1"/>
          <p:nvPr/>
        </p:nvSpPr>
        <p:spPr>
          <a:xfrm>
            <a:off x="289953" y="1062110"/>
            <a:ext cx="8784227" cy="307777"/>
          </a:xfrm>
          <a:prstGeom prst="rect">
            <a:avLst/>
          </a:prstGeom>
          <a:noFill/>
        </p:spPr>
        <p:txBody>
          <a:bodyPr wrap="square" rtlCol="0">
            <a:spAutoFit/>
          </a:bodyPr>
          <a:lstStyle/>
          <a:p>
            <a:r>
              <a:rPr lang="en-US" sz="1400" b="1" dirty="0">
                <a:solidFill>
                  <a:srgbClr val="0432FF"/>
                </a:solidFill>
                <a:latin typeface="Bookman Old Style" charset="0"/>
                <a:ea typeface="Bookman Old Style" charset="0"/>
                <a:cs typeface="Bookman Old Style" charset="0"/>
              </a:rPr>
              <a:t>Multi-pixel beamformer</a:t>
            </a:r>
            <a:endParaRPr lang="en-US" sz="1400" b="1" dirty="0">
              <a:latin typeface="American Typewriter" charset="0"/>
              <a:ea typeface="American Typewriter" charset="0"/>
              <a:cs typeface="American Typewriter" charset="0"/>
            </a:endParaRPr>
          </a:p>
        </p:txBody>
      </p:sp>
      <p:sp>
        <p:nvSpPr>
          <p:cNvPr id="13" name="TextBox 12">
            <a:extLst>
              <a:ext uri="{FF2B5EF4-FFF2-40B4-BE49-F238E27FC236}">
                <a16:creationId xmlns:a16="http://schemas.microsoft.com/office/drawing/2014/main" id="{4B0AEA30-C9B2-A94F-3E8D-8FDF1C4ECDC4}"/>
              </a:ext>
            </a:extLst>
          </p:cNvPr>
          <p:cNvSpPr txBox="1"/>
          <p:nvPr/>
        </p:nvSpPr>
        <p:spPr>
          <a:xfrm>
            <a:off x="6895591" y="928874"/>
            <a:ext cx="3370234" cy="307777"/>
          </a:xfrm>
          <a:prstGeom prst="rect">
            <a:avLst/>
          </a:prstGeom>
          <a:noFill/>
        </p:spPr>
        <p:txBody>
          <a:bodyPr wrap="square" rtlCol="0">
            <a:spAutoFit/>
          </a:bodyPr>
          <a:lstStyle/>
          <a:p>
            <a:r>
              <a:rPr lang="en-US" sz="1400" dirty="0" err="1">
                <a:solidFill>
                  <a:srgbClr val="0432FF"/>
                </a:solidFill>
                <a:latin typeface="American Typewriter"/>
                <a:cs typeface="American Typewriter"/>
              </a:rPr>
              <a:t>Swainston</a:t>
            </a:r>
            <a:r>
              <a:rPr lang="en-US" sz="1400" dirty="0">
                <a:solidFill>
                  <a:srgbClr val="0432FF"/>
                </a:solidFill>
                <a:latin typeface="American Typewriter"/>
                <a:cs typeface="American Typewriter"/>
              </a:rPr>
              <a:t> et al. (2022)</a:t>
            </a:r>
          </a:p>
        </p:txBody>
      </p:sp>
    </p:spTree>
    <p:extLst>
      <p:ext uri="{BB962C8B-B14F-4D97-AF65-F5344CB8AC3E}">
        <p14:creationId xmlns:p14="http://schemas.microsoft.com/office/powerpoint/2010/main" val="195011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26</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546100" y="137934"/>
            <a:ext cx="8597900" cy="707886"/>
          </a:xfrm>
        </p:spPr>
        <p:txBody>
          <a:bodyPr wrap="square">
            <a:spAutoFit/>
          </a:bodyPr>
          <a:lstStyle/>
          <a:p>
            <a:pPr lvl="0" algn="ctr"/>
            <a:r>
              <a:rPr lang="en-AU" sz="4000" dirty="0">
                <a:solidFill>
                  <a:srgbClr val="0432FF"/>
                </a:solidFill>
                <a:latin typeface="Arial" panose="020B0604020202020204" pitchFamily="34" charset="0"/>
                <a:ea typeface="American Typewriter" charset="0"/>
                <a:cs typeface="Arial" panose="020B0604020202020204" pitchFamily="34" charset="0"/>
              </a:rPr>
              <a:t>The 10-yr journey of PFT MWA</a:t>
            </a:r>
            <a:endParaRPr lang="en-AU" sz="2800" dirty="0">
              <a:solidFill>
                <a:srgbClr val="0432FF"/>
              </a:solidFill>
              <a:latin typeface="Arial" panose="020B0604020202020204" pitchFamily="34" charset="0"/>
              <a:ea typeface="American Typewriter" charset="0"/>
              <a:cs typeface="Arial" panose="020B0604020202020204" pitchFamily="34" charset="0"/>
            </a:endParaRPr>
          </a:p>
        </p:txBody>
      </p:sp>
      <p:pic>
        <p:nvPicPr>
          <p:cNvPr id="9" name="Picture 8" descr="A silhouette of a person in a line&#10;&#10;Description automatically generated">
            <a:extLst>
              <a:ext uri="{FF2B5EF4-FFF2-40B4-BE49-F238E27FC236}">
                <a16:creationId xmlns:a16="http://schemas.microsoft.com/office/drawing/2014/main" id="{615E9E31-0D18-00C3-E542-5858BB00DCD7}"/>
              </a:ext>
            </a:extLst>
          </p:cNvPr>
          <p:cNvPicPr>
            <a:picLocks noChangeAspect="1"/>
          </p:cNvPicPr>
          <p:nvPr/>
        </p:nvPicPr>
        <p:blipFill rotWithShape="1">
          <a:blip r:embed="rId3"/>
          <a:srcRect t="1" b="49848"/>
          <a:stretch/>
        </p:blipFill>
        <p:spPr>
          <a:xfrm>
            <a:off x="685800" y="1123006"/>
            <a:ext cx="7772400" cy="2695960"/>
          </a:xfrm>
          <a:prstGeom prst="rect">
            <a:avLst/>
          </a:prstGeom>
        </p:spPr>
      </p:pic>
      <p:cxnSp>
        <p:nvCxnSpPr>
          <p:cNvPr id="4" name="Straight Arrow Connector 3">
            <a:extLst>
              <a:ext uri="{FF2B5EF4-FFF2-40B4-BE49-F238E27FC236}">
                <a16:creationId xmlns:a16="http://schemas.microsoft.com/office/drawing/2014/main" id="{AE625551-BB83-C90F-78C1-B359A4AD7A5F}"/>
              </a:ext>
            </a:extLst>
          </p:cNvPr>
          <p:cNvCxnSpPr>
            <a:cxnSpLocks/>
          </p:cNvCxnSpPr>
          <p:nvPr/>
        </p:nvCxnSpPr>
        <p:spPr>
          <a:xfrm>
            <a:off x="546100" y="3946341"/>
            <a:ext cx="807511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3E02990-9DAC-0F05-D75C-887E6459A7D3}"/>
              </a:ext>
            </a:extLst>
          </p:cNvPr>
          <p:cNvSpPr txBox="1"/>
          <p:nvPr/>
        </p:nvSpPr>
        <p:spPr>
          <a:xfrm>
            <a:off x="1027020" y="4073717"/>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2007</a:t>
            </a:r>
          </a:p>
        </p:txBody>
      </p:sp>
      <p:sp>
        <p:nvSpPr>
          <p:cNvPr id="6" name="TextBox 5">
            <a:extLst>
              <a:ext uri="{FF2B5EF4-FFF2-40B4-BE49-F238E27FC236}">
                <a16:creationId xmlns:a16="http://schemas.microsoft.com/office/drawing/2014/main" id="{268C90AF-19E0-C90A-1093-1F593D6D8B71}"/>
              </a:ext>
            </a:extLst>
          </p:cNvPr>
          <p:cNvSpPr txBox="1"/>
          <p:nvPr/>
        </p:nvSpPr>
        <p:spPr>
          <a:xfrm>
            <a:off x="2075329" y="4077147"/>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2016</a:t>
            </a:r>
          </a:p>
        </p:txBody>
      </p:sp>
      <p:sp>
        <p:nvSpPr>
          <p:cNvPr id="8" name="TextBox 7">
            <a:extLst>
              <a:ext uri="{FF2B5EF4-FFF2-40B4-BE49-F238E27FC236}">
                <a16:creationId xmlns:a16="http://schemas.microsoft.com/office/drawing/2014/main" id="{E63AEE2A-C534-4686-2906-B0204C2C2DE7}"/>
              </a:ext>
            </a:extLst>
          </p:cNvPr>
          <p:cNvSpPr txBox="1"/>
          <p:nvPr/>
        </p:nvSpPr>
        <p:spPr>
          <a:xfrm>
            <a:off x="3146162" y="4080574"/>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2019</a:t>
            </a:r>
          </a:p>
        </p:txBody>
      </p:sp>
      <p:sp>
        <p:nvSpPr>
          <p:cNvPr id="10" name="TextBox 9">
            <a:extLst>
              <a:ext uri="{FF2B5EF4-FFF2-40B4-BE49-F238E27FC236}">
                <a16:creationId xmlns:a16="http://schemas.microsoft.com/office/drawing/2014/main" id="{063A48E9-5812-D0CA-19CB-541BD5182F95}"/>
              </a:ext>
            </a:extLst>
          </p:cNvPr>
          <p:cNvSpPr txBox="1"/>
          <p:nvPr/>
        </p:nvSpPr>
        <p:spPr>
          <a:xfrm>
            <a:off x="4216995" y="4077146"/>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2021</a:t>
            </a:r>
          </a:p>
        </p:txBody>
      </p:sp>
      <p:sp>
        <p:nvSpPr>
          <p:cNvPr id="11" name="TextBox 10">
            <a:extLst>
              <a:ext uri="{FF2B5EF4-FFF2-40B4-BE49-F238E27FC236}">
                <a16:creationId xmlns:a16="http://schemas.microsoft.com/office/drawing/2014/main" id="{666FF770-7033-3050-2C23-FEFB3DDCD4E6}"/>
              </a:ext>
            </a:extLst>
          </p:cNvPr>
          <p:cNvSpPr txBox="1"/>
          <p:nvPr/>
        </p:nvSpPr>
        <p:spPr>
          <a:xfrm>
            <a:off x="5242781" y="4077145"/>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2023</a:t>
            </a:r>
          </a:p>
        </p:txBody>
      </p:sp>
      <p:cxnSp>
        <p:nvCxnSpPr>
          <p:cNvPr id="19" name="Straight Arrow Connector 18">
            <a:extLst>
              <a:ext uri="{FF2B5EF4-FFF2-40B4-BE49-F238E27FC236}">
                <a16:creationId xmlns:a16="http://schemas.microsoft.com/office/drawing/2014/main" id="{0E48F3D1-97B9-3152-2B28-72209412397C}"/>
              </a:ext>
            </a:extLst>
          </p:cNvPr>
          <p:cNvCxnSpPr>
            <a:stCxn id="5" idx="2"/>
          </p:cNvCxnSpPr>
          <p:nvPr/>
        </p:nvCxnSpPr>
        <p:spPr>
          <a:xfrm>
            <a:off x="1345716" y="4381494"/>
            <a:ext cx="9748" cy="3272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9C566AB7-142F-57A8-1FB6-B7D06F70E506}"/>
              </a:ext>
            </a:extLst>
          </p:cNvPr>
          <p:cNvCxnSpPr>
            <a:cxnSpLocks/>
            <a:stCxn id="6" idx="2"/>
          </p:cNvCxnSpPr>
          <p:nvPr/>
        </p:nvCxnSpPr>
        <p:spPr>
          <a:xfrm flipH="1">
            <a:off x="2394024" y="4384924"/>
            <a:ext cx="1" cy="12012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5A3813BC-E73C-97D0-D0B9-E2C8E4D46D2C}"/>
              </a:ext>
            </a:extLst>
          </p:cNvPr>
          <p:cNvCxnSpPr>
            <a:cxnSpLocks/>
            <a:stCxn id="8" idx="2"/>
          </p:cNvCxnSpPr>
          <p:nvPr/>
        </p:nvCxnSpPr>
        <p:spPr>
          <a:xfrm flipH="1">
            <a:off x="3464857" y="4388351"/>
            <a:ext cx="1" cy="3203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802E0F64-833D-02A1-7913-DD88E56F1C3B}"/>
              </a:ext>
            </a:extLst>
          </p:cNvPr>
          <p:cNvCxnSpPr>
            <a:cxnSpLocks/>
            <a:stCxn id="10" idx="2"/>
          </p:cNvCxnSpPr>
          <p:nvPr/>
        </p:nvCxnSpPr>
        <p:spPr>
          <a:xfrm flipH="1">
            <a:off x="4535689" y="4384923"/>
            <a:ext cx="2" cy="11978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EFF7EA92-8B29-4F93-3124-705747B63005}"/>
              </a:ext>
            </a:extLst>
          </p:cNvPr>
          <p:cNvGrpSpPr/>
          <p:nvPr/>
        </p:nvGrpSpPr>
        <p:grpSpPr>
          <a:xfrm>
            <a:off x="382970" y="4754997"/>
            <a:ext cx="1951649" cy="680536"/>
            <a:chOff x="442360" y="5147616"/>
            <a:chExt cx="1951649" cy="680536"/>
          </a:xfrm>
        </p:grpSpPr>
        <p:sp>
          <p:nvSpPr>
            <p:cNvPr id="28" name="Oval 27">
              <a:extLst>
                <a:ext uri="{FF2B5EF4-FFF2-40B4-BE49-F238E27FC236}">
                  <a16:creationId xmlns:a16="http://schemas.microsoft.com/office/drawing/2014/main" id="{6A95E39F-03AF-93F1-DEE2-488C2F4FF4A5}"/>
                </a:ext>
              </a:extLst>
            </p:cNvPr>
            <p:cNvSpPr/>
            <p:nvPr/>
          </p:nvSpPr>
          <p:spPr>
            <a:xfrm>
              <a:off x="442360" y="5147616"/>
              <a:ext cx="1951649" cy="68053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7D1895F-7F28-7447-B368-E7C251CB2E0B}"/>
                </a:ext>
              </a:extLst>
            </p:cNvPr>
            <p:cNvSpPr txBox="1"/>
            <p:nvPr/>
          </p:nvSpPr>
          <p:spPr>
            <a:xfrm>
              <a:off x="645891" y="5265166"/>
              <a:ext cx="1748118" cy="553998"/>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Crab giants with 3 Tile the early prototype </a:t>
              </a:r>
            </a:p>
            <a:p>
              <a:r>
                <a:rPr lang="en-US" sz="1000" b="1" dirty="0">
                  <a:solidFill>
                    <a:schemeClr val="tx2">
                      <a:lumMod val="75000"/>
                    </a:schemeClr>
                  </a:solidFill>
                  <a:latin typeface="Arial" panose="020B0604020202020204" pitchFamily="34" charset="0"/>
                  <a:cs typeface="Arial" panose="020B0604020202020204" pitchFamily="34" charset="0"/>
                </a:rPr>
                <a:t>(Bhat et al. 2007)</a:t>
              </a:r>
            </a:p>
          </p:txBody>
        </p:sp>
      </p:grpSp>
      <p:grpSp>
        <p:nvGrpSpPr>
          <p:cNvPr id="32" name="Group 31">
            <a:extLst>
              <a:ext uri="{FF2B5EF4-FFF2-40B4-BE49-F238E27FC236}">
                <a16:creationId xmlns:a16="http://schemas.microsoft.com/office/drawing/2014/main" id="{7D0A6914-F14A-AC21-BF6A-0E96F9938B27}"/>
              </a:ext>
            </a:extLst>
          </p:cNvPr>
          <p:cNvGrpSpPr/>
          <p:nvPr/>
        </p:nvGrpSpPr>
        <p:grpSpPr>
          <a:xfrm>
            <a:off x="1418199" y="5577193"/>
            <a:ext cx="1951649" cy="680536"/>
            <a:chOff x="442360" y="5147616"/>
            <a:chExt cx="1951649" cy="680536"/>
          </a:xfrm>
        </p:grpSpPr>
        <p:sp>
          <p:nvSpPr>
            <p:cNvPr id="33" name="Oval 32">
              <a:extLst>
                <a:ext uri="{FF2B5EF4-FFF2-40B4-BE49-F238E27FC236}">
                  <a16:creationId xmlns:a16="http://schemas.microsoft.com/office/drawing/2014/main" id="{2771F958-5AE0-18B0-EAA7-91F93D284464}"/>
                </a:ext>
              </a:extLst>
            </p:cNvPr>
            <p:cNvSpPr/>
            <p:nvPr/>
          </p:nvSpPr>
          <p:spPr>
            <a:xfrm>
              <a:off x="442360" y="5147616"/>
              <a:ext cx="1951649" cy="68053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A06DD5D-8C13-9BE6-4CA7-576F738D1A47}"/>
                </a:ext>
              </a:extLst>
            </p:cNvPr>
            <p:cNvSpPr txBox="1"/>
            <p:nvPr/>
          </p:nvSpPr>
          <p:spPr>
            <a:xfrm>
              <a:off x="645891" y="5265166"/>
              <a:ext cx="1748118" cy="553998"/>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pulsar 0437 detection in full coherent beam</a:t>
              </a:r>
            </a:p>
            <a:p>
              <a:r>
                <a:rPr lang="en-US" sz="1000" b="1" dirty="0">
                  <a:solidFill>
                    <a:schemeClr val="tx2">
                      <a:lumMod val="75000"/>
                    </a:schemeClr>
                  </a:solidFill>
                  <a:latin typeface="Arial" panose="020B0604020202020204" pitchFamily="34" charset="0"/>
                  <a:cs typeface="Arial" panose="020B0604020202020204" pitchFamily="34" charset="0"/>
                </a:rPr>
                <a:t>(Bhat et al. 2016)</a:t>
              </a:r>
            </a:p>
          </p:txBody>
        </p:sp>
      </p:grpSp>
      <p:grpSp>
        <p:nvGrpSpPr>
          <p:cNvPr id="35" name="Group 34">
            <a:extLst>
              <a:ext uri="{FF2B5EF4-FFF2-40B4-BE49-F238E27FC236}">
                <a16:creationId xmlns:a16="http://schemas.microsoft.com/office/drawing/2014/main" id="{277E23BF-55BE-06A8-BF2B-B4A39149ED39}"/>
              </a:ext>
            </a:extLst>
          </p:cNvPr>
          <p:cNvGrpSpPr/>
          <p:nvPr/>
        </p:nvGrpSpPr>
        <p:grpSpPr>
          <a:xfrm>
            <a:off x="2525590" y="4709671"/>
            <a:ext cx="1951649" cy="680536"/>
            <a:chOff x="442360" y="5147616"/>
            <a:chExt cx="1951649" cy="680536"/>
          </a:xfrm>
        </p:grpSpPr>
        <p:sp>
          <p:nvSpPr>
            <p:cNvPr id="36" name="Oval 35">
              <a:extLst>
                <a:ext uri="{FF2B5EF4-FFF2-40B4-BE49-F238E27FC236}">
                  <a16:creationId xmlns:a16="http://schemas.microsoft.com/office/drawing/2014/main" id="{2EB0D75C-90B7-A6B6-40EE-5676EF3135CF}"/>
                </a:ext>
              </a:extLst>
            </p:cNvPr>
            <p:cNvSpPr/>
            <p:nvPr/>
          </p:nvSpPr>
          <p:spPr>
            <a:xfrm>
              <a:off x="442360" y="5147616"/>
              <a:ext cx="1951649" cy="68053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ACD9FBC-AD9A-7287-AFC4-77CC95DD0AEB}"/>
                </a:ext>
              </a:extLst>
            </p:cNvPr>
            <p:cNvSpPr txBox="1"/>
            <p:nvPr/>
          </p:nvSpPr>
          <p:spPr>
            <a:xfrm>
              <a:off x="645891" y="5265166"/>
              <a:ext cx="1748118" cy="553998"/>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First pulsar detection in coherent </a:t>
              </a:r>
              <a:r>
                <a:rPr lang="en-US" sz="1000" dirty="0" err="1">
                  <a:latin typeface="Arial" panose="020B0604020202020204" pitchFamily="34" charset="0"/>
                  <a:cs typeface="Arial" panose="020B0604020202020204" pitchFamily="34" charset="0"/>
                </a:rPr>
                <a:t>dedispersion</a:t>
              </a:r>
              <a:endParaRPr lang="en-US" sz="1000" dirty="0">
                <a:latin typeface="Arial" panose="020B0604020202020204" pitchFamily="34" charset="0"/>
                <a:cs typeface="Arial" panose="020B0604020202020204" pitchFamily="34" charset="0"/>
              </a:endParaRPr>
            </a:p>
            <a:p>
              <a:r>
                <a:rPr lang="en-US" sz="1000" b="1" dirty="0">
                  <a:solidFill>
                    <a:schemeClr val="tx2">
                      <a:lumMod val="75000"/>
                    </a:schemeClr>
                  </a:solidFill>
                  <a:latin typeface="Arial" panose="020B0604020202020204" pitchFamily="34" charset="0"/>
                  <a:cs typeface="Arial" panose="020B0604020202020204" pitchFamily="34" charset="0"/>
                </a:rPr>
                <a:t>(Kaur et al. 2019)</a:t>
              </a:r>
            </a:p>
          </p:txBody>
        </p:sp>
      </p:grpSp>
      <p:grpSp>
        <p:nvGrpSpPr>
          <p:cNvPr id="38" name="Group 37">
            <a:extLst>
              <a:ext uri="{FF2B5EF4-FFF2-40B4-BE49-F238E27FC236}">
                <a16:creationId xmlns:a16="http://schemas.microsoft.com/office/drawing/2014/main" id="{701D2C0D-4AD1-8564-0076-6BC7C84F43E3}"/>
              </a:ext>
            </a:extLst>
          </p:cNvPr>
          <p:cNvGrpSpPr/>
          <p:nvPr/>
        </p:nvGrpSpPr>
        <p:grpSpPr>
          <a:xfrm>
            <a:off x="3483013" y="5586662"/>
            <a:ext cx="2177973" cy="912059"/>
            <a:chOff x="442360" y="5147616"/>
            <a:chExt cx="1951649" cy="680536"/>
          </a:xfrm>
        </p:grpSpPr>
        <p:sp>
          <p:nvSpPr>
            <p:cNvPr id="39" name="Oval 38">
              <a:extLst>
                <a:ext uri="{FF2B5EF4-FFF2-40B4-BE49-F238E27FC236}">
                  <a16:creationId xmlns:a16="http://schemas.microsoft.com/office/drawing/2014/main" id="{2EDC081E-EAF8-9BCA-658E-E02B08C76A90}"/>
                </a:ext>
              </a:extLst>
            </p:cNvPr>
            <p:cNvSpPr/>
            <p:nvPr/>
          </p:nvSpPr>
          <p:spPr>
            <a:xfrm>
              <a:off x="442360" y="5147616"/>
              <a:ext cx="1951649" cy="68053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69C4F8FA-E78D-C82A-0CA9-AA2D456D7407}"/>
                </a:ext>
              </a:extLst>
            </p:cNvPr>
            <p:cNvSpPr txBox="1"/>
            <p:nvPr/>
          </p:nvSpPr>
          <p:spPr>
            <a:xfrm>
              <a:off x="645891" y="5265166"/>
              <a:ext cx="1748118" cy="413368"/>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First new pulsar J0036 discovered with the MWA</a:t>
              </a:r>
            </a:p>
            <a:p>
              <a:r>
                <a:rPr lang="en-US" sz="1000" b="1" dirty="0">
                  <a:solidFill>
                    <a:schemeClr val="tx2">
                      <a:lumMod val="75000"/>
                    </a:schemeClr>
                  </a:solidFill>
                  <a:latin typeface="Arial" panose="020B0604020202020204" pitchFamily="34" charset="0"/>
                  <a:cs typeface="Arial" panose="020B0604020202020204" pitchFamily="34" charset="0"/>
                </a:rPr>
                <a:t>(</a:t>
              </a:r>
              <a:r>
                <a:rPr lang="en-US" sz="1000" b="1" dirty="0" err="1">
                  <a:solidFill>
                    <a:schemeClr val="tx2">
                      <a:lumMod val="75000"/>
                    </a:schemeClr>
                  </a:solidFill>
                  <a:latin typeface="Arial" panose="020B0604020202020204" pitchFamily="34" charset="0"/>
                  <a:cs typeface="Arial" panose="020B0604020202020204" pitchFamily="34" charset="0"/>
                </a:rPr>
                <a:t>Swainston</a:t>
              </a:r>
              <a:r>
                <a:rPr lang="en-US" sz="1000" b="1" dirty="0">
                  <a:solidFill>
                    <a:schemeClr val="tx2">
                      <a:lumMod val="75000"/>
                    </a:schemeClr>
                  </a:solidFill>
                  <a:latin typeface="Arial" panose="020B0604020202020204" pitchFamily="34" charset="0"/>
                  <a:cs typeface="Arial" panose="020B0604020202020204" pitchFamily="34" charset="0"/>
                </a:rPr>
                <a:t> et al. 2021)</a:t>
              </a:r>
            </a:p>
          </p:txBody>
        </p:sp>
      </p:grpSp>
      <p:grpSp>
        <p:nvGrpSpPr>
          <p:cNvPr id="44" name="Group 43">
            <a:extLst>
              <a:ext uri="{FF2B5EF4-FFF2-40B4-BE49-F238E27FC236}">
                <a16:creationId xmlns:a16="http://schemas.microsoft.com/office/drawing/2014/main" id="{47465A07-C02A-D0B6-16D0-6638C20B8508}"/>
              </a:ext>
            </a:extLst>
          </p:cNvPr>
          <p:cNvGrpSpPr/>
          <p:nvPr/>
        </p:nvGrpSpPr>
        <p:grpSpPr>
          <a:xfrm>
            <a:off x="5081755" y="4603622"/>
            <a:ext cx="932629" cy="1015663"/>
            <a:chOff x="5081755" y="4603622"/>
            <a:chExt cx="932629" cy="1015663"/>
          </a:xfrm>
        </p:grpSpPr>
        <p:sp>
          <p:nvSpPr>
            <p:cNvPr id="43" name="Oval 42">
              <a:extLst>
                <a:ext uri="{FF2B5EF4-FFF2-40B4-BE49-F238E27FC236}">
                  <a16:creationId xmlns:a16="http://schemas.microsoft.com/office/drawing/2014/main" id="{4ADEA308-3825-0321-D44E-F4E902F6BECE}"/>
                </a:ext>
              </a:extLst>
            </p:cNvPr>
            <p:cNvSpPr/>
            <p:nvPr/>
          </p:nvSpPr>
          <p:spPr>
            <a:xfrm>
              <a:off x="5081755" y="4615668"/>
              <a:ext cx="932629" cy="98920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1F0F72E-57ED-B9FD-3DC7-C20F75B07526}"/>
                </a:ext>
              </a:extLst>
            </p:cNvPr>
            <p:cNvSpPr/>
            <p:nvPr/>
          </p:nvSpPr>
          <p:spPr>
            <a:xfrm>
              <a:off x="5300304" y="4603622"/>
              <a:ext cx="495529" cy="1015663"/>
            </a:xfrm>
            <a:prstGeom prst="rect">
              <a:avLst/>
            </a:prstGeom>
            <a:noFill/>
          </p:spPr>
          <p:txBody>
            <a:bodyPr wrap="square" lIns="91440" tIns="45720" rIns="91440" bIns="45720">
              <a:spAutoFit/>
            </a:bodyPr>
            <a:lstStyle/>
            <a:p>
              <a:pPr algn="ctr"/>
              <a:r>
                <a:rPr lang="en-GB"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n-GB"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pSp>
    </p:spTree>
    <p:extLst>
      <p:ext uri="{BB962C8B-B14F-4D97-AF65-F5344CB8AC3E}">
        <p14:creationId xmlns:p14="http://schemas.microsoft.com/office/powerpoint/2010/main" val="2692141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27</a:t>
            </a:fld>
            <a:endParaRPr lang="en-AU" sz="1270" b="1">
              <a:latin typeface="Arial" pitchFamily="34"/>
              <a:ea typeface="Arial Unicode MS" pitchFamily="2"/>
              <a:cs typeface="Tahoma" pitchFamily="2"/>
            </a:endParaRPr>
          </a:p>
        </p:txBody>
      </p:sp>
      <p:sp>
        <p:nvSpPr>
          <p:cNvPr id="5" name="Title 1">
            <a:extLst>
              <a:ext uri="{FF2B5EF4-FFF2-40B4-BE49-F238E27FC236}">
                <a16:creationId xmlns:a16="http://schemas.microsoft.com/office/drawing/2014/main" id="{2F6385BC-A355-AEC0-1DF2-E0319A39017C}"/>
              </a:ext>
            </a:extLst>
          </p:cNvPr>
          <p:cNvSpPr txBox="1">
            <a:spLocks/>
          </p:cNvSpPr>
          <p:nvPr/>
        </p:nvSpPr>
        <p:spPr>
          <a:xfrm>
            <a:off x="546100" y="13793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rial" panose="020B0604020202020204" pitchFamily="34" charset="0"/>
                <a:ea typeface="American Typewriter" charset="0"/>
                <a:cs typeface="Arial" panose="020B0604020202020204" pitchFamily="34" charset="0"/>
              </a:rPr>
              <a:t>MWA PSRs in the P-</a:t>
            </a:r>
            <a:r>
              <a:rPr lang="en-AU" sz="4000" dirty="0" err="1">
                <a:solidFill>
                  <a:srgbClr val="0432FF"/>
                </a:solidFill>
                <a:latin typeface="Arial" panose="020B0604020202020204" pitchFamily="34" charset="0"/>
                <a:ea typeface="American Typewriter" charset="0"/>
                <a:cs typeface="Arial" panose="020B0604020202020204" pitchFamily="34" charset="0"/>
              </a:rPr>
              <a:t>Pdot</a:t>
            </a:r>
            <a:r>
              <a:rPr lang="en-AU" sz="4000" dirty="0">
                <a:solidFill>
                  <a:srgbClr val="0432FF"/>
                </a:solidFill>
                <a:latin typeface="Arial" panose="020B0604020202020204" pitchFamily="34" charset="0"/>
                <a:ea typeface="American Typewriter" charset="0"/>
                <a:cs typeface="Arial" panose="020B0604020202020204" pitchFamily="34" charset="0"/>
              </a:rPr>
              <a:t> diagram</a:t>
            </a:r>
            <a:endParaRPr lang="en-AU" sz="2800" dirty="0">
              <a:latin typeface="Arial" panose="020B0604020202020204" pitchFamily="34" charset="0"/>
              <a:ea typeface="American Typewriter" charset="0"/>
              <a:cs typeface="Arial" panose="020B0604020202020204" pitchFamily="34" charset="0"/>
            </a:endParaRPr>
          </a:p>
        </p:txBody>
      </p:sp>
      <p:pic>
        <p:nvPicPr>
          <p:cNvPr id="2" name="Picture 1" descr="A graph of data on a white background&#10;&#10;Description automatically generated">
            <a:extLst>
              <a:ext uri="{FF2B5EF4-FFF2-40B4-BE49-F238E27FC236}">
                <a16:creationId xmlns:a16="http://schemas.microsoft.com/office/drawing/2014/main" id="{D6D6B24C-1928-42F0-FA68-EFB61F13B720}"/>
              </a:ext>
            </a:extLst>
          </p:cNvPr>
          <p:cNvPicPr>
            <a:picLocks noChangeAspect="1"/>
          </p:cNvPicPr>
          <p:nvPr/>
        </p:nvPicPr>
        <p:blipFill>
          <a:blip r:embed="rId3"/>
          <a:stretch>
            <a:fillRect/>
          </a:stretch>
        </p:blipFill>
        <p:spPr>
          <a:xfrm>
            <a:off x="24195" y="1658797"/>
            <a:ext cx="4212228" cy="4464416"/>
          </a:xfrm>
          <a:prstGeom prst="rect">
            <a:avLst/>
          </a:prstGeom>
        </p:spPr>
      </p:pic>
      <p:sp>
        <p:nvSpPr>
          <p:cNvPr id="3" name="TextBox 2">
            <a:extLst>
              <a:ext uri="{FF2B5EF4-FFF2-40B4-BE49-F238E27FC236}">
                <a16:creationId xmlns:a16="http://schemas.microsoft.com/office/drawing/2014/main" id="{33BCE2D4-6759-0758-F2DB-342634B9121E}"/>
              </a:ext>
            </a:extLst>
          </p:cNvPr>
          <p:cNvSpPr txBox="1"/>
          <p:nvPr/>
        </p:nvSpPr>
        <p:spPr>
          <a:xfrm>
            <a:off x="546100" y="1043242"/>
            <a:ext cx="3849255" cy="615553"/>
          </a:xfrm>
          <a:prstGeom prst="rect">
            <a:avLst/>
          </a:prstGeom>
          <a:solidFill>
            <a:schemeClr val="bg1"/>
          </a:solidFill>
          <a:ln>
            <a:solidFill>
              <a:schemeClr val="bg1"/>
            </a:solidFill>
          </a:ln>
        </p:spPr>
        <p:txBody>
          <a:bodyPr wrap="square" rtlCol="0">
            <a:spAutoFit/>
          </a:bodyPr>
          <a:lstStyle/>
          <a:p>
            <a:r>
              <a:rPr lang="en-AU" sz="1800" dirty="0">
                <a:solidFill>
                  <a:srgbClr val="FF0000"/>
                </a:solidFill>
                <a:latin typeface="Arial" panose="020B0604020202020204" pitchFamily="34" charset="0"/>
                <a:ea typeface="American Typewriter" charset="0"/>
                <a:cs typeface="Arial" panose="020B0604020202020204" pitchFamily="34" charset="0"/>
              </a:rPr>
              <a:t>Initial census: </a:t>
            </a:r>
            <a:r>
              <a:rPr lang="en-AU" sz="1800" dirty="0" err="1">
                <a:solidFill>
                  <a:srgbClr val="FF0000"/>
                </a:solidFill>
                <a:latin typeface="Arial" panose="020B0604020202020204" pitchFamily="34" charset="0"/>
                <a:ea typeface="American Typewriter" charset="0"/>
                <a:cs typeface="Arial" panose="020B0604020202020204" pitchFamily="34" charset="0"/>
              </a:rPr>
              <a:t>Xue</a:t>
            </a:r>
            <a:r>
              <a:rPr lang="en-AU" sz="1800" dirty="0">
                <a:solidFill>
                  <a:srgbClr val="FF0000"/>
                </a:solidFill>
                <a:latin typeface="Arial" panose="020B0604020202020204" pitchFamily="34" charset="0"/>
                <a:ea typeface="American Typewriter" charset="0"/>
                <a:cs typeface="Arial" panose="020B0604020202020204" pitchFamily="34" charset="0"/>
              </a:rPr>
              <a:t> et al. (2017)</a:t>
            </a:r>
          </a:p>
          <a:p>
            <a:r>
              <a:rPr lang="en-AU" sz="1600" dirty="0">
                <a:latin typeface="Arial" panose="020B0604020202020204" pitchFamily="34" charset="0"/>
                <a:cs typeface="Arial" panose="020B0604020202020204" pitchFamily="34" charset="0"/>
              </a:rPr>
              <a:t>50 pulsars (incoherent census)</a:t>
            </a:r>
            <a:endParaRPr lang="en-US"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979E5A5-9E1A-FCEF-4902-47C271CA9F91}"/>
              </a:ext>
            </a:extLst>
          </p:cNvPr>
          <p:cNvSpPr txBox="1"/>
          <p:nvPr/>
        </p:nvSpPr>
        <p:spPr>
          <a:xfrm>
            <a:off x="6619009" y="6213764"/>
            <a:ext cx="2328330" cy="276999"/>
          </a:xfrm>
          <a:prstGeom prst="rect">
            <a:avLst/>
          </a:prstGeom>
          <a:noFill/>
        </p:spPr>
        <p:txBody>
          <a:bodyPr wrap="square" rtlCol="0">
            <a:spAutoFit/>
          </a:bodyPr>
          <a:lstStyle/>
          <a:p>
            <a:pPr algn="r"/>
            <a:r>
              <a:rPr lang="en-US" sz="1200" dirty="0">
                <a:latin typeface="American Typewriter" panose="02090604020004020304" pitchFamily="18" charset="77"/>
              </a:rPr>
              <a:t>Slide credit: Chris Lee  </a:t>
            </a:r>
          </a:p>
        </p:txBody>
      </p:sp>
    </p:spTree>
    <p:extLst>
      <p:ext uri="{BB962C8B-B14F-4D97-AF65-F5344CB8AC3E}">
        <p14:creationId xmlns:p14="http://schemas.microsoft.com/office/powerpoint/2010/main" val="4214225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28</a:t>
            </a:fld>
            <a:endParaRPr lang="en-AU" sz="1270" b="1">
              <a:latin typeface="Arial" pitchFamily="34"/>
              <a:ea typeface="Arial Unicode MS" pitchFamily="2"/>
              <a:cs typeface="Tahoma" pitchFamily="2"/>
            </a:endParaRPr>
          </a:p>
        </p:txBody>
      </p:sp>
      <p:pic>
        <p:nvPicPr>
          <p:cNvPr id="4" name="Picture 3" descr="A diagram of a graph&#10;&#10;Description automatically generated">
            <a:extLst>
              <a:ext uri="{FF2B5EF4-FFF2-40B4-BE49-F238E27FC236}">
                <a16:creationId xmlns:a16="http://schemas.microsoft.com/office/drawing/2014/main" id="{DAE6BF26-C052-DF72-89C5-3257E3F97A43}"/>
              </a:ext>
            </a:extLst>
          </p:cNvPr>
          <p:cNvPicPr>
            <a:picLocks noChangeAspect="1"/>
          </p:cNvPicPr>
          <p:nvPr/>
        </p:nvPicPr>
        <p:blipFill>
          <a:blip r:embed="rId3"/>
          <a:stretch>
            <a:fillRect/>
          </a:stretch>
        </p:blipFill>
        <p:spPr>
          <a:xfrm>
            <a:off x="4970035" y="1658795"/>
            <a:ext cx="4212228" cy="4464417"/>
          </a:xfrm>
          <a:prstGeom prst="rect">
            <a:avLst/>
          </a:prstGeom>
        </p:spPr>
      </p:pic>
      <p:sp>
        <p:nvSpPr>
          <p:cNvPr id="5" name="Title 1">
            <a:extLst>
              <a:ext uri="{FF2B5EF4-FFF2-40B4-BE49-F238E27FC236}">
                <a16:creationId xmlns:a16="http://schemas.microsoft.com/office/drawing/2014/main" id="{2F6385BC-A355-AEC0-1DF2-E0319A39017C}"/>
              </a:ext>
            </a:extLst>
          </p:cNvPr>
          <p:cNvSpPr txBox="1">
            <a:spLocks/>
          </p:cNvSpPr>
          <p:nvPr/>
        </p:nvSpPr>
        <p:spPr>
          <a:xfrm>
            <a:off x="546100" y="13793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merican Typewriter" charset="0"/>
                <a:ea typeface="American Typewriter" charset="0"/>
                <a:cs typeface="American Typewriter" charset="0"/>
              </a:rPr>
              <a:t>MWA PSRs in the P-</a:t>
            </a:r>
            <a:r>
              <a:rPr lang="en-AU" sz="4000" dirty="0" err="1">
                <a:solidFill>
                  <a:srgbClr val="0432FF"/>
                </a:solidFill>
                <a:latin typeface="American Typewriter" charset="0"/>
                <a:ea typeface="American Typewriter" charset="0"/>
                <a:cs typeface="American Typewriter" charset="0"/>
              </a:rPr>
              <a:t>Pdot</a:t>
            </a:r>
            <a:r>
              <a:rPr lang="en-AU" sz="4000" dirty="0">
                <a:solidFill>
                  <a:srgbClr val="0432FF"/>
                </a:solidFill>
                <a:latin typeface="American Typewriter" charset="0"/>
                <a:ea typeface="American Typewriter" charset="0"/>
                <a:cs typeface="American Typewriter" charset="0"/>
              </a:rPr>
              <a:t> diagram</a:t>
            </a:r>
            <a:endParaRPr lang="en-AU" sz="2800" dirty="0">
              <a:latin typeface="American Typewriter" charset="0"/>
              <a:ea typeface="American Typewriter" charset="0"/>
              <a:cs typeface="American Typewriter" charset="0"/>
            </a:endParaRPr>
          </a:p>
        </p:txBody>
      </p:sp>
      <p:pic>
        <p:nvPicPr>
          <p:cNvPr id="2" name="Picture 1" descr="A graph of data on a white background&#10;&#10;Description automatically generated">
            <a:extLst>
              <a:ext uri="{FF2B5EF4-FFF2-40B4-BE49-F238E27FC236}">
                <a16:creationId xmlns:a16="http://schemas.microsoft.com/office/drawing/2014/main" id="{D6D6B24C-1928-42F0-FA68-EFB61F13B720}"/>
              </a:ext>
            </a:extLst>
          </p:cNvPr>
          <p:cNvPicPr>
            <a:picLocks noChangeAspect="1"/>
          </p:cNvPicPr>
          <p:nvPr/>
        </p:nvPicPr>
        <p:blipFill>
          <a:blip r:embed="rId4"/>
          <a:stretch>
            <a:fillRect/>
          </a:stretch>
        </p:blipFill>
        <p:spPr>
          <a:xfrm>
            <a:off x="24195" y="1658797"/>
            <a:ext cx="4212228" cy="4464416"/>
          </a:xfrm>
          <a:prstGeom prst="rect">
            <a:avLst/>
          </a:prstGeom>
        </p:spPr>
      </p:pic>
      <p:sp>
        <p:nvSpPr>
          <p:cNvPr id="3" name="TextBox 2">
            <a:extLst>
              <a:ext uri="{FF2B5EF4-FFF2-40B4-BE49-F238E27FC236}">
                <a16:creationId xmlns:a16="http://schemas.microsoft.com/office/drawing/2014/main" id="{33BCE2D4-6759-0758-F2DB-342634B9121E}"/>
              </a:ext>
            </a:extLst>
          </p:cNvPr>
          <p:cNvSpPr txBox="1"/>
          <p:nvPr/>
        </p:nvSpPr>
        <p:spPr>
          <a:xfrm>
            <a:off x="546100" y="1043242"/>
            <a:ext cx="3849255" cy="615553"/>
          </a:xfrm>
          <a:prstGeom prst="rect">
            <a:avLst/>
          </a:prstGeom>
          <a:solidFill>
            <a:schemeClr val="bg1"/>
          </a:solidFill>
          <a:ln>
            <a:solidFill>
              <a:schemeClr val="bg1"/>
            </a:solidFill>
          </a:ln>
        </p:spPr>
        <p:txBody>
          <a:bodyPr wrap="square" rtlCol="0">
            <a:spAutoFit/>
          </a:bodyPr>
          <a:lstStyle/>
          <a:p>
            <a:r>
              <a:rPr lang="en-AU" sz="1800" dirty="0">
                <a:solidFill>
                  <a:srgbClr val="FF0000"/>
                </a:solidFill>
                <a:latin typeface="Arial" panose="020B0604020202020204" pitchFamily="34" charset="0"/>
                <a:ea typeface="American Typewriter" charset="0"/>
                <a:cs typeface="Arial" panose="020B0604020202020204" pitchFamily="34" charset="0"/>
              </a:rPr>
              <a:t>Initial census: </a:t>
            </a:r>
            <a:r>
              <a:rPr lang="en-AU" sz="1800" dirty="0" err="1">
                <a:solidFill>
                  <a:srgbClr val="FF0000"/>
                </a:solidFill>
                <a:latin typeface="Arial" panose="020B0604020202020204" pitchFamily="34" charset="0"/>
                <a:ea typeface="American Typewriter" charset="0"/>
                <a:cs typeface="Arial" panose="020B0604020202020204" pitchFamily="34" charset="0"/>
              </a:rPr>
              <a:t>Xue</a:t>
            </a:r>
            <a:r>
              <a:rPr lang="en-AU" sz="1800" dirty="0">
                <a:solidFill>
                  <a:srgbClr val="FF0000"/>
                </a:solidFill>
                <a:latin typeface="Arial" panose="020B0604020202020204" pitchFamily="34" charset="0"/>
                <a:ea typeface="American Typewriter" charset="0"/>
                <a:cs typeface="Arial" panose="020B0604020202020204" pitchFamily="34" charset="0"/>
              </a:rPr>
              <a:t> et al. (2017)</a:t>
            </a:r>
          </a:p>
          <a:p>
            <a:r>
              <a:rPr lang="en-AU" sz="1600" dirty="0">
                <a:latin typeface="Arial" panose="020B0604020202020204" pitchFamily="34" charset="0"/>
                <a:cs typeface="Arial" panose="020B0604020202020204" pitchFamily="34" charset="0"/>
              </a:rPr>
              <a:t>50 pulsars (incoherent census)</a:t>
            </a:r>
            <a:endParaRPr lang="en-US" sz="1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1ABADB9-FBF5-DC21-45F8-F95DD23CC9E4}"/>
              </a:ext>
            </a:extLst>
          </p:cNvPr>
          <p:cNvSpPr txBox="1"/>
          <p:nvPr/>
        </p:nvSpPr>
        <p:spPr>
          <a:xfrm>
            <a:off x="5515649" y="1050865"/>
            <a:ext cx="3666614" cy="615553"/>
          </a:xfrm>
          <a:prstGeom prst="rect">
            <a:avLst/>
          </a:prstGeom>
          <a:noFill/>
        </p:spPr>
        <p:txBody>
          <a:bodyPr wrap="square" rtlCol="0">
            <a:spAutoFit/>
          </a:bodyPr>
          <a:lstStyle/>
          <a:p>
            <a:r>
              <a:rPr lang="en-AU" dirty="0">
                <a:solidFill>
                  <a:srgbClr val="FF40FF"/>
                </a:solidFill>
                <a:latin typeface="Arial" panose="020B0604020202020204" pitchFamily="34" charset="0"/>
                <a:ea typeface="American Typewriter" charset="0"/>
                <a:cs typeface="Arial" panose="020B0604020202020204" pitchFamily="34" charset="0"/>
              </a:rPr>
              <a:t>u</a:t>
            </a:r>
            <a:r>
              <a:rPr lang="en-AU" sz="1800" dirty="0">
                <a:solidFill>
                  <a:srgbClr val="FF40FF"/>
                </a:solidFill>
                <a:latin typeface="Arial" panose="020B0604020202020204" pitchFamily="34" charset="0"/>
                <a:ea typeface="American Typewriter" charset="0"/>
                <a:cs typeface="Arial" panose="020B0604020202020204" pitchFamily="34" charset="0"/>
              </a:rPr>
              <a:t>pdated SMART + 2017 census</a:t>
            </a:r>
          </a:p>
          <a:p>
            <a:r>
              <a:rPr lang="en-AU" sz="1600" dirty="0">
                <a:latin typeface="Arial" panose="020B0604020202020204" pitchFamily="34" charset="0"/>
                <a:ea typeface="American Typewriter" charset="0"/>
                <a:cs typeface="Arial" panose="020B0604020202020204" pitchFamily="34" charset="0"/>
              </a:rPr>
              <a:t>200+ (</a:t>
            </a:r>
            <a:r>
              <a:rPr lang="en-AU" sz="1600" dirty="0" err="1">
                <a:latin typeface="Arial" panose="020B0604020202020204" pitchFamily="34" charset="0"/>
                <a:ea typeface="American Typewriter" charset="0"/>
                <a:cs typeface="Arial" panose="020B0604020202020204" pitchFamily="34" charset="0"/>
              </a:rPr>
              <a:t>inc</a:t>
            </a:r>
            <a:r>
              <a:rPr lang="en-AU" sz="1600" dirty="0">
                <a:latin typeface="Arial" panose="020B0604020202020204" pitchFamily="34" charset="0"/>
                <a:ea typeface="American Typewriter" charset="0"/>
                <a:cs typeface="Arial" panose="020B0604020202020204" pitchFamily="34" charset="0"/>
              </a:rPr>
              <a:t> 180 in Bhat et al. 2023b)  </a:t>
            </a:r>
            <a:endParaRPr lang="en-US"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979E5A5-9E1A-FCEF-4902-47C271CA9F91}"/>
              </a:ext>
            </a:extLst>
          </p:cNvPr>
          <p:cNvSpPr txBox="1"/>
          <p:nvPr/>
        </p:nvSpPr>
        <p:spPr>
          <a:xfrm>
            <a:off x="6619009" y="6213764"/>
            <a:ext cx="2328330" cy="276999"/>
          </a:xfrm>
          <a:prstGeom prst="rect">
            <a:avLst/>
          </a:prstGeom>
          <a:noFill/>
        </p:spPr>
        <p:txBody>
          <a:bodyPr wrap="square" rtlCol="0">
            <a:spAutoFit/>
          </a:bodyPr>
          <a:lstStyle/>
          <a:p>
            <a:pPr algn="r"/>
            <a:r>
              <a:rPr lang="en-US" sz="1200" dirty="0">
                <a:latin typeface="American Typewriter" panose="02090604020004020304" pitchFamily="18" charset="77"/>
              </a:rPr>
              <a:t>Slide credit: Chris Lee  </a:t>
            </a:r>
          </a:p>
        </p:txBody>
      </p:sp>
      <p:sp>
        <p:nvSpPr>
          <p:cNvPr id="9" name="Right Arrow 8">
            <a:extLst>
              <a:ext uri="{FF2B5EF4-FFF2-40B4-BE49-F238E27FC236}">
                <a16:creationId xmlns:a16="http://schemas.microsoft.com/office/drawing/2014/main" id="{F75BB9BF-C219-2614-452F-30AE68071436}"/>
              </a:ext>
            </a:extLst>
          </p:cNvPr>
          <p:cNvSpPr/>
          <p:nvPr/>
        </p:nvSpPr>
        <p:spPr>
          <a:xfrm>
            <a:off x="4236423" y="3584864"/>
            <a:ext cx="733612" cy="3061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3348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29</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546100" y="137934"/>
            <a:ext cx="8597900" cy="707886"/>
          </a:xfrm>
        </p:spPr>
        <p:txBody>
          <a:bodyPr wrap="square">
            <a:spAutoFit/>
          </a:bodyPr>
          <a:lstStyle/>
          <a:p>
            <a:pPr lvl="0" algn="ctr"/>
            <a:r>
              <a:rPr lang="en-AU" sz="4000" dirty="0">
                <a:solidFill>
                  <a:srgbClr val="0432FF"/>
                </a:solidFill>
                <a:latin typeface="Arial" panose="020B0604020202020204" pitchFamily="34" charset="0"/>
                <a:ea typeface="American Typewriter" charset="0"/>
                <a:cs typeface="Arial" panose="020B0604020202020204" pitchFamily="34" charset="0"/>
              </a:rPr>
              <a:t>Fast Radio Bursts</a:t>
            </a:r>
            <a:endParaRPr lang="en-AU" sz="2800" dirty="0">
              <a:solidFill>
                <a:srgbClr val="0432FF"/>
              </a:solidFill>
              <a:latin typeface="Arial" panose="020B0604020202020204" pitchFamily="34" charset="0"/>
              <a:ea typeface="American Typewriter" charset="0"/>
              <a:cs typeface="Arial" panose="020B0604020202020204" pitchFamily="34" charset="0"/>
            </a:endParaRPr>
          </a:p>
        </p:txBody>
      </p:sp>
      <p:pic>
        <p:nvPicPr>
          <p:cNvPr id="4" name="Picture 3" descr="A graph of a pulse width&#10;&#10;Description automatically generated">
            <a:extLst>
              <a:ext uri="{FF2B5EF4-FFF2-40B4-BE49-F238E27FC236}">
                <a16:creationId xmlns:a16="http://schemas.microsoft.com/office/drawing/2014/main" id="{722CBA19-4208-82A0-014D-936136744349}"/>
              </a:ext>
            </a:extLst>
          </p:cNvPr>
          <p:cNvPicPr>
            <a:picLocks noChangeAspect="1"/>
          </p:cNvPicPr>
          <p:nvPr/>
        </p:nvPicPr>
        <p:blipFill>
          <a:blip r:embed="rId3"/>
          <a:stretch>
            <a:fillRect/>
          </a:stretch>
        </p:blipFill>
        <p:spPr>
          <a:xfrm>
            <a:off x="4572000" y="1060655"/>
            <a:ext cx="3343835" cy="3156047"/>
          </a:xfrm>
          <a:prstGeom prst="rect">
            <a:avLst/>
          </a:prstGeom>
        </p:spPr>
      </p:pic>
      <p:pic>
        <p:nvPicPr>
          <p:cNvPr id="6" name="Picture 5" descr="A table with numbers and letters&#10;&#10;Description automatically generated">
            <a:extLst>
              <a:ext uri="{FF2B5EF4-FFF2-40B4-BE49-F238E27FC236}">
                <a16:creationId xmlns:a16="http://schemas.microsoft.com/office/drawing/2014/main" id="{A2BF80B4-455B-E4F8-698A-629225C75FDF}"/>
              </a:ext>
            </a:extLst>
          </p:cNvPr>
          <p:cNvPicPr>
            <a:picLocks noChangeAspect="1"/>
          </p:cNvPicPr>
          <p:nvPr/>
        </p:nvPicPr>
        <p:blipFill>
          <a:blip r:embed="rId4"/>
          <a:stretch>
            <a:fillRect/>
          </a:stretch>
        </p:blipFill>
        <p:spPr>
          <a:xfrm>
            <a:off x="4250396" y="5002305"/>
            <a:ext cx="4846321" cy="1140311"/>
          </a:xfrm>
          <a:prstGeom prst="rect">
            <a:avLst/>
          </a:prstGeom>
        </p:spPr>
      </p:pic>
      <p:sp>
        <p:nvSpPr>
          <p:cNvPr id="8" name="Content Placeholder 2">
            <a:extLst>
              <a:ext uri="{FF2B5EF4-FFF2-40B4-BE49-F238E27FC236}">
                <a16:creationId xmlns:a16="http://schemas.microsoft.com/office/drawing/2014/main" id="{B4DF809E-D293-BC23-6EB0-03F3A359A03E}"/>
              </a:ext>
            </a:extLst>
          </p:cNvPr>
          <p:cNvSpPr txBox="1">
            <a:spLocks/>
          </p:cNvSpPr>
          <p:nvPr/>
        </p:nvSpPr>
        <p:spPr>
          <a:xfrm>
            <a:off x="406789" y="1217392"/>
            <a:ext cx="3670360" cy="4559464"/>
          </a:xfrm>
          <a:prstGeom prst="rect">
            <a:avLst/>
          </a:prstGeom>
        </p:spPr>
        <p:txBody>
          <a:bodyPr>
            <a:noAutofit/>
          </a:bodyPr>
          <a:lstStyle>
            <a:lvl1pPr marL="0" indent="0" algn="l" defTabSz="457200" rtl="0" eaLnBrk="1" latinLnBrk="0" hangingPunct="1">
              <a:spcBef>
                <a:spcPct val="20000"/>
              </a:spcBef>
              <a:buFont typeface="Arial"/>
              <a:buNone/>
              <a:defRPr sz="2800" b="1" i="0" kern="1200">
                <a:solidFill>
                  <a:srgbClr val="CD0920"/>
                </a:solidFill>
                <a:latin typeface="Arial"/>
                <a:ea typeface="+mn-ea"/>
                <a:cs typeface="Arial"/>
              </a:defRPr>
            </a:lvl1pPr>
            <a:lvl2pPr marL="0" indent="0" algn="l" defTabSz="457200" rtl="0" eaLnBrk="1" latinLnBrk="0" hangingPunct="1">
              <a:spcBef>
                <a:spcPts val="0"/>
              </a:spcBef>
              <a:buFont typeface="Arial"/>
              <a:buNone/>
              <a:defRPr sz="2400" b="0" i="0" kern="1200">
                <a:solidFill>
                  <a:schemeClr val="tx1"/>
                </a:solidFill>
                <a:latin typeface="Arial"/>
                <a:ea typeface="+mn-ea"/>
                <a:cs typeface="Arial"/>
              </a:defRPr>
            </a:lvl2pPr>
            <a:lvl3pPr marL="532800" indent="-228600" algn="l" defTabSz="457200" rtl="0" eaLnBrk="1" latinLnBrk="0" hangingPunct="1">
              <a:spcBef>
                <a:spcPts val="0"/>
              </a:spcBef>
              <a:buSzPct val="80000"/>
              <a:buFont typeface="Arial"/>
              <a:buChar char="•"/>
              <a:defRPr sz="2400" b="0" i="0" kern="1200">
                <a:solidFill>
                  <a:schemeClr val="tx1"/>
                </a:solidFill>
                <a:latin typeface="Arial"/>
                <a:ea typeface="+mn-ea"/>
                <a:cs typeface="Arial"/>
              </a:defRPr>
            </a:lvl3pPr>
            <a:lvl4pPr marL="846000" indent="-228600" algn="l" defTabSz="457200" rtl="0" eaLnBrk="1" latinLnBrk="0" hangingPunct="1">
              <a:spcBef>
                <a:spcPts val="0"/>
              </a:spcBef>
              <a:buSzPct val="80000"/>
              <a:buFont typeface="Arial"/>
              <a:buChar char="–"/>
              <a:defRPr sz="2200" b="0" i="0" kern="1200">
                <a:solidFill>
                  <a:schemeClr val="tx1"/>
                </a:solidFill>
                <a:latin typeface="Arial"/>
                <a:ea typeface="+mn-ea"/>
                <a:cs typeface="Arial"/>
              </a:defRPr>
            </a:lvl4pPr>
            <a:lvl5pPr marL="1339200" indent="-228600" algn="l" defTabSz="457200" rtl="0" eaLnBrk="1" latinLnBrk="0" hangingPunct="1">
              <a:spcBef>
                <a:spcPts val="0"/>
              </a:spcBef>
              <a:buSzPct val="80000"/>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50000"/>
              </a:lnSpc>
              <a:buFont typeface="Wingdings" pitchFamily="2" charset="2"/>
              <a:buChar char="§"/>
            </a:pPr>
            <a:r>
              <a:rPr lang="en-GB" sz="1400" b="0" dirty="0">
                <a:solidFill>
                  <a:schemeClr val="tx1"/>
                </a:solidFill>
                <a:latin typeface="Bookman Old Style" panose="02050604050505020204" pitchFamily="18" charset="0"/>
              </a:rPr>
              <a:t>Searched ~23 hours of VCS archival data toward 5 repeaters (4 from CHIME, 1 from ASKAP)</a:t>
            </a:r>
          </a:p>
          <a:p>
            <a:pPr marL="285750" indent="-285750">
              <a:lnSpc>
                <a:spcPct val="150000"/>
              </a:lnSpc>
              <a:buFont typeface="Wingdings" pitchFamily="2" charset="2"/>
              <a:buChar char="§"/>
            </a:pPr>
            <a:r>
              <a:rPr lang="en-GB" sz="1400" b="0" dirty="0">
                <a:solidFill>
                  <a:schemeClr val="tx1"/>
                </a:solidFill>
                <a:latin typeface="Bookman Old Style" panose="02050604050505020204" pitchFamily="18" charset="0"/>
              </a:rPr>
              <a:t>No detections</a:t>
            </a:r>
          </a:p>
          <a:p>
            <a:pPr marL="285750" indent="-285750">
              <a:lnSpc>
                <a:spcPct val="150000"/>
              </a:lnSpc>
              <a:buFont typeface="Wingdings" pitchFamily="2" charset="2"/>
              <a:buChar char="§"/>
            </a:pPr>
            <a:r>
              <a:rPr lang="en-GB" sz="1400" b="0" dirty="0">
                <a:solidFill>
                  <a:schemeClr val="tx1"/>
                </a:solidFill>
                <a:latin typeface="Bookman Old Style" panose="02050604050505020204" pitchFamily="18" charset="0"/>
              </a:rPr>
              <a:t>Most sensitive FRB search (to date) with the MWA</a:t>
            </a:r>
          </a:p>
          <a:p>
            <a:pPr marL="285750" indent="-285750">
              <a:lnSpc>
                <a:spcPct val="150000"/>
              </a:lnSpc>
              <a:buFont typeface="Wingdings" pitchFamily="2" charset="2"/>
              <a:buChar char="§"/>
            </a:pPr>
            <a:r>
              <a:rPr lang="en-GB" sz="1400" b="0" dirty="0">
                <a:solidFill>
                  <a:schemeClr val="tx1"/>
                </a:solidFill>
                <a:latin typeface="Bookman Old Style" panose="02050604050505020204" pitchFamily="18" charset="0"/>
              </a:rPr>
              <a:t>Sensitivity sufficient to detect repeat bursts from the northern FRB 20180916B (</a:t>
            </a:r>
            <a:r>
              <a:rPr lang="en-GB" sz="1400" b="0" dirty="0" err="1">
                <a:solidFill>
                  <a:schemeClr val="tx1"/>
                </a:solidFill>
                <a:latin typeface="Bookman Old Style" panose="02050604050505020204" pitchFamily="18" charset="0"/>
              </a:rPr>
              <a:t>Pleunis</a:t>
            </a:r>
            <a:r>
              <a:rPr lang="en-GB" sz="1400" b="0" dirty="0">
                <a:solidFill>
                  <a:schemeClr val="tx1"/>
                </a:solidFill>
                <a:latin typeface="Bookman Old Style" panose="02050604050505020204" pitchFamily="18" charset="0"/>
              </a:rPr>
              <a:t> et al. 2021)</a:t>
            </a:r>
          </a:p>
          <a:p>
            <a:pPr marL="285750" indent="-285750">
              <a:lnSpc>
                <a:spcPct val="150000"/>
              </a:lnSpc>
              <a:buFont typeface="Wingdings" pitchFamily="2" charset="2"/>
              <a:buChar char="§"/>
            </a:pPr>
            <a:r>
              <a:rPr lang="en-GB" sz="1400" b="0" dirty="0">
                <a:solidFill>
                  <a:schemeClr val="tx1"/>
                </a:solidFill>
                <a:latin typeface="Bookman Old Style" panose="02050604050505020204" pitchFamily="18" charset="0"/>
              </a:rPr>
              <a:t>Plans to continue searches from repeaters as more discovered </a:t>
            </a:r>
          </a:p>
          <a:p>
            <a:pPr marL="285750" indent="-285750">
              <a:lnSpc>
                <a:spcPct val="150000"/>
              </a:lnSpc>
              <a:buFont typeface="Wingdings" pitchFamily="2" charset="2"/>
              <a:buChar char="§"/>
            </a:pPr>
            <a:r>
              <a:rPr lang="en-GB" sz="1400" b="0" dirty="0">
                <a:solidFill>
                  <a:schemeClr val="tx1"/>
                </a:solidFill>
                <a:latin typeface="Bookman Old Style" panose="02050604050505020204" pitchFamily="18" charset="0"/>
              </a:rPr>
              <a:t>Image-domain searches are also in progress</a:t>
            </a:r>
          </a:p>
        </p:txBody>
      </p:sp>
      <p:sp>
        <p:nvSpPr>
          <p:cNvPr id="9" name="TextBox 8">
            <a:extLst>
              <a:ext uri="{FF2B5EF4-FFF2-40B4-BE49-F238E27FC236}">
                <a16:creationId xmlns:a16="http://schemas.microsoft.com/office/drawing/2014/main" id="{B753904F-A861-F5C5-297F-1B82A5289528}"/>
              </a:ext>
            </a:extLst>
          </p:cNvPr>
          <p:cNvSpPr txBox="1"/>
          <p:nvPr/>
        </p:nvSpPr>
        <p:spPr>
          <a:xfrm>
            <a:off x="5066853" y="4424837"/>
            <a:ext cx="2889036" cy="369332"/>
          </a:xfrm>
          <a:prstGeom prst="rect">
            <a:avLst/>
          </a:prstGeom>
          <a:noFill/>
        </p:spPr>
        <p:txBody>
          <a:bodyPr wrap="square" rtlCol="0">
            <a:spAutoFit/>
          </a:bodyPr>
          <a:lstStyle/>
          <a:p>
            <a:pPr algn="r"/>
            <a:r>
              <a:rPr lang="en-US" dirty="0">
                <a:latin typeface="American Typewriter" panose="02090604020004020304" pitchFamily="18" charset="77"/>
              </a:rPr>
              <a:t>Jun et al. (2023)</a:t>
            </a:r>
          </a:p>
        </p:txBody>
      </p:sp>
      <p:pic>
        <p:nvPicPr>
          <p:cNvPr id="3" name="Picture 2">
            <a:extLst>
              <a:ext uri="{FF2B5EF4-FFF2-40B4-BE49-F238E27FC236}">
                <a16:creationId xmlns:a16="http://schemas.microsoft.com/office/drawing/2014/main" id="{886A67EF-13F4-8907-BA67-3C65C9C9E5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0061" y="3877513"/>
            <a:ext cx="916656" cy="916656"/>
          </a:xfrm>
          <a:prstGeom prst="rect">
            <a:avLst/>
          </a:prstGeom>
        </p:spPr>
      </p:pic>
      <p:sp>
        <p:nvSpPr>
          <p:cNvPr id="5" name="TextBox 4">
            <a:extLst>
              <a:ext uri="{FF2B5EF4-FFF2-40B4-BE49-F238E27FC236}">
                <a16:creationId xmlns:a16="http://schemas.microsoft.com/office/drawing/2014/main" id="{387CA455-8D9B-7BE4-C2FB-029D2745D051}"/>
              </a:ext>
            </a:extLst>
          </p:cNvPr>
          <p:cNvSpPr txBox="1"/>
          <p:nvPr/>
        </p:nvSpPr>
        <p:spPr>
          <a:xfrm>
            <a:off x="418402" y="5715000"/>
            <a:ext cx="2161094" cy="369332"/>
          </a:xfrm>
          <a:prstGeom prst="rect">
            <a:avLst/>
          </a:prstGeom>
          <a:solidFill>
            <a:schemeClr val="tx2">
              <a:lumMod val="20000"/>
              <a:lumOff val="80000"/>
            </a:schemeClr>
          </a:solidFill>
        </p:spPr>
        <p:txBody>
          <a:bodyPr wrap="square" rtlCol="0">
            <a:spAutoFit/>
          </a:bodyPr>
          <a:lstStyle/>
          <a:p>
            <a:r>
              <a:rPr lang="en-US" i="1" dirty="0">
                <a:latin typeface="Bookman Old Style" panose="02050604050505020204" pitchFamily="18" charset="0"/>
              </a:rPr>
              <a:t>See Gemma’s talk </a:t>
            </a:r>
          </a:p>
        </p:txBody>
      </p:sp>
    </p:spTree>
    <p:extLst>
      <p:ext uri="{BB962C8B-B14F-4D97-AF65-F5344CB8AC3E}">
        <p14:creationId xmlns:p14="http://schemas.microsoft.com/office/powerpoint/2010/main" val="2042347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3</a:t>
            </a:fld>
            <a:endParaRPr lang="en-AU" sz="1270" b="1">
              <a:latin typeface="Arial" pitchFamily="34"/>
              <a:ea typeface="Arial Unicode MS" pitchFamily="2"/>
              <a:cs typeface="Tahoma" pitchFamily="2"/>
            </a:endParaRPr>
          </a:p>
        </p:txBody>
      </p:sp>
      <p:sp>
        <p:nvSpPr>
          <p:cNvPr id="3" name="Title 1">
            <a:extLst>
              <a:ext uri="{FF2B5EF4-FFF2-40B4-BE49-F238E27FC236}">
                <a16:creationId xmlns:a16="http://schemas.microsoft.com/office/drawing/2014/main" id="{1DF37F80-50DD-A7DF-93C4-E0BE647F26BF}"/>
              </a:ext>
            </a:extLst>
          </p:cNvPr>
          <p:cNvSpPr txBox="1">
            <a:spLocks/>
          </p:cNvSpPr>
          <p:nvPr/>
        </p:nvSpPr>
        <p:spPr>
          <a:xfrm>
            <a:off x="546100" y="13793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rial" panose="020B0604020202020204" pitchFamily="34" charset="0"/>
                <a:ea typeface="American Typewriter" charset="0"/>
                <a:cs typeface="Arial" panose="020B0604020202020204" pitchFamily="34" charset="0"/>
              </a:rPr>
              <a:t>Crab giants from “3T MWA”</a:t>
            </a:r>
            <a:endParaRPr lang="en-AU" sz="2800" dirty="0">
              <a:solidFill>
                <a:srgbClr val="0432FF"/>
              </a:solidFill>
              <a:latin typeface="Arial" panose="020B0604020202020204" pitchFamily="34" charset="0"/>
              <a:ea typeface="American Typewriter" charset="0"/>
              <a:cs typeface="Arial" panose="020B0604020202020204" pitchFamily="34" charset="0"/>
            </a:endParaRPr>
          </a:p>
        </p:txBody>
      </p:sp>
      <p:pic>
        <p:nvPicPr>
          <p:cNvPr id="5" name="Picture 4" descr="A paper with text and images&#10;&#10;Description automatically generated">
            <a:extLst>
              <a:ext uri="{FF2B5EF4-FFF2-40B4-BE49-F238E27FC236}">
                <a16:creationId xmlns:a16="http://schemas.microsoft.com/office/drawing/2014/main" id="{A3284994-83BD-269F-B42C-F456A3C97A2D}"/>
              </a:ext>
            </a:extLst>
          </p:cNvPr>
          <p:cNvPicPr>
            <a:picLocks noChangeAspect="1"/>
          </p:cNvPicPr>
          <p:nvPr/>
        </p:nvPicPr>
        <p:blipFill>
          <a:blip r:embed="rId3"/>
          <a:stretch>
            <a:fillRect/>
          </a:stretch>
        </p:blipFill>
        <p:spPr>
          <a:xfrm>
            <a:off x="2501417" y="887530"/>
            <a:ext cx="6445922" cy="5611198"/>
          </a:xfrm>
          <a:prstGeom prst="rect">
            <a:avLst/>
          </a:prstGeom>
        </p:spPr>
      </p:pic>
      <p:pic>
        <p:nvPicPr>
          <p:cNvPr id="2" name="Picture 1" descr="A collage of different images of a desert&#10;&#10;Description automatically generated">
            <a:extLst>
              <a:ext uri="{FF2B5EF4-FFF2-40B4-BE49-F238E27FC236}">
                <a16:creationId xmlns:a16="http://schemas.microsoft.com/office/drawing/2014/main" id="{AD588A81-B2CD-CE3C-2166-6A706A4F57EA}"/>
              </a:ext>
            </a:extLst>
          </p:cNvPr>
          <p:cNvPicPr>
            <a:picLocks noChangeAspect="1"/>
          </p:cNvPicPr>
          <p:nvPr/>
        </p:nvPicPr>
        <p:blipFill>
          <a:blip r:embed="rId4"/>
          <a:stretch>
            <a:fillRect/>
          </a:stretch>
        </p:blipFill>
        <p:spPr>
          <a:xfrm>
            <a:off x="196661" y="1222813"/>
            <a:ext cx="2019414" cy="3337643"/>
          </a:xfrm>
          <a:prstGeom prst="rect">
            <a:avLst/>
          </a:prstGeom>
        </p:spPr>
      </p:pic>
      <p:pic>
        <p:nvPicPr>
          <p:cNvPr id="4" name="Picture 3" descr="A graph with lines and numbers&#10;&#10;Description automatically generated">
            <a:extLst>
              <a:ext uri="{FF2B5EF4-FFF2-40B4-BE49-F238E27FC236}">
                <a16:creationId xmlns:a16="http://schemas.microsoft.com/office/drawing/2014/main" id="{D191B3B8-A707-9E27-B5E0-06692238C539}"/>
              </a:ext>
            </a:extLst>
          </p:cNvPr>
          <p:cNvPicPr>
            <a:picLocks noChangeAspect="1"/>
          </p:cNvPicPr>
          <p:nvPr/>
        </p:nvPicPr>
        <p:blipFill>
          <a:blip r:embed="rId5"/>
          <a:stretch>
            <a:fillRect/>
          </a:stretch>
        </p:blipFill>
        <p:spPr>
          <a:xfrm>
            <a:off x="69924" y="4833692"/>
            <a:ext cx="2268380" cy="1602989"/>
          </a:xfrm>
          <a:prstGeom prst="rect">
            <a:avLst/>
          </a:prstGeom>
        </p:spPr>
      </p:pic>
      <p:sp>
        <p:nvSpPr>
          <p:cNvPr id="8" name="Rectangle 7">
            <a:extLst>
              <a:ext uri="{FF2B5EF4-FFF2-40B4-BE49-F238E27FC236}">
                <a16:creationId xmlns:a16="http://schemas.microsoft.com/office/drawing/2014/main" id="{E1F6E5EB-6A11-77DE-3A4F-52DDD2E2EA35}"/>
              </a:ext>
            </a:extLst>
          </p:cNvPr>
          <p:cNvSpPr/>
          <p:nvPr/>
        </p:nvSpPr>
        <p:spPr>
          <a:xfrm>
            <a:off x="3034145" y="3730336"/>
            <a:ext cx="2649682" cy="166255"/>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14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rey and black device&#10;&#10;Description automatically generated">
            <a:extLst>
              <a:ext uri="{FF2B5EF4-FFF2-40B4-BE49-F238E27FC236}">
                <a16:creationId xmlns:a16="http://schemas.microsoft.com/office/drawing/2014/main" id="{1FD53FC5-F430-CC91-70C5-1DA93C3952E6}"/>
              </a:ext>
            </a:extLst>
          </p:cNvPr>
          <p:cNvPicPr>
            <a:picLocks noChangeAspect="1"/>
          </p:cNvPicPr>
          <p:nvPr/>
        </p:nvPicPr>
        <p:blipFill>
          <a:blip r:embed="rId2"/>
          <a:stretch>
            <a:fillRect/>
          </a:stretch>
        </p:blipFill>
        <p:spPr>
          <a:xfrm>
            <a:off x="6564506" y="1096053"/>
            <a:ext cx="2451796" cy="1838847"/>
          </a:xfrm>
          <a:prstGeom prst="rect">
            <a:avLst/>
          </a:prstGeom>
        </p:spPr>
      </p:pic>
      <p:pic>
        <p:nvPicPr>
          <p:cNvPr id="8" name="Picture 7" descr="A group of people standing around a table with a computer&#10;&#10;Description automatically generated">
            <a:extLst>
              <a:ext uri="{FF2B5EF4-FFF2-40B4-BE49-F238E27FC236}">
                <a16:creationId xmlns:a16="http://schemas.microsoft.com/office/drawing/2014/main" id="{CE48D61D-D4D0-CB63-C785-0C8C9B92115B}"/>
              </a:ext>
            </a:extLst>
          </p:cNvPr>
          <p:cNvPicPr>
            <a:picLocks noChangeAspect="1"/>
          </p:cNvPicPr>
          <p:nvPr/>
        </p:nvPicPr>
        <p:blipFill>
          <a:blip r:embed="rId3"/>
          <a:stretch>
            <a:fillRect/>
          </a:stretch>
        </p:blipFill>
        <p:spPr>
          <a:xfrm>
            <a:off x="6564505" y="4753872"/>
            <a:ext cx="2451797" cy="1634531"/>
          </a:xfrm>
          <a:prstGeom prst="rect">
            <a:avLst/>
          </a:prstGeom>
        </p:spPr>
      </p:pic>
      <p:pic>
        <p:nvPicPr>
          <p:cNvPr id="10" name="Picture 9" descr="A red object with many wires&#10;&#10;Description automatically generated">
            <a:extLst>
              <a:ext uri="{FF2B5EF4-FFF2-40B4-BE49-F238E27FC236}">
                <a16:creationId xmlns:a16="http://schemas.microsoft.com/office/drawing/2014/main" id="{E5D028D9-4305-FBC3-5D64-2CC9F0A58AE6}"/>
              </a:ext>
            </a:extLst>
          </p:cNvPr>
          <p:cNvPicPr>
            <a:picLocks noChangeAspect="1"/>
          </p:cNvPicPr>
          <p:nvPr/>
        </p:nvPicPr>
        <p:blipFill>
          <a:blip r:embed="rId4"/>
          <a:stretch>
            <a:fillRect/>
          </a:stretch>
        </p:blipFill>
        <p:spPr>
          <a:xfrm>
            <a:off x="6564505" y="2915023"/>
            <a:ext cx="2451797" cy="1838849"/>
          </a:xfrm>
          <a:prstGeom prst="rect">
            <a:avLst/>
          </a:prstGeom>
        </p:spPr>
      </p:pic>
      <p:sp>
        <p:nvSpPr>
          <p:cNvPr id="7" name="Content Placeholder 2">
            <a:extLst>
              <a:ext uri="{FF2B5EF4-FFF2-40B4-BE49-F238E27FC236}">
                <a16:creationId xmlns:a16="http://schemas.microsoft.com/office/drawing/2014/main" id="{E3D0E7F9-1D56-04C8-FF75-A6E45BDD668B}"/>
              </a:ext>
            </a:extLst>
          </p:cNvPr>
          <p:cNvSpPr txBox="1">
            <a:spLocks/>
          </p:cNvSpPr>
          <p:nvPr/>
        </p:nvSpPr>
        <p:spPr>
          <a:xfrm>
            <a:off x="127697" y="1146791"/>
            <a:ext cx="6189976" cy="4422736"/>
          </a:xfrm>
          <a:prstGeom prst="rect">
            <a:avLst/>
          </a:prstGeom>
        </p:spPr>
        <p:txBody>
          <a:bodyPr>
            <a:noAutofit/>
          </a:bodyPr>
          <a:lstStyle>
            <a:lvl1pPr marL="0" indent="0" algn="l" defTabSz="457200" rtl="0" eaLnBrk="1" latinLnBrk="0" hangingPunct="1">
              <a:spcBef>
                <a:spcPct val="20000"/>
              </a:spcBef>
              <a:buFont typeface="Arial"/>
              <a:buNone/>
              <a:defRPr sz="2800" b="1" i="0" kern="1200">
                <a:solidFill>
                  <a:srgbClr val="CD0920"/>
                </a:solidFill>
                <a:latin typeface="Arial"/>
                <a:ea typeface="+mn-ea"/>
                <a:cs typeface="Arial"/>
              </a:defRPr>
            </a:lvl1pPr>
            <a:lvl2pPr marL="0" indent="0" algn="l" defTabSz="457200" rtl="0" eaLnBrk="1" latinLnBrk="0" hangingPunct="1">
              <a:spcBef>
                <a:spcPts val="0"/>
              </a:spcBef>
              <a:buFont typeface="Arial"/>
              <a:buNone/>
              <a:defRPr sz="2400" b="0" i="0" kern="1200">
                <a:solidFill>
                  <a:schemeClr val="tx1"/>
                </a:solidFill>
                <a:latin typeface="Arial"/>
                <a:ea typeface="+mn-ea"/>
                <a:cs typeface="Arial"/>
              </a:defRPr>
            </a:lvl2pPr>
            <a:lvl3pPr marL="532800" indent="-228600" algn="l" defTabSz="457200" rtl="0" eaLnBrk="1" latinLnBrk="0" hangingPunct="1">
              <a:spcBef>
                <a:spcPts val="0"/>
              </a:spcBef>
              <a:buSzPct val="80000"/>
              <a:buFont typeface="Arial"/>
              <a:buChar char="•"/>
              <a:defRPr sz="2400" b="0" i="0" kern="1200">
                <a:solidFill>
                  <a:schemeClr val="tx1"/>
                </a:solidFill>
                <a:latin typeface="Arial"/>
                <a:ea typeface="+mn-ea"/>
                <a:cs typeface="Arial"/>
              </a:defRPr>
            </a:lvl3pPr>
            <a:lvl4pPr marL="846000" indent="-228600" algn="l" defTabSz="457200" rtl="0" eaLnBrk="1" latinLnBrk="0" hangingPunct="1">
              <a:spcBef>
                <a:spcPts val="0"/>
              </a:spcBef>
              <a:buSzPct val="80000"/>
              <a:buFont typeface="Arial"/>
              <a:buChar char="–"/>
              <a:defRPr sz="2200" b="0" i="0" kern="1200">
                <a:solidFill>
                  <a:schemeClr val="tx1"/>
                </a:solidFill>
                <a:latin typeface="Arial"/>
                <a:ea typeface="+mn-ea"/>
                <a:cs typeface="Arial"/>
              </a:defRPr>
            </a:lvl4pPr>
            <a:lvl5pPr marL="1339200" indent="-228600" algn="l" defTabSz="457200" rtl="0" eaLnBrk="1" latinLnBrk="0" hangingPunct="1">
              <a:spcBef>
                <a:spcPts val="0"/>
              </a:spcBef>
              <a:buSzPct val="80000"/>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400" dirty="0">
                <a:solidFill>
                  <a:srgbClr val="5D5D5D"/>
                </a:solidFill>
                <a:latin typeface="Bookman Old Style" panose="02050604050505020204" pitchFamily="18" charset="0"/>
              </a:rPr>
              <a:t>~2012</a:t>
            </a:r>
            <a:r>
              <a:rPr lang="en-GB" sz="1400" b="0" dirty="0">
                <a:solidFill>
                  <a:srgbClr val="5D5D5D"/>
                </a:solidFill>
                <a:latin typeface="Bookman Old Style" panose="02050604050505020204" pitchFamily="18" charset="0"/>
              </a:rPr>
              <a:t>: Original suggestion of performing cosmic ray detection with the MWA: (Steven </a:t>
            </a:r>
            <a:r>
              <a:rPr lang="en-GB" sz="1400" b="0" dirty="0" err="1">
                <a:solidFill>
                  <a:srgbClr val="5D5D5D"/>
                </a:solidFill>
                <a:latin typeface="Bookman Old Style" panose="02050604050505020204" pitchFamily="18" charset="0"/>
              </a:rPr>
              <a:t>Tingay</a:t>
            </a:r>
            <a:r>
              <a:rPr lang="en-GB" sz="1400" b="0" dirty="0">
                <a:solidFill>
                  <a:srgbClr val="5D5D5D"/>
                </a:solidFill>
                <a:latin typeface="Bookman Old Style" panose="02050604050505020204" pitchFamily="18" charset="0"/>
              </a:rPr>
              <a:t>, Justin Bray)</a:t>
            </a:r>
          </a:p>
          <a:p>
            <a:r>
              <a:rPr lang="en-GB" sz="1400" dirty="0">
                <a:solidFill>
                  <a:srgbClr val="5D5D5D"/>
                </a:solidFill>
                <a:latin typeface="Bookman Old Style" panose="02050604050505020204" pitchFamily="18" charset="0"/>
              </a:rPr>
              <a:t>2015</a:t>
            </a:r>
            <a:r>
              <a:rPr lang="en-GB" sz="1400" b="0" dirty="0">
                <a:solidFill>
                  <a:srgbClr val="5D5D5D"/>
                </a:solidFill>
                <a:latin typeface="Bookman Old Style" panose="02050604050505020204" pitchFamily="18" charset="0"/>
              </a:rPr>
              <a:t>: SKA high energy particle working group forms. Clancy James, Justin Bray co-leads.</a:t>
            </a:r>
          </a:p>
          <a:p>
            <a:r>
              <a:rPr lang="en-GB" sz="1400" dirty="0">
                <a:solidFill>
                  <a:srgbClr val="5D5D5D"/>
                </a:solidFill>
                <a:latin typeface="Bookman Old Style" panose="02050604050505020204" pitchFamily="18" charset="0"/>
              </a:rPr>
              <a:t>2016</a:t>
            </a:r>
            <a:r>
              <a:rPr lang="en-GB" sz="1400" b="0" dirty="0">
                <a:solidFill>
                  <a:srgbClr val="5D5D5D"/>
                </a:solidFill>
                <a:latin typeface="Bookman Old Style" panose="02050604050505020204" pitchFamily="18" charset="0"/>
              </a:rPr>
              <a:t>: Justin Bray, Ralph Spencer (Manchester) begins work on SKA prototype detector.</a:t>
            </a:r>
          </a:p>
          <a:p>
            <a:r>
              <a:rPr lang="en-GB" sz="1400" dirty="0">
                <a:solidFill>
                  <a:srgbClr val="5D5D5D"/>
                </a:solidFill>
                <a:latin typeface="Bookman Old Style" panose="02050604050505020204" pitchFamily="18" charset="0"/>
              </a:rPr>
              <a:t>2018</a:t>
            </a:r>
            <a:r>
              <a:rPr lang="en-GB" sz="1400" b="0" dirty="0">
                <a:solidFill>
                  <a:srgbClr val="5D5D5D"/>
                </a:solidFill>
                <a:latin typeface="Bookman Old Style" panose="02050604050505020204" pitchFamily="18" charset="0"/>
              </a:rPr>
              <a:t>: </a:t>
            </a:r>
            <a:r>
              <a:rPr lang="en-GB" sz="1400" b="0" dirty="0">
                <a:solidFill>
                  <a:srgbClr val="0432FF"/>
                </a:solidFill>
                <a:latin typeface="Bookman Old Style" panose="02050604050505020204" pitchFamily="18" charset="0"/>
              </a:rPr>
              <a:t>Alexander Williamson starts his PhD on cosmic ray detection </a:t>
            </a:r>
            <a:r>
              <a:rPr lang="en-GB" sz="1400" b="0" dirty="0">
                <a:solidFill>
                  <a:schemeClr val="tx1"/>
                </a:solidFill>
                <a:latin typeface="Bookman Old Style" panose="02050604050505020204" pitchFamily="18" charset="0"/>
              </a:rPr>
              <a:t>with MWA </a:t>
            </a:r>
            <a:r>
              <a:rPr lang="en-GB" sz="1400" b="0" dirty="0">
                <a:solidFill>
                  <a:srgbClr val="5D5D5D"/>
                </a:solidFill>
                <a:latin typeface="Bookman Old Style" panose="02050604050505020204" pitchFamily="18" charset="0"/>
              </a:rPr>
              <a:t>(offline analysis of VCS data - gets a rate of ~1/hour, but one week to process each observation)</a:t>
            </a:r>
            <a:endParaRPr lang="en-DE" sz="1400" b="0">
              <a:latin typeface="Bookman Old Style" panose="02050604050505020204" pitchFamily="18" charset="0"/>
            </a:endParaRPr>
          </a:p>
          <a:p>
            <a:r>
              <a:rPr lang="en-GB" sz="1400" dirty="0">
                <a:solidFill>
                  <a:srgbClr val="5D5D5D"/>
                </a:solidFill>
                <a:latin typeface="Bookman Old Style" panose="02050604050505020204" pitchFamily="18" charset="0"/>
              </a:rPr>
              <a:t>Summer 2018</a:t>
            </a:r>
            <a:r>
              <a:rPr lang="en-GB" sz="1400" b="0" dirty="0">
                <a:solidFill>
                  <a:srgbClr val="5D5D5D"/>
                </a:solidFill>
                <a:latin typeface="Bookman Old Style" panose="02050604050505020204" pitchFamily="18" charset="0"/>
              </a:rPr>
              <a:t>: </a:t>
            </a:r>
            <a:r>
              <a:rPr lang="en-GB" sz="1400" b="0" dirty="0">
                <a:solidFill>
                  <a:srgbClr val="0432FF"/>
                </a:solidFill>
                <a:latin typeface="Bookman Old Style" panose="02050604050505020204" pitchFamily="18" charset="0"/>
              </a:rPr>
              <a:t>Prototype deployed at the MWA site</a:t>
            </a:r>
            <a:r>
              <a:rPr lang="en-GB" sz="1400" b="0" dirty="0">
                <a:solidFill>
                  <a:srgbClr val="5D5D5D"/>
                </a:solidFill>
                <a:latin typeface="Bookman Old Style" panose="02050604050505020204" pitchFamily="18" charset="0"/>
              </a:rPr>
              <a:t>. Performs well! Stays on-site for ~1 year before turns off.</a:t>
            </a:r>
          </a:p>
          <a:p>
            <a:r>
              <a:rPr lang="en-GB" sz="1400" dirty="0">
                <a:solidFill>
                  <a:srgbClr val="5D5D5D"/>
                </a:solidFill>
                <a:latin typeface="Bookman Old Style" panose="02050604050505020204" pitchFamily="18" charset="0"/>
              </a:rPr>
              <a:t>2019</a:t>
            </a:r>
            <a:r>
              <a:rPr lang="en-GB" sz="1400" b="0" dirty="0">
                <a:solidFill>
                  <a:srgbClr val="5D5D5D"/>
                </a:solidFill>
                <a:latin typeface="Bookman Old Style" panose="02050604050505020204" pitchFamily="18" charset="0"/>
              </a:rPr>
              <a:t>: </a:t>
            </a:r>
            <a:r>
              <a:rPr lang="en-GB" sz="1400" b="0" dirty="0">
                <a:solidFill>
                  <a:srgbClr val="0432FF"/>
                </a:solidFill>
                <a:latin typeface="Bookman Old Style" panose="02050604050505020204" pitchFamily="18" charset="0"/>
              </a:rPr>
              <a:t>Developed ultra-high-time resolution mode for MWA</a:t>
            </a:r>
            <a:r>
              <a:rPr lang="en-GB" sz="1400" b="0" dirty="0">
                <a:solidFill>
                  <a:srgbClr val="5D5D5D"/>
                </a:solidFill>
                <a:latin typeface="Bookman Old Style" panose="02050604050505020204" pitchFamily="18" charset="0"/>
              </a:rPr>
              <a:t>: voltage buffers + polyphase </a:t>
            </a:r>
            <a:r>
              <a:rPr lang="en-GB" sz="1400" b="0" dirty="0" err="1">
                <a:solidFill>
                  <a:srgbClr val="5D5D5D"/>
                </a:solidFill>
                <a:latin typeface="Bookman Old Style" panose="02050604050505020204" pitchFamily="18" charset="0"/>
              </a:rPr>
              <a:t>filterbank</a:t>
            </a:r>
            <a:r>
              <a:rPr lang="en-GB" sz="1400" b="0" dirty="0">
                <a:solidFill>
                  <a:srgbClr val="5D5D5D"/>
                </a:solidFill>
                <a:latin typeface="Bookman Old Style" panose="02050604050505020204" pitchFamily="18" charset="0"/>
              </a:rPr>
              <a:t> inversion</a:t>
            </a:r>
          </a:p>
          <a:p>
            <a:r>
              <a:rPr lang="en-GB" sz="1400" dirty="0">
                <a:solidFill>
                  <a:srgbClr val="5D5D5D"/>
                </a:solidFill>
                <a:latin typeface="Bookman Old Style" panose="02050604050505020204" pitchFamily="18" charset="0"/>
              </a:rPr>
              <a:t>End 2019</a:t>
            </a:r>
            <a:r>
              <a:rPr lang="en-GB" sz="1400" b="0" dirty="0">
                <a:solidFill>
                  <a:srgbClr val="5D5D5D"/>
                </a:solidFill>
                <a:latin typeface="Bookman Old Style" panose="02050604050505020204" pitchFamily="18" charset="0"/>
              </a:rPr>
              <a:t>: </a:t>
            </a:r>
            <a:r>
              <a:rPr lang="en-GB" sz="1400" b="0" dirty="0">
                <a:solidFill>
                  <a:srgbClr val="0432FF"/>
                </a:solidFill>
                <a:latin typeface="Bookman Old Style" panose="02050604050505020204" pitchFamily="18" charset="0"/>
              </a:rPr>
              <a:t>ARC funding </a:t>
            </a:r>
            <a:r>
              <a:rPr lang="en-GB" sz="1400" b="0" dirty="0">
                <a:solidFill>
                  <a:srgbClr val="5D5D5D"/>
                </a:solidFill>
                <a:latin typeface="Bookman Old Style" panose="02050604050505020204" pitchFamily="18" charset="0"/>
              </a:rPr>
              <a:t>(2 grants; O~600k) for an 8-detector array</a:t>
            </a:r>
          </a:p>
          <a:p>
            <a:r>
              <a:rPr lang="en-GB" sz="1400" dirty="0">
                <a:solidFill>
                  <a:srgbClr val="5D5D5D"/>
                </a:solidFill>
                <a:latin typeface="Bookman Old Style" panose="02050604050505020204" pitchFamily="18" charset="0"/>
              </a:rPr>
              <a:t>2022</a:t>
            </a:r>
            <a:r>
              <a:rPr lang="en-GB" sz="1400" b="0" dirty="0">
                <a:solidFill>
                  <a:srgbClr val="5D5D5D"/>
                </a:solidFill>
                <a:latin typeface="Bookman Old Style" panose="02050604050505020204" pitchFamily="18" charset="0"/>
              </a:rPr>
              <a:t>: SKA High Energy Cosmic Particles made a science working group</a:t>
            </a:r>
          </a:p>
          <a:p>
            <a:r>
              <a:rPr lang="en-GB" sz="1400" dirty="0">
                <a:solidFill>
                  <a:srgbClr val="5D5D5D"/>
                </a:solidFill>
                <a:latin typeface="Bookman Old Style" panose="02050604050505020204" pitchFamily="18" charset="0"/>
              </a:rPr>
              <a:t>2023</a:t>
            </a:r>
            <a:r>
              <a:rPr lang="en-GB" sz="1400" b="0" dirty="0">
                <a:solidFill>
                  <a:srgbClr val="5D5D5D"/>
                </a:solidFill>
                <a:latin typeface="Bookman Old Style" panose="02050604050505020204" pitchFamily="18" charset="0"/>
              </a:rPr>
              <a:t>: </a:t>
            </a:r>
            <a:r>
              <a:rPr lang="en-GB" sz="1400" b="0" dirty="0">
                <a:solidFill>
                  <a:srgbClr val="0432FF"/>
                </a:solidFill>
                <a:latin typeface="Bookman Old Style" panose="02050604050505020204" pitchFamily="18" charset="0"/>
              </a:rPr>
              <a:t>8-detector prototype almost complete</a:t>
            </a:r>
            <a:r>
              <a:rPr lang="en-GB" sz="1400" b="0" dirty="0">
                <a:solidFill>
                  <a:srgbClr val="5D5D5D"/>
                </a:solidFill>
                <a:latin typeface="Bookman Old Style" panose="02050604050505020204" pitchFamily="18" charset="0"/>
              </a:rPr>
              <a:t>, shipping in August, deployment some time this year</a:t>
            </a:r>
          </a:p>
        </p:txBody>
      </p:sp>
      <p:sp>
        <p:nvSpPr>
          <p:cNvPr id="9" name="Title 1">
            <a:extLst>
              <a:ext uri="{FF2B5EF4-FFF2-40B4-BE49-F238E27FC236}">
                <a16:creationId xmlns:a16="http://schemas.microsoft.com/office/drawing/2014/main" id="{25A8E78F-B53D-C497-AECC-1920991D60BE}"/>
              </a:ext>
            </a:extLst>
          </p:cNvPr>
          <p:cNvSpPr txBox="1">
            <a:spLocks/>
          </p:cNvSpPr>
          <p:nvPr/>
        </p:nvSpPr>
        <p:spPr>
          <a:xfrm>
            <a:off x="418402" y="11565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rial" panose="020B0604020202020204" pitchFamily="34" charset="0"/>
                <a:ea typeface="American Typewriter" charset="0"/>
                <a:cs typeface="Arial" panose="020B0604020202020204" pitchFamily="34" charset="0"/>
              </a:rPr>
              <a:t>Cosmic Ray detection</a:t>
            </a:r>
            <a:endParaRPr lang="en-AU" sz="2800" dirty="0">
              <a:solidFill>
                <a:srgbClr val="0432FF"/>
              </a:solidFill>
              <a:latin typeface="Arial" panose="020B0604020202020204" pitchFamily="34" charset="0"/>
              <a:ea typeface="American Typewriter" charset="0"/>
              <a:cs typeface="Arial" panose="020B0604020202020204" pitchFamily="34" charset="0"/>
            </a:endParaRPr>
          </a:p>
        </p:txBody>
      </p:sp>
      <p:sp>
        <p:nvSpPr>
          <p:cNvPr id="2" name="TextBox 1">
            <a:extLst>
              <a:ext uri="{FF2B5EF4-FFF2-40B4-BE49-F238E27FC236}">
                <a16:creationId xmlns:a16="http://schemas.microsoft.com/office/drawing/2014/main" id="{C8425318-7E64-FECC-0C44-DD5301A44277}"/>
              </a:ext>
            </a:extLst>
          </p:cNvPr>
          <p:cNvSpPr txBox="1"/>
          <p:nvPr/>
        </p:nvSpPr>
        <p:spPr>
          <a:xfrm>
            <a:off x="5447562" y="6550789"/>
            <a:ext cx="3044197" cy="276999"/>
          </a:xfrm>
          <a:prstGeom prst="rect">
            <a:avLst/>
          </a:prstGeom>
          <a:solidFill>
            <a:schemeClr val="bg1"/>
          </a:solidFill>
        </p:spPr>
        <p:txBody>
          <a:bodyPr wrap="square" rtlCol="0">
            <a:spAutoFit/>
          </a:bodyPr>
          <a:lstStyle/>
          <a:p>
            <a:pPr algn="r"/>
            <a:r>
              <a:rPr lang="en-US" sz="1200" dirty="0">
                <a:latin typeface="Bookman Old Style" panose="02050604050505020204" pitchFamily="18" charset="0"/>
              </a:rPr>
              <a:t>Slide courtesy: Clancy James</a:t>
            </a:r>
          </a:p>
        </p:txBody>
      </p:sp>
      <p:sp>
        <p:nvSpPr>
          <p:cNvPr id="3" name="TextBox 2">
            <a:extLst>
              <a:ext uri="{FF2B5EF4-FFF2-40B4-BE49-F238E27FC236}">
                <a16:creationId xmlns:a16="http://schemas.microsoft.com/office/drawing/2014/main" id="{499B4C03-1397-26C4-A1FA-56FC71BB9177}"/>
              </a:ext>
            </a:extLst>
          </p:cNvPr>
          <p:cNvSpPr txBox="1"/>
          <p:nvPr/>
        </p:nvSpPr>
        <p:spPr>
          <a:xfrm>
            <a:off x="418402" y="5715000"/>
            <a:ext cx="2161094" cy="369332"/>
          </a:xfrm>
          <a:prstGeom prst="rect">
            <a:avLst/>
          </a:prstGeom>
          <a:solidFill>
            <a:schemeClr val="tx2">
              <a:lumMod val="20000"/>
              <a:lumOff val="80000"/>
            </a:schemeClr>
          </a:solidFill>
        </p:spPr>
        <p:txBody>
          <a:bodyPr wrap="square" rtlCol="0">
            <a:spAutoFit/>
          </a:bodyPr>
          <a:lstStyle/>
          <a:p>
            <a:r>
              <a:rPr lang="en-US" i="1" dirty="0">
                <a:latin typeface="Bookman Old Style" panose="02050604050505020204" pitchFamily="18" charset="0"/>
              </a:rPr>
              <a:t>See Clancy’s talk </a:t>
            </a:r>
          </a:p>
        </p:txBody>
      </p:sp>
    </p:spTree>
    <p:extLst>
      <p:ext uri="{BB962C8B-B14F-4D97-AF65-F5344CB8AC3E}">
        <p14:creationId xmlns:p14="http://schemas.microsoft.com/office/powerpoint/2010/main" val="1172281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31</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546100" y="137934"/>
            <a:ext cx="8597900" cy="707886"/>
          </a:xfrm>
        </p:spPr>
        <p:txBody>
          <a:bodyPr wrap="square">
            <a:spAutoFit/>
          </a:bodyPr>
          <a:lstStyle/>
          <a:p>
            <a:pPr lvl="0" algn="ctr"/>
            <a:r>
              <a:rPr lang="en-AU" sz="4000" dirty="0">
                <a:solidFill>
                  <a:srgbClr val="0432FF"/>
                </a:solidFill>
                <a:latin typeface="Arial" panose="020B0604020202020204" pitchFamily="34" charset="0"/>
                <a:ea typeface="American Typewriter" charset="0"/>
                <a:cs typeface="Arial" panose="020B0604020202020204" pitchFamily="34" charset="0"/>
              </a:rPr>
              <a:t>Passive Radar applications</a:t>
            </a:r>
            <a:endParaRPr lang="en-AU" sz="2800" dirty="0">
              <a:solidFill>
                <a:srgbClr val="0432FF"/>
              </a:solidFill>
              <a:latin typeface="Arial" panose="020B0604020202020204" pitchFamily="34" charset="0"/>
              <a:ea typeface="American Typewriter" charset="0"/>
              <a:cs typeface="Arial" panose="020B0604020202020204" pitchFamily="34" charset="0"/>
            </a:endParaRPr>
          </a:p>
        </p:txBody>
      </p:sp>
      <p:pic>
        <p:nvPicPr>
          <p:cNvPr id="4" name="Picture 3" descr="A map of australia with different colored lines&#10;&#10;Description automatically generated">
            <a:extLst>
              <a:ext uri="{FF2B5EF4-FFF2-40B4-BE49-F238E27FC236}">
                <a16:creationId xmlns:a16="http://schemas.microsoft.com/office/drawing/2014/main" id="{CF3D55B0-5413-BDC7-7302-FCBFC877AC41}"/>
              </a:ext>
            </a:extLst>
          </p:cNvPr>
          <p:cNvPicPr>
            <a:picLocks noChangeAspect="1"/>
          </p:cNvPicPr>
          <p:nvPr/>
        </p:nvPicPr>
        <p:blipFill>
          <a:blip r:embed="rId3"/>
          <a:stretch>
            <a:fillRect/>
          </a:stretch>
        </p:blipFill>
        <p:spPr>
          <a:xfrm>
            <a:off x="5586293" y="4063733"/>
            <a:ext cx="3385429" cy="2434995"/>
          </a:xfrm>
          <a:prstGeom prst="rect">
            <a:avLst/>
          </a:prstGeom>
        </p:spPr>
      </p:pic>
      <p:pic>
        <p:nvPicPr>
          <p:cNvPr id="6" name="Picture 5" descr="A map of the earth&#10;&#10;Description automatically generated">
            <a:extLst>
              <a:ext uri="{FF2B5EF4-FFF2-40B4-BE49-F238E27FC236}">
                <a16:creationId xmlns:a16="http://schemas.microsoft.com/office/drawing/2014/main" id="{02EBCC4F-29DF-88F6-B5DE-03C9657277E0}"/>
              </a:ext>
            </a:extLst>
          </p:cNvPr>
          <p:cNvPicPr>
            <a:picLocks noChangeAspect="1"/>
          </p:cNvPicPr>
          <p:nvPr/>
        </p:nvPicPr>
        <p:blipFill>
          <a:blip r:embed="rId4"/>
          <a:stretch>
            <a:fillRect/>
          </a:stretch>
        </p:blipFill>
        <p:spPr>
          <a:xfrm>
            <a:off x="5586293" y="1033709"/>
            <a:ext cx="3433723" cy="2434995"/>
          </a:xfrm>
          <a:prstGeom prst="rect">
            <a:avLst/>
          </a:prstGeom>
        </p:spPr>
      </p:pic>
      <p:pic>
        <p:nvPicPr>
          <p:cNvPr id="9" name="Picture 8" descr="A drawing of a golf course&#10;&#10;Description automatically generated">
            <a:extLst>
              <a:ext uri="{FF2B5EF4-FFF2-40B4-BE49-F238E27FC236}">
                <a16:creationId xmlns:a16="http://schemas.microsoft.com/office/drawing/2014/main" id="{58021F9F-4E2B-E453-19A2-32C403D42C9C}"/>
              </a:ext>
            </a:extLst>
          </p:cNvPr>
          <p:cNvPicPr>
            <a:picLocks noChangeAspect="1"/>
          </p:cNvPicPr>
          <p:nvPr/>
        </p:nvPicPr>
        <p:blipFill>
          <a:blip r:embed="rId5"/>
          <a:stretch>
            <a:fillRect/>
          </a:stretch>
        </p:blipFill>
        <p:spPr>
          <a:xfrm>
            <a:off x="1541503" y="5548549"/>
            <a:ext cx="4090672" cy="1137175"/>
          </a:xfrm>
          <a:prstGeom prst="rect">
            <a:avLst/>
          </a:prstGeom>
        </p:spPr>
      </p:pic>
      <p:sp>
        <p:nvSpPr>
          <p:cNvPr id="3" name="TextBox 2">
            <a:extLst>
              <a:ext uri="{FF2B5EF4-FFF2-40B4-BE49-F238E27FC236}">
                <a16:creationId xmlns:a16="http://schemas.microsoft.com/office/drawing/2014/main" id="{25B38F7C-8B02-63D1-D4F0-68431F2E686C}"/>
              </a:ext>
            </a:extLst>
          </p:cNvPr>
          <p:cNvSpPr txBox="1"/>
          <p:nvPr/>
        </p:nvSpPr>
        <p:spPr>
          <a:xfrm>
            <a:off x="172279" y="1289953"/>
            <a:ext cx="4982817" cy="4031873"/>
          </a:xfrm>
          <a:prstGeom prst="rect">
            <a:avLst/>
          </a:prstGeom>
          <a:noFill/>
        </p:spPr>
        <p:txBody>
          <a:bodyPr wrap="square" rtlCol="0">
            <a:spAutoFit/>
          </a:bodyPr>
          <a:lstStyle/>
          <a:p>
            <a:pPr marL="546100" indent="-285750" algn="l">
              <a:spcAft>
                <a:spcPts val="0"/>
              </a:spcAft>
              <a:buFont typeface="Wingdings" pitchFamily="2" charset="2"/>
              <a:buChar char="q"/>
            </a:pPr>
            <a:r>
              <a:rPr lang="en-AU" sz="1600" b="0" i="0" dirty="0">
                <a:effectLst/>
                <a:latin typeface="Arial" panose="020B0604020202020204" pitchFamily="34" charset="0"/>
                <a:cs typeface="Arial" panose="020B0604020202020204" pitchFamily="34" charset="0"/>
              </a:rPr>
              <a:t>Terrestrial transmission (e.g.,  broadcast television and radio) can be used, with the MWA, as part of a passive radar to detect satellites and debris.</a:t>
            </a:r>
          </a:p>
          <a:p>
            <a:pPr marL="260350" algn="l">
              <a:spcAft>
                <a:spcPts val="0"/>
              </a:spcAft>
            </a:pPr>
            <a:endParaRPr lang="en-AU" sz="1600" b="0" i="0" dirty="0">
              <a:effectLst/>
              <a:latin typeface="Arial" panose="020B0604020202020204" pitchFamily="34" charset="0"/>
              <a:cs typeface="Arial" panose="020B0604020202020204" pitchFamily="34" charset="0"/>
            </a:endParaRPr>
          </a:p>
          <a:p>
            <a:pPr marL="546100" indent="-285750" algn="l">
              <a:spcAft>
                <a:spcPts val="0"/>
              </a:spcAft>
              <a:buFont typeface="Wingdings" pitchFamily="2" charset="2"/>
              <a:buChar char="q"/>
            </a:pPr>
            <a:r>
              <a:rPr lang="en-AU" sz="1600" b="0" i="0" dirty="0">
                <a:effectLst/>
                <a:latin typeface="Arial" panose="020B0604020202020204" pitchFamily="34" charset="0"/>
                <a:cs typeface="Arial" panose="020B0604020202020204" pitchFamily="34" charset="0"/>
              </a:rPr>
              <a:t>The VCS allows for direct matched-filter processing between MWA timeseries signals and radio/television reference signals.</a:t>
            </a:r>
          </a:p>
          <a:p>
            <a:pPr marL="260350" algn="l">
              <a:spcAft>
                <a:spcPts val="0"/>
              </a:spcAft>
            </a:pPr>
            <a:endParaRPr lang="en-AU" sz="1600" b="0" i="0" dirty="0">
              <a:effectLst/>
              <a:latin typeface="Arial" panose="020B0604020202020204" pitchFamily="34" charset="0"/>
              <a:cs typeface="Arial" panose="020B0604020202020204" pitchFamily="34" charset="0"/>
            </a:endParaRPr>
          </a:p>
          <a:p>
            <a:pPr marL="546100" indent="-285750" algn="l">
              <a:spcAft>
                <a:spcPts val="0"/>
              </a:spcAft>
              <a:buFont typeface="Wingdings" pitchFamily="2" charset="2"/>
              <a:buChar char="q"/>
            </a:pPr>
            <a:r>
              <a:rPr lang="en-AU" sz="1600" b="0" i="0" dirty="0">
                <a:effectLst/>
                <a:latin typeface="Arial" panose="020B0604020202020204" pitchFamily="34" charset="0"/>
                <a:cs typeface="Arial" panose="020B0604020202020204" pitchFamily="34" charset="0"/>
              </a:rPr>
              <a:t>Detections of space targets can be used to accurately estimate their orbits and predict future positions.</a:t>
            </a:r>
          </a:p>
          <a:p>
            <a:pPr marL="546100" indent="-285750" algn="l">
              <a:spcAft>
                <a:spcPts val="0"/>
              </a:spcAft>
              <a:buFont typeface="Wingdings" pitchFamily="2" charset="2"/>
              <a:buChar char="q"/>
            </a:pPr>
            <a:endParaRPr lang="en-AU" sz="1600" b="0" i="0" dirty="0">
              <a:effectLst/>
              <a:latin typeface="Arial" panose="020B0604020202020204" pitchFamily="34" charset="0"/>
              <a:cs typeface="Arial" panose="020B0604020202020204" pitchFamily="34" charset="0"/>
            </a:endParaRPr>
          </a:p>
          <a:p>
            <a:pPr marL="546100" indent="-285750" algn="l">
              <a:spcAft>
                <a:spcPts val="0"/>
              </a:spcAft>
              <a:buFont typeface="Wingdings" pitchFamily="2" charset="2"/>
              <a:buChar char="q"/>
            </a:pPr>
            <a:r>
              <a:rPr lang="en-AU" sz="1600" b="0" i="0" dirty="0">
                <a:effectLst/>
                <a:latin typeface="Arial" panose="020B0604020202020204" pitchFamily="34" charset="0"/>
                <a:cs typeface="Arial" panose="020B0604020202020204" pitchFamily="34" charset="0"/>
              </a:rPr>
              <a:t>The MWA has been used as a radar receiver as part of a continent-spanning multi-static radar network.</a:t>
            </a:r>
          </a:p>
        </p:txBody>
      </p:sp>
      <p:sp>
        <p:nvSpPr>
          <p:cNvPr id="5" name="TextBox 4">
            <a:extLst>
              <a:ext uri="{FF2B5EF4-FFF2-40B4-BE49-F238E27FC236}">
                <a16:creationId xmlns:a16="http://schemas.microsoft.com/office/drawing/2014/main" id="{3088214B-9536-3A7E-7345-197A6A2DBC66}"/>
              </a:ext>
            </a:extLst>
          </p:cNvPr>
          <p:cNvSpPr txBox="1"/>
          <p:nvPr/>
        </p:nvSpPr>
        <p:spPr>
          <a:xfrm>
            <a:off x="5447563" y="3523403"/>
            <a:ext cx="3336664" cy="338554"/>
          </a:xfrm>
          <a:prstGeom prst="rect">
            <a:avLst/>
          </a:prstGeom>
          <a:noFill/>
        </p:spPr>
        <p:txBody>
          <a:bodyPr wrap="square" rtlCol="0">
            <a:spAutoFit/>
          </a:bodyPr>
          <a:lstStyle/>
          <a:p>
            <a:pPr algn="r"/>
            <a:r>
              <a:rPr lang="en-US" sz="1600" dirty="0">
                <a:latin typeface="Bookman Old Style" panose="02050604050505020204" pitchFamily="18" charset="0"/>
              </a:rPr>
              <a:t>Hennessy et al. (2021, 2022) </a:t>
            </a:r>
          </a:p>
        </p:txBody>
      </p:sp>
      <p:pic>
        <p:nvPicPr>
          <p:cNvPr id="8" name="Picture 7" descr="A person smiling at the camera&#10;&#10;Description automatically generated">
            <a:extLst>
              <a:ext uri="{FF2B5EF4-FFF2-40B4-BE49-F238E27FC236}">
                <a16:creationId xmlns:a16="http://schemas.microsoft.com/office/drawing/2014/main" id="{431ED8DA-A062-ED7C-BFE1-45DE909E14ED}"/>
              </a:ext>
            </a:extLst>
          </p:cNvPr>
          <p:cNvPicPr>
            <a:picLocks noChangeAspect="1"/>
          </p:cNvPicPr>
          <p:nvPr/>
        </p:nvPicPr>
        <p:blipFill>
          <a:blip r:embed="rId6"/>
          <a:stretch>
            <a:fillRect/>
          </a:stretch>
        </p:blipFill>
        <p:spPr>
          <a:xfrm>
            <a:off x="172278" y="5661175"/>
            <a:ext cx="1151521" cy="1151521"/>
          </a:xfrm>
          <a:prstGeom prst="rect">
            <a:avLst/>
          </a:prstGeom>
        </p:spPr>
      </p:pic>
      <p:sp>
        <p:nvSpPr>
          <p:cNvPr id="10" name="TextBox 9">
            <a:extLst>
              <a:ext uri="{FF2B5EF4-FFF2-40B4-BE49-F238E27FC236}">
                <a16:creationId xmlns:a16="http://schemas.microsoft.com/office/drawing/2014/main" id="{FD56D94E-EA98-04C2-8E02-553434D17797}"/>
              </a:ext>
            </a:extLst>
          </p:cNvPr>
          <p:cNvSpPr txBox="1"/>
          <p:nvPr/>
        </p:nvSpPr>
        <p:spPr>
          <a:xfrm>
            <a:off x="5447562" y="6550789"/>
            <a:ext cx="3044197" cy="276999"/>
          </a:xfrm>
          <a:prstGeom prst="rect">
            <a:avLst/>
          </a:prstGeom>
          <a:solidFill>
            <a:schemeClr val="bg1"/>
          </a:solidFill>
        </p:spPr>
        <p:txBody>
          <a:bodyPr wrap="square" rtlCol="0">
            <a:spAutoFit/>
          </a:bodyPr>
          <a:lstStyle/>
          <a:p>
            <a:pPr algn="r"/>
            <a:r>
              <a:rPr lang="en-US" sz="1200" dirty="0">
                <a:latin typeface="Bookman Old Style" panose="02050604050505020204" pitchFamily="18" charset="0"/>
              </a:rPr>
              <a:t>Slide courtesy: Brendan Hennessy </a:t>
            </a:r>
          </a:p>
        </p:txBody>
      </p:sp>
    </p:spTree>
    <p:extLst>
      <p:ext uri="{BB962C8B-B14F-4D97-AF65-F5344CB8AC3E}">
        <p14:creationId xmlns:p14="http://schemas.microsoft.com/office/powerpoint/2010/main" val="3020730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32</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546100" y="137934"/>
            <a:ext cx="8597900" cy="707886"/>
          </a:xfrm>
        </p:spPr>
        <p:txBody>
          <a:bodyPr wrap="square">
            <a:spAutoFit/>
          </a:bodyPr>
          <a:lstStyle/>
          <a:p>
            <a:pPr lvl="0" algn="ctr"/>
            <a:r>
              <a:rPr lang="en-AU" sz="4000" dirty="0">
                <a:solidFill>
                  <a:srgbClr val="0432FF"/>
                </a:solidFill>
                <a:latin typeface="Arial" panose="020B0604020202020204" pitchFamily="34" charset="0"/>
                <a:ea typeface="American Typewriter" charset="0"/>
                <a:cs typeface="Arial" panose="020B0604020202020204" pitchFamily="34" charset="0"/>
              </a:rPr>
              <a:t>Recent Pulsar publications </a:t>
            </a:r>
            <a:endParaRPr lang="en-AU" sz="2800" dirty="0">
              <a:solidFill>
                <a:srgbClr val="0432FF"/>
              </a:solidFill>
              <a:latin typeface="Arial" panose="020B0604020202020204" pitchFamily="34" charset="0"/>
              <a:ea typeface="American Typewriter" charset="0"/>
              <a:cs typeface="Arial" panose="020B0604020202020204" pitchFamily="34" charset="0"/>
            </a:endParaRPr>
          </a:p>
        </p:txBody>
      </p:sp>
      <p:sp>
        <p:nvSpPr>
          <p:cNvPr id="3" name="TextBox 2">
            <a:extLst>
              <a:ext uri="{FF2B5EF4-FFF2-40B4-BE49-F238E27FC236}">
                <a16:creationId xmlns:a16="http://schemas.microsoft.com/office/drawing/2014/main" id="{C3DFE806-E3D5-B758-1B54-E63FC4FFD6F6}"/>
              </a:ext>
            </a:extLst>
          </p:cNvPr>
          <p:cNvSpPr txBox="1"/>
          <p:nvPr/>
        </p:nvSpPr>
        <p:spPr>
          <a:xfrm>
            <a:off x="1127135" y="1881970"/>
            <a:ext cx="3551743"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Sett et al. (2023)</a:t>
            </a:r>
          </a:p>
        </p:txBody>
      </p:sp>
      <p:sp>
        <p:nvSpPr>
          <p:cNvPr id="6" name="TextBox 5">
            <a:extLst>
              <a:ext uri="{FF2B5EF4-FFF2-40B4-BE49-F238E27FC236}">
                <a16:creationId xmlns:a16="http://schemas.microsoft.com/office/drawing/2014/main" id="{932B279E-589B-2E8E-B115-4A02E49B27A7}"/>
              </a:ext>
            </a:extLst>
          </p:cNvPr>
          <p:cNvSpPr txBox="1"/>
          <p:nvPr/>
        </p:nvSpPr>
        <p:spPr>
          <a:xfrm>
            <a:off x="5783816" y="1815834"/>
            <a:ext cx="3551743" cy="307777"/>
          </a:xfrm>
          <a:prstGeom prst="rect">
            <a:avLst/>
          </a:prstGeom>
          <a:noFill/>
        </p:spPr>
        <p:txBody>
          <a:bodyPr wrap="square" rtlCol="0">
            <a:spAutoFit/>
          </a:bodyPr>
          <a:lstStyle/>
          <a:p>
            <a:r>
              <a:rPr lang="en-US" sz="1400" dirty="0" err="1">
                <a:latin typeface="Arial" panose="020B0604020202020204" pitchFamily="34" charset="0"/>
                <a:cs typeface="Arial" panose="020B0604020202020204" pitchFamily="34" charset="0"/>
              </a:rPr>
              <a:t>Janagal</a:t>
            </a:r>
            <a:r>
              <a:rPr lang="en-US" sz="1400" dirty="0">
                <a:latin typeface="Arial" panose="020B0604020202020204" pitchFamily="34" charset="0"/>
                <a:cs typeface="Arial" panose="020B0604020202020204" pitchFamily="34" charset="0"/>
              </a:rPr>
              <a:t> et al. (2023b)</a:t>
            </a:r>
          </a:p>
        </p:txBody>
      </p:sp>
      <p:pic>
        <p:nvPicPr>
          <p:cNvPr id="9" name="Picture 8">
            <a:extLst>
              <a:ext uri="{FF2B5EF4-FFF2-40B4-BE49-F238E27FC236}">
                <a16:creationId xmlns:a16="http://schemas.microsoft.com/office/drawing/2014/main" id="{F2106D75-F3CC-E2F1-9E08-B4CD6EF3F50E}"/>
              </a:ext>
            </a:extLst>
          </p:cNvPr>
          <p:cNvPicPr>
            <a:picLocks noChangeAspect="1"/>
          </p:cNvPicPr>
          <p:nvPr/>
        </p:nvPicPr>
        <p:blipFill rotWithShape="1">
          <a:blip r:embed="rId3"/>
          <a:srcRect b="53816"/>
          <a:stretch/>
        </p:blipFill>
        <p:spPr>
          <a:xfrm>
            <a:off x="314829" y="2189747"/>
            <a:ext cx="3960575" cy="2478507"/>
          </a:xfrm>
          <a:prstGeom prst="rect">
            <a:avLst/>
          </a:prstGeom>
        </p:spPr>
      </p:pic>
      <p:pic>
        <p:nvPicPr>
          <p:cNvPr id="11" name="Picture 10">
            <a:extLst>
              <a:ext uri="{FF2B5EF4-FFF2-40B4-BE49-F238E27FC236}">
                <a16:creationId xmlns:a16="http://schemas.microsoft.com/office/drawing/2014/main" id="{6F948930-D80B-6E5B-6910-9BCE118C3244}"/>
              </a:ext>
            </a:extLst>
          </p:cNvPr>
          <p:cNvPicPr>
            <a:picLocks noChangeAspect="1"/>
          </p:cNvPicPr>
          <p:nvPr/>
        </p:nvPicPr>
        <p:blipFill rotWithShape="1">
          <a:blip r:embed="rId4"/>
          <a:srcRect r="190" b="57347"/>
          <a:stretch/>
        </p:blipFill>
        <p:spPr>
          <a:xfrm>
            <a:off x="4695699" y="2312261"/>
            <a:ext cx="4088528" cy="2303002"/>
          </a:xfrm>
          <a:prstGeom prst="rect">
            <a:avLst/>
          </a:prstGeom>
        </p:spPr>
      </p:pic>
      <p:pic>
        <p:nvPicPr>
          <p:cNvPr id="5" name="Picture 4" descr="A screenshot of a document&#10;&#10;Description automatically generated">
            <a:extLst>
              <a:ext uri="{FF2B5EF4-FFF2-40B4-BE49-F238E27FC236}">
                <a16:creationId xmlns:a16="http://schemas.microsoft.com/office/drawing/2014/main" id="{8D95CACF-60A6-B435-065B-8905BF48F18C}"/>
              </a:ext>
            </a:extLst>
          </p:cNvPr>
          <p:cNvPicPr>
            <a:picLocks noChangeAspect="1"/>
          </p:cNvPicPr>
          <p:nvPr/>
        </p:nvPicPr>
        <p:blipFill>
          <a:blip r:embed="rId5"/>
          <a:stretch>
            <a:fillRect/>
          </a:stretch>
        </p:blipFill>
        <p:spPr>
          <a:xfrm>
            <a:off x="67668" y="5252286"/>
            <a:ext cx="4250192" cy="1159143"/>
          </a:xfrm>
          <a:prstGeom prst="rect">
            <a:avLst/>
          </a:prstGeom>
        </p:spPr>
      </p:pic>
      <p:pic>
        <p:nvPicPr>
          <p:cNvPr id="10" name="Picture 9" descr="A purple and black text&#10;&#10;Description automatically generated">
            <a:extLst>
              <a:ext uri="{FF2B5EF4-FFF2-40B4-BE49-F238E27FC236}">
                <a16:creationId xmlns:a16="http://schemas.microsoft.com/office/drawing/2014/main" id="{1C8B0DFE-D36D-F52A-14CE-AC9705D3FFC1}"/>
              </a:ext>
            </a:extLst>
          </p:cNvPr>
          <p:cNvPicPr>
            <a:picLocks noChangeAspect="1"/>
          </p:cNvPicPr>
          <p:nvPr/>
        </p:nvPicPr>
        <p:blipFill>
          <a:blip r:embed="rId6"/>
          <a:stretch>
            <a:fillRect/>
          </a:stretch>
        </p:blipFill>
        <p:spPr>
          <a:xfrm>
            <a:off x="4613372" y="5234509"/>
            <a:ext cx="4373635" cy="1194698"/>
          </a:xfrm>
          <a:prstGeom prst="rect">
            <a:avLst/>
          </a:prstGeom>
        </p:spPr>
      </p:pic>
      <p:pic>
        <p:nvPicPr>
          <p:cNvPr id="12" name="Google Shape;110;g1b2ae1d7b44_0_0">
            <a:extLst>
              <a:ext uri="{FF2B5EF4-FFF2-40B4-BE49-F238E27FC236}">
                <a16:creationId xmlns:a16="http://schemas.microsoft.com/office/drawing/2014/main" id="{4AF9219C-3C3F-1E3D-E76F-72B5F63CDF70}"/>
              </a:ext>
            </a:extLst>
          </p:cNvPr>
          <p:cNvPicPr preferRelativeResize="0"/>
          <p:nvPr/>
        </p:nvPicPr>
        <p:blipFill rotWithShape="1">
          <a:blip r:embed="rId7">
            <a:alphaModFix/>
          </a:blip>
          <a:srcRect/>
          <a:stretch/>
        </p:blipFill>
        <p:spPr>
          <a:xfrm>
            <a:off x="7908468" y="1375916"/>
            <a:ext cx="875759" cy="866823"/>
          </a:xfrm>
          <a:prstGeom prst="rect">
            <a:avLst/>
          </a:prstGeom>
          <a:noFill/>
          <a:ln>
            <a:noFill/>
          </a:ln>
        </p:spPr>
      </p:pic>
      <p:pic>
        <p:nvPicPr>
          <p:cNvPr id="14" name="Picture 13" descr="A person wearing glasses and smiling&#10;&#10;Description automatically generated">
            <a:extLst>
              <a:ext uri="{FF2B5EF4-FFF2-40B4-BE49-F238E27FC236}">
                <a16:creationId xmlns:a16="http://schemas.microsoft.com/office/drawing/2014/main" id="{D059651D-A59C-F414-E00A-93466D0F2436}"/>
              </a:ext>
            </a:extLst>
          </p:cNvPr>
          <p:cNvPicPr>
            <a:picLocks noChangeAspect="1"/>
          </p:cNvPicPr>
          <p:nvPr/>
        </p:nvPicPr>
        <p:blipFill>
          <a:blip r:embed="rId8"/>
          <a:stretch>
            <a:fillRect/>
          </a:stretch>
        </p:blipFill>
        <p:spPr>
          <a:xfrm>
            <a:off x="196875" y="1436500"/>
            <a:ext cx="875760" cy="875760"/>
          </a:xfrm>
          <a:prstGeom prst="rect">
            <a:avLst/>
          </a:prstGeom>
        </p:spPr>
      </p:pic>
      <p:sp>
        <p:nvSpPr>
          <p:cNvPr id="15" name="TextBox 14">
            <a:extLst>
              <a:ext uri="{FF2B5EF4-FFF2-40B4-BE49-F238E27FC236}">
                <a16:creationId xmlns:a16="http://schemas.microsoft.com/office/drawing/2014/main" id="{9709C3E9-E728-1207-36F7-E3018DF65ED5}"/>
              </a:ext>
            </a:extLst>
          </p:cNvPr>
          <p:cNvSpPr txBox="1"/>
          <p:nvPr/>
        </p:nvSpPr>
        <p:spPr>
          <a:xfrm>
            <a:off x="1222513" y="1083365"/>
            <a:ext cx="2753139" cy="584775"/>
          </a:xfrm>
          <a:prstGeom prst="rect">
            <a:avLst/>
          </a:prstGeom>
          <a:solidFill>
            <a:schemeClr val="tx2">
              <a:lumMod val="20000"/>
              <a:lumOff val="80000"/>
            </a:schemeClr>
          </a:solidFill>
        </p:spPr>
        <p:txBody>
          <a:bodyPr wrap="square" rtlCol="0">
            <a:spAutoFit/>
          </a:bodyPr>
          <a:lstStyle/>
          <a:p>
            <a:pPr algn="ctr"/>
            <a:r>
              <a:rPr lang="en-US" sz="1600" dirty="0">
                <a:latin typeface="Arial" panose="020B0604020202020204" pitchFamily="34" charset="0"/>
                <a:cs typeface="Arial" panose="020B0604020202020204" pitchFamily="34" charset="0"/>
              </a:rPr>
              <a:t>Image-domain searches for pulsar candidates </a:t>
            </a:r>
          </a:p>
        </p:txBody>
      </p:sp>
      <p:sp>
        <p:nvSpPr>
          <p:cNvPr id="16" name="TextBox 15">
            <a:extLst>
              <a:ext uri="{FF2B5EF4-FFF2-40B4-BE49-F238E27FC236}">
                <a16:creationId xmlns:a16="http://schemas.microsoft.com/office/drawing/2014/main" id="{F056836B-7B4B-A6FC-806E-0A630A25E3D5}"/>
              </a:ext>
            </a:extLst>
          </p:cNvPr>
          <p:cNvSpPr txBox="1"/>
          <p:nvPr/>
        </p:nvSpPr>
        <p:spPr>
          <a:xfrm>
            <a:off x="4855577" y="1136734"/>
            <a:ext cx="2847249" cy="584775"/>
          </a:xfrm>
          <a:prstGeom prst="rect">
            <a:avLst/>
          </a:prstGeom>
          <a:solidFill>
            <a:schemeClr val="tx2">
              <a:lumMod val="20000"/>
              <a:lumOff val="80000"/>
            </a:schemeClr>
          </a:solidFill>
        </p:spPr>
        <p:txBody>
          <a:bodyPr wrap="square" rtlCol="0">
            <a:spAutoFit/>
          </a:bodyPr>
          <a:lstStyle/>
          <a:p>
            <a:pPr algn="ctr"/>
            <a:r>
              <a:rPr lang="en-US" sz="1600" dirty="0">
                <a:latin typeface="Arial" panose="020B0604020202020204" pitchFamily="34" charset="0"/>
                <a:cs typeface="Arial" panose="020B0604020202020204" pitchFamily="34" charset="0"/>
              </a:rPr>
              <a:t>GMRT follow-up of SMART PSR #2 J0026-1955</a:t>
            </a:r>
          </a:p>
        </p:txBody>
      </p:sp>
      <p:cxnSp>
        <p:nvCxnSpPr>
          <p:cNvPr id="18" name="Straight Connector 17">
            <a:extLst>
              <a:ext uri="{FF2B5EF4-FFF2-40B4-BE49-F238E27FC236}">
                <a16:creationId xmlns:a16="http://schemas.microsoft.com/office/drawing/2014/main" id="{83082000-8711-8FEB-57CB-BAC32479D6E7}"/>
              </a:ext>
            </a:extLst>
          </p:cNvPr>
          <p:cNvCxnSpPr/>
          <p:nvPr/>
        </p:nvCxnSpPr>
        <p:spPr>
          <a:xfrm>
            <a:off x="4447067" y="845749"/>
            <a:ext cx="0" cy="579359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1234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5719"/>
            <a:ext cx="4314092" cy="57527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0385" y="1026142"/>
            <a:ext cx="4343773" cy="5792280"/>
          </a:xfrm>
          <a:prstGeom prst="rect">
            <a:avLst/>
          </a:prstGeom>
        </p:spPr>
      </p:pic>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33</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546100" y="137934"/>
            <a:ext cx="8597900" cy="707886"/>
          </a:xfrm>
        </p:spPr>
        <p:txBody>
          <a:bodyPr wrap="square">
            <a:spAutoFit/>
          </a:bodyPr>
          <a:lstStyle/>
          <a:p>
            <a:pPr lvl="0" algn="ctr"/>
            <a:r>
              <a:rPr lang="en-AU" sz="4000" dirty="0">
                <a:solidFill>
                  <a:srgbClr val="0432FF"/>
                </a:solidFill>
                <a:latin typeface="Arial" panose="020B0604020202020204" pitchFamily="34" charset="0"/>
                <a:ea typeface="American Typewriter" charset="0"/>
                <a:cs typeface="Arial" panose="020B0604020202020204" pitchFamily="34" charset="0"/>
              </a:rPr>
              <a:t>SMART survey description</a:t>
            </a:r>
            <a:endParaRPr lang="en-AU" sz="2800" dirty="0">
              <a:solidFill>
                <a:srgbClr val="0432FF"/>
              </a:solidFill>
              <a:latin typeface="Arial" panose="020B0604020202020204" pitchFamily="34" charset="0"/>
              <a:ea typeface="American Typewriter" charset="0"/>
              <a:cs typeface="Arial" panose="020B0604020202020204" pitchFamily="34" charset="0"/>
            </a:endParaRPr>
          </a:p>
        </p:txBody>
      </p:sp>
      <p:sp>
        <p:nvSpPr>
          <p:cNvPr id="3" name="TextBox 2">
            <a:extLst>
              <a:ext uri="{FF2B5EF4-FFF2-40B4-BE49-F238E27FC236}">
                <a16:creationId xmlns:a16="http://schemas.microsoft.com/office/drawing/2014/main" id="{C3DFE806-E3D5-B758-1B54-E63FC4FFD6F6}"/>
              </a:ext>
            </a:extLst>
          </p:cNvPr>
          <p:cNvSpPr txBox="1"/>
          <p:nvPr/>
        </p:nvSpPr>
        <p:spPr>
          <a:xfrm>
            <a:off x="259842" y="1026142"/>
            <a:ext cx="3551743"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Bhat et al. (2023a), PASA, 40, e020</a:t>
            </a:r>
          </a:p>
        </p:txBody>
      </p:sp>
      <p:sp>
        <p:nvSpPr>
          <p:cNvPr id="6" name="TextBox 5">
            <a:extLst>
              <a:ext uri="{FF2B5EF4-FFF2-40B4-BE49-F238E27FC236}">
                <a16:creationId xmlns:a16="http://schemas.microsoft.com/office/drawing/2014/main" id="{932B279E-589B-2E8E-B115-4A02E49B27A7}"/>
              </a:ext>
            </a:extLst>
          </p:cNvPr>
          <p:cNvSpPr txBox="1"/>
          <p:nvPr/>
        </p:nvSpPr>
        <p:spPr>
          <a:xfrm>
            <a:off x="4736816" y="1026142"/>
            <a:ext cx="3551743"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Bhat et al. (2023b), PASA, 40, e021</a:t>
            </a:r>
          </a:p>
        </p:txBody>
      </p:sp>
      <p:cxnSp>
        <p:nvCxnSpPr>
          <p:cNvPr id="9" name="Straight Connector 8">
            <a:extLst>
              <a:ext uri="{FF2B5EF4-FFF2-40B4-BE49-F238E27FC236}">
                <a16:creationId xmlns:a16="http://schemas.microsoft.com/office/drawing/2014/main" id="{0E434FD9-6A99-3653-4113-7DE608A74442}"/>
              </a:ext>
            </a:extLst>
          </p:cNvPr>
          <p:cNvCxnSpPr/>
          <p:nvPr/>
        </p:nvCxnSpPr>
        <p:spPr>
          <a:xfrm>
            <a:off x="4423421" y="845820"/>
            <a:ext cx="0" cy="576370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0" name="Picture 9" descr="A diagram of the birth rate of the birth rate of the birth rate of the birth rate of the birth rate of the birth rate of the birth rate of the birth rate of the birth rate of&#10;&#10;Description automatically generated">
            <a:extLst>
              <a:ext uri="{FF2B5EF4-FFF2-40B4-BE49-F238E27FC236}">
                <a16:creationId xmlns:a16="http://schemas.microsoft.com/office/drawing/2014/main" id="{06D26B75-88F4-4AFB-4A8D-AC0F8A610DC8}"/>
              </a:ext>
            </a:extLst>
          </p:cNvPr>
          <p:cNvPicPr>
            <a:picLocks noChangeAspect="1"/>
          </p:cNvPicPr>
          <p:nvPr/>
        </p:nvPicPr>
        <p:blipFill>
          <a:blip r:embed="rId5"/>
          <a:stretch>
            <a:fillRect/>
          </a:stretch>
        </p:blipFill>
        <p:spPr>
          <a:xfrm>
            <a:off x="276113" y="4852201"/>
            <a:ext cx="3761865" cy="1791691"/>
          </a:xfrm>
          <a:prstGeom prst="rect">
            <a:avLst/>
          </a:prstGeom>
        </p:spPr>
      </p:pic>
      <p:pic>
        <p:nvPicPr>
          <p:cNvPr id="12" name="Picture 11" descr="A close-up of a graph&#10;&#10;Description automatically generated">
            <a:extLst>
              <a:ext uri="{FF2B5EF4-FFF2-40B4-BE49-F238E27FC236}">
                <a16:creationId xmlns:a16="http://schemas.microsoft.com/office/drawing/2014/main" id="{73BC06CF-5D91-E72F-8BEE-416AA209F40D}"/>
              </a:ext>
            </a:extLst>
          </p:cNvPr>
          <p:cNvPicPr>
            <a:picLocks noChangeAspect="1"/>
          </p:cNvPicPr>
          <p:nvPr/>
        </p:nvPicPr>
        <p:blipFill>
          <a:blip r:embed="rId6"/>
          <a:stretch>
            <a:fillRect/>
          </a:stretch>
        </p:blipFill>
        <p:spPr>
          <a:xfrm>
            <a:off x="4593278" y="4834289"/>
            <a:ext cx="4237987" cy="1664439"/>
          </a:xfrm>
          <a:prstGeom prst="rect">
            <a:avLst/>
          </a:prstGeom>
        </p:spPr>
      </p:pic>
    </p:spTree>
    <p:extLst>
      <p:ext uri="{BB962C8B-B14F-4D97-AF65-F5344CB8AC3E}">
        <p14:creationId xmlns:p14="http://schemas.microsoft.com/office/powerpoint/2010/main" val="3725898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34</a:t>
            </a:fld>
            <a:endParaRPr lang="en-AU" sz="1270" b="1">
              <a:latin typeface="Arial" pitchFamily="34"/>
              <a:ea typeface="Arial Unicode MS" pitchFamily="2"/>
              <a:cs typeface="Tahoma" pitchFamily="2"/>
            </a:endParaRPr>
          </a:p>
        </p:txBody>
      </p:sp>
      <p:sp>
        <p:nvSpPr>
          <p:cNvPr id="6" name="TextBox 5">
            <a:extLst>
              <a:ext uri="{FF2B5EF4-FFF2-40B4-BE49-F238E27FC236}">
                <a16:creationId xmlns:a16="http://schemas.microsoft.com/office/drawing/2014/main" id="{932B279E-589B-2E8E-B115-4A02E49B27A7}"/>
              </a:ext>
            </a:extLst>
          </p:cNvPr>
          <p:cNvSpPr txBox="1"/>
          <p:nvPr/>
        </p:nvSpPr>
        <p:spPr>
          <a:xfrm>
            <a:off x="4736816" y="1026142"/>
            <a:ext cx="3551743" cy="307777"/>
          </a:xfrm>
          <a:prstGeom prst="rect">
            <a:avLst/>
          </a:prstGeom>
          <a:noFill/>
        </p:spPr>
        <p:txBody>
          <a:bodyPr wrap="square" rtlCol="0">
            <a:spAutoFit/>
          </a:bodyPr>
          <a:lstStyle/>
          <a:p>
            <a:r>
              <a:rPr lang="en-US" sz="1400" dirty="0">
                <a:latin typeface="American Typewriter" panose="02090604020004020304" pitchFamily="18" charset="77"/>
              </a:rPr>
              <a:t>Bhat et al. (2023b), PASA, 40, e021</a:t>
            </a:r>
          </a:p>
        </p:txBody>
      </p:sp>
      <p:pic>
        <p:nvPicPr>
          <p:cNvPr id="8" name="Google Shape;109;g1b2ae1d7b44_0_0">
            <a:extLst>
              <a:ext uri="{FF2B5EF4-FFF2-40B4-BE49-F238E27FC236}">
                <a16:creationId xmlns:a16="http://schemas.microsoft.com/office/drawing/2014/main" id="{6EDCB302-F9FA-8515-8DFB-C401929B64C2}"/>
              </a:ext>
            </a:extLst>
          </p:cNvPr>
          <p:cNvPicPr preferRelativeResize="0"/>
          <p:nvPr/>
        </p:nvPicPr>
        <p:blipFill>
          <a:blip r:embed="rId3">
            <a:alphaModFix/>
          </a:blip>
          <a:stretch>
            <a:fillRect/>
          </a:stretch>
        </p:blipFill>
        <p:spPr>
          <a:xfrm>
            <a:off x="1806457" y="1466125"/>
            <a:ext cx="3298092" cy="4531325"/>
          </a:xfrm>
          <a:prstGeom prst="rect">
            <a:avLst/>
          </a:prstGeom>
          <a:noFill/>
          <a:ln>
            <a:noFill/>
          </a:ln>
        </p:spPr>
      </p:pic>
      <p:pic>
        <p:nvPicPr>
          <p:cNvPr id="9" name="Google Shape;113;g1b2ae1d7b44_0_0">
            <a:extLst>
              <a:ext uri="{FF2B5EF4-FFF2-40B4-BE49-F238E27FC236}">
                <a16:creationId xmlns:a16="http://schemas.microsoft.com/office/drawing/2014/main" id="{552B7E87-AAD7-EF23-7CE0-6D514EB3CEAB}"/>
              </a:ext>
            </a:extLst>
          </p:cNvPr>
          <p:cNvPicPr preferRelativeResize="0"/>
          <p:nvPr/>
        </p:nvPicPr>
        <p:blipFill>
          <a:blip r:embed="rId4">
            <a:alphaModFix/>
          </a:blip>
          <a:stretch>
            <a:fillRect/>
          </a:stretch>
        </p:blipFill>
        <p:spPr>
          <a:xfrm>
            <a:off x="4884700" y="689450"/>
            <a:ext cx="4162251" cy="2959525"/>
          </a:xfrm>
          <a:prstGeom prst="rect">
            <a:avLst/>
          </a:prstGeom>
          <a:noFill/>
          <a:ln>
            <a:noFill/>
          </a:ln>
        </p:spPr>
      </p:pic>
      <p:pic>
        <p:nvPicPr>
          <p:cNvPr id="10" name="Google Shape;122;g1b2ae1d7b44_0_0">
            <a:extLst>
              <a:ext uri="{FF2B5EF4-FFF2-40B4-BE49-F238E27FC236}">
                <a16:creationId xmlns:a16="http://schemas.microsoft.com/office/drawing/2014/main" id="{72DBAFFD-CB20-EE5C-212C-531ECBD2B1CD}"/>
              </a:ext>
            </a:extLst>
          </p:cNvPr>
          <p:cNvPicPr preferRelativeResize="0"/>
          <p:nvPr/>
        </p:nvPicPr>
        <p:blipFill>
          <a:blip r:embed="rId5">
            <a:alphaModFix/>
          </a:blip>
          <a:stretch>
            <a:fillRect/>
          </a:stretch>
        </p:blipFill>
        <p:spPr>
          <a:xfrm>
            <a:off x="5297450" y="3535950"/>
            <a:ext cx="3383602" cy="2537701"/>
          </a:xfrm>
          <a:prstGeom prst="rect">
            <a:avLst/>
          </a:prstGeom>
          <a:noFill/>
          <a:ln>
            <a:noFill/>
          </a:ln>
        </p:spPr>
      </p:pic>
      <p:sp>
        <p:nvSpPr>
          <p:cNvPr id="11" name="Google Shape;111;g1b2ae1d7b44_0_0">
            <a:extLst>
              <a:ext uri="{FF2B5EF4-FFF2-40B4-BE49-F238E27FC236}">
                <a16:creationId xmlns:a16="http://schemas.microsoft.com/office/drawing/2014/main" id="{6BA196DC-2C4B-BEF9-232B-9419DD8CC17F}"/>
              </a:ext>
            </a:extLst>
          </p:cNvPr>
          <p:cNvSpPr txBox="1"/>
          <p:nvPr/>
        </p:nvSpPr>
        <p:spPr>
          <a:xfrm>
            <a:off x="0" y="6007550"/>
            <a:ext cx="9144000" cy="6770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600" dirty="0">
                <a:solidFill>
                  <a:srgbClr val="0432FF"/>
                </a:solidFill>
                <a:latin typeface="Arial" panose="020B0604020202020204" pitchFamily="34" charset="0"/>
                <a:ea typeface="American Typewriter" charset="0"/>
                <a:cs typeface="Arial" panose="020B0604020202020204" pitchFamily="34" charset="0"/>
                <a:sym typeface="Cutive"/>
              </a:rPr>
              <a:t>High-sensitivity single-pulse analysis (GMRT), spectral and profile evolution (multi-path scattering) using MWA+ GMRT, polarimetry etc. </a:t>
            </a:r>
            <a:endParaRPr sz="1600" dirty="0">
              <a:solidFill>
                <a:schemeClr val="dk1"/>
              </a:solidFill>
              <a:latin typeface="Arial" panose="020B0604020202020204" pitchFamily="34" charset="0"/>
              <a:ea typeface="American Typewriter" charset="0"/>
              <a:cs typeface="Arial" panose="020B0604020202020204" pitchFamily="34" charset="0"/>
              <a:sym typeface="Cutive"/>
            </a:endParaRPr>
          </a:p>
        </p:txBody>
      </p:sp>
      <p:sp>
        <p:nvSpPr>
          <p:cNvPr id="12" name="TextBox 11">
            <a:extLst>
              <a:ext uri="{FF2B5EF4-FFF2-40B4-BE49-F238E27FC236}">
                <a16:creationId xmlns:a16="http://schemas.microsoft.com/office/drawing/2014/main" id="{F0215720-979C-20DC-76F7-8D049C6362E1}"/>
              </a:ext>
            </a:extLst>
          </p:cNvPr>
          <p:cNvSpPr txBox="1"/>
          <p:nvPr/>
        </p:nvSpPr>
        <p:spPr>
          <a:xfrm>
            <a:off x="2385394" y="1134107"/>
            <a:ext cx="4100450" cy="338554"/>
          </a:xfrm>
          <a:prstGeom prst="rect">
            <a:avLst/>
          </a:prstGeom>
          <a:noFill/>
        </p:spPr>
        <p:txBody>
          <a:bodyPr wrap="square" rtlCol="0">
            <a:spAutoFit/>
          </a:bodyPr>
          <a:lstStyle/>
          <a:p>
            <a:r>
              <a:rPr lang="en" sz="1600" dirty="0" err="1">
                <a:solidFill>
                  <a:schemeClr val="dk1"/>
                </a:solidFill>
                <a:latin typeface="Arial" panose="020B0604020202020204" pitchFamily="34" charset="0"/>
                <a:ea typeface="American Typewriter" charset="0"/>
                <a:cs typeface="Arial" panose="020B0604020202020204" pitchFamily="34" charset="0"/>
                <a:sym typeface="Cutive"/>
              </a:rPr>
              <a:t>Janagal</a:t>
            </a:r>
            <a:r>
              <a:rPr lang="en" sz="1600" dirty="0">
                <a:solidFill>
                  <a:schemeClr val="dk1"/>
                </a:solidFill>
                <a:latin typeface="Arial" panose="020B0604020202020204" pitchFamily="34" charset="0"/>
                <a:ea typeface="American Typewriter" charset="0"/>
                <a:cs typeface="Arial" panose="020B0604020202020204" pitchFamily="34" charset="0"/>
                <a:sym typeface="Cutive"/>
              </a:rPr>
              <a:t> et al. </a:t>
            </a:r>
            <a:r>
              <a:rPr lang="en-AU" sz="1600" dirty="0">
                <a:solidFill>
                  <a:schemeClr val="dk1"/>
                </a:solidFill>
                <a:latin typeface="Arial" panose="020B0604020202020204" pitchFamily="34" charset="0"/>
                <a:ea typeface="American Typewriter" charset="0"/>
                <a:cs typeface="Arial" panose="020B0604020202020204" pitchFamily="34" charset="0"/>
                <a:sym typeface="Cutive"/>
              </a:rPr>
              <a:t>(2023a) </a:t>
            </a:r>
            <a:endParaRPr lang="en-US" sz="1600" dirty="0">
              <a:latin typeface="Arial" panose="020B0604020202020204" pitchFamily="34" charset="0"/>
              <a:cs typeface="Arial" panose="020B0604020202020204" pitchFamily="34" charset="0"/>
            </a:endParaRPr>
          </a:p>
        </p:txBody>
      </p:sp>
      <p:pic>
        <p:nvPicPr>
          <p:cNvPr id="13" name="Google Shape;110;g1b2ae1d7b44_0_0">
            <a:extLst>
              <a:ext uri="{FF2B5EF4-FFF2-40B4-BE49-F238E27FC236}">
                <a16:creationId xmlns:a16="http://schemas.microsoft.com/office/drawing/2014/main" id="{948CDCEC-A136-E53E-59F2-14AAB2441C43}"/>
              </a:ext>
            </a:extLst>
          </p:cNvPr>
          <p:cNvPicPr preferRelativeResize="0"/>
          <p:nvPr/>
        </p:nvPicPr>
        <p:blipFill rotWithShape="1">
          <a:blip r:embed="rId6">
            <a:alphaModFix/>
          </a:blip>
          <a:srcRect/>
          <a:stretch/>
        </p:blipFill>
        <p:spPr>
          <a:xfrm>
            <a:off x="97049" y="245758"/>
            <a:ext cx="1131651" cy="1131651"/>
          </a:xfrm>
          <a:prstGeom prst="rect">
            <a:avLst/>
          </a:prstGeom>
          <a:noFill/>
          <a:ln>
            <a:noFill/>
          </a:ln>
        </p:spPr>
      </p:pic>
      <p:sp>
        <p:nvSpPr>
          <p:cNvPr id="14" name="Google Shape;112;g1b2ae1d7b44_0_0">
            <a:extLst>
              <a:ext uri="{FF2B5EF4-FFF2-40B4-BE49-F238E27FC236}">
                <a16:creationId xmlns:a16="http://schemas.microsoft.com/office/drawing/2014/main" id="{FFA5EFA8-E12E-7FD8-F435-ED98FD9B2D4C}"/>
              </a:ext>
            </a:extLst>
          </p:cNvPr>
          <p:cNvSpPr txBox="1"/>
          <p:nvPr/>
        </p:nvSpPr>
        <p:spPr>
          <a:xfrm>
            <a:off x="-138290" y="1333919"/>
            <a:ext cx="1441937" cy="509400"/>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0">
              <a:spcBef>
                <a:spcPts val="0"/>
              </a:spcBef>
              <a:spcAft>
                <a:spcPts val="0"/>
              </a:spcAft>
              <a:buClr>
                <a:schemeClr val="dk1"/>
              </a:buClr>
              <a:buSzPts val="1400"/>
              <a:buFont typeface="Cutive"/>
              <a:buNone/>
            </a:pPr>
            <a:r>
              <a:rPr lang="en" sz="1200" b="0" i="0" u="none" dirty="0" err="1">
                <a:solidFill>
                  <a:schemeClr val="dk1"/>
                </a:solidFill>
                <a:latin typeface="Arial" panose="020B0604020202020204" pitchFamily="34" charset="0"/>
                <a:ea typeface="American Typewriter" charset="0"/>
                <a:cs typeface="Arial" panose="020B0604020202020204" pitchFamily="34" charset="0"/>
                <a:sym typeface="Cutive"/>
              </a:rPr>
              <a:t>Parul</a:t>
            </a:r>
            <a:r>
              <a:rPr lang="en" sz="1200" b="0" i="0" u="none" dirty="0">
                <a:solidFill>
                  <a:schemeClr val="dk1"/>
                </a:solidFill>
                <a:latin typeface="Arial" panose="020B0604020202020204" pitchFamily="34" charset="0"/>
                <a:ea typeface="American Typewriter" charset="0"/>
                <a:cs typeface="Arial" panose="020B0604020202020204" pitchFamily="34" charset="0"/>
                <a:sym typeface="Cutive"/>
              </a:rPr>
              <a:t> </a:t>
            </a:r>
            <a:r>
              <a:rPr lang="en" sz="1200" b="0" i="0" u="none" dirty="0" err="1">
                <a:solidFill>
                  <a:schemeClr val="dk1"/>
                </a:solidFill>
                <a:latin typeface="Arial" panose="020B0604020202020204" pitchFamily="34" charset="0"/>
                <a:ea typeface="American Typewriter" charset="0"/>
                <a:cs typeface="Arial" panose="020B0604020202020204" pitchFamily="34" charset="0"/>
                <a:sym typeface="Cutive"/>
              </a:rPr>
              <a:t>Janagal</a:t>
            </a:r>
            <a:endParaRPr sz="1200" b="0" i="0" u="none" dirty="0">
              <a:solidFill>
                <a:schemeClr val="dk1"/>
              </a:solidFill>
              <a:latin typeface="Arial" panose="020B0604020202020204" pitchFamily="34" charset="0"/>
              <a:ea typeface="American Typewriter" charset="0"/>
              <a:cs typeface="Arial" panose="020B0604020202020204" pitchFamily="34" charset="0"/>
              <a:sym typeface="Cutive"/>
            </a:endParaRPr>
          </a:p>
          <a:p>
            <a:pPr marL="0" marR="0" lvl="0" indent="0" algn="ctr" rtl="0">
              <a:spcBef>
                <a:spcPts val="0"/>
              </a:spcBef>
              <a:spcAft>
                <a:spcPts val="0"/>
              </a:spcAft>
              <a:buClr>
                <a:schemeClr val="dk1"/>
              </a:buClr>
              <a:buSzPts val="1400"/>
              <a:buFont typeface="Cutive"/>
              <a:buNone/>
            </a:pPr>
            <a:r>
              <a:rPr lang="en" sz="1200" b="0" i="0" u="none" dirty="0">
                <a:solidFill>
                  <a:schemeClr val="dk1"/>
                </a:solidFill>
                <a:latin typeface="Arial" panose="020B0604020202020204" pitchFamily="34" charset="0"/>
                <a:ea typeface="American Typewriter" charset="0"/>
                <a:cs typeface="Arial" panose="020B0604020202020204" pitchFamily="34" charset="0"/>
                <a:sym typeface="Cutive"/>
              </a:rPr>
              <a:t>PhD candidate</a:t>
            </a:r>
            <a:r>
              <a:rPr lang="en-AU" sz="1200" b="0" i="0" u="none" dirty="0">
                <a:solidFill>
                  <a:schemeClr val="dk1"/>
                </a:solidFill>
                <a:latin typeface="Arial" panose="020B0604020202020204" pitchFamily="34" charset="0"/>
                <a:ea typeface="American Typewriter" charset="0"/>
                <a:cs typeface="Arial" panose="020B0604020202020204" pitchFamily="34" charset="0"/>
                <a:sym typeface="Cutive"/>
              </a:rPr>
              <a:t> (IIT, Indore)</a:t>
            </a:r>
            <a:endParaRPr sz="1200" b="0" i="0" u="none" dirty="0">
              <a:solidFill>
                <a:schemeClr val="dk1"/>
              </a:solidFill>
              <a:latin typeface="Arial" panose="020B0604020202020204" pitchFamily="34" charset="0"/>
              <a:ea typeface="American Typewriter" charset="0"/>
              <a:cs typeface="Arial" panose="020B0604020202020204" pitchFamily="34" charset="0"/>
              <a:sym typeface="Cutive"/>
            </a:endParaRPr>
          </a:p>
        </p:txBody>
      </p:sp>
      <p:sp>
        <p:nvSpPr>
          <p:cNvPr id="15" name="Google Shape;108;g1b2ae1d7b44_0_0">
            <a:extLst>
              <a:ext uri="{FF2B5EF4-FFF2-40B4-BE49-F238E27FC236}">
                <a16:creationId xmlns:a16="http://schemas.microsoft.com/office/drawing/2014/main" id="{C24708CD-BEF0-9837-C337-29786AB78240}"/>
              </a:ext>
            </a:extLst>
          </p:cNvPr>
          <p:cNvSpPr txBox="1"/>
          <p:nvPr/>
        </p:nvSpPr>
        <p:spPr>
          <a:xfrm>
            <a:off x="1636900" y="-19463"/>
            <a:ext cx="7350000" cy="738633"/>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3600" dirty="0">
                <a:solidFill>
                  <a:srgbClr val="0432FF"/>
                </a:solidFill>
                <a:latin typeface="Arial" panose="020B0604020202020204" pitchFamily="34" charset="0"/>
                <a:ea typeface="American Typewriter" charset="0"/>
                <a:cs typeface="Arial" panose="020B0604020202020204" pitchFamily="34" charset="0"/>
                <a:sym typeface="Cutive"/>
              </a:rPr>
              <a:t>PSR J1820-0427: MWA + GMRT</a:t>
            </a:r>
            <a:endParaRPr sz="3600" dirty="0">
              <a:solidFill>
                <a:srgbClr val="0432FF"/>
              </a:solidFill>
              <a:latin typeface="Arial" panose="020B0604020202020204" pitchFamily="34" charset="0"/>
              <a:ea typeface="American Typewriter" charset="0"/>
              <a:cs typeface="Arial" panose="020B0604020202020204" pitchFamily="34" charset="0"/>
              <a:sym typeface="Cutive"/>
            </a:endParaRPr>
          </a:p>
        </p:txBody>
      </p:sp>
      <p:pic>
        <p:nvPicPr>
          <p:cNvPr id="16" name="Google Shape;126;g1b2ae1d7b44_0_0">
            <a:extLst>
              <a:ext uri="{FF2B5EF4-FFF2-40B4-BE49-F238E27FC236}">
                <a16:creationId xmlns:a16="http://schemas.microsoft.com/office/drawing/2014/main" id="{25DC2AF6-0CC5-5889-320D-0472BE863545}"/>
              </a:ext>
            </a:extLst>
          </p:cNvPr>
          <p:cNvPicPr preferRelativeResize="0"/>
          <p:nvPr/>
        </p:nvPicPr>
        <p:blipFill rotWithShape="1">
          <a:blip r:embed="rId7">
            <a:alphaModFix/>
          </a:blip>
          <a:srcRect t="67032" r="66261" b="756"/>
          <a:stretch/>
        </p:blipFill>
        <p:spPr>
          <a:xfrm>
            <a:off x="0" y="1955275"/>
            <a:ext cx="1999549" cy="1015799"/>
          </a:xfrm>
          <a:prstGeom prst="rect">
            <a:avLst/>
          </a:prstGeom>
          <a:noFill/>
          <a:ln>
            <a:noFill/>
          </a:ln>
        </p:spPr>
      </p:pic>
      <p:pic>
        <p:nvPicPr>
          <p:cNvPr id="17" name="Google Shape;125;g1b2ae1d7b44_0_0">
            <a:extLst>
              <a:ext uri="{FF2B5EF4-FFF2-40B4-BE49-F238E27FC236}">
                <a16:creationId xmlns:a16="http://schemas.microsoft.com/office/drawing/2014/main" id="{B8DF8BDF-336D-D69E-7E8C-4B9D6EAC6BD3}"/>
              </a:ext>
            </a:extLst>
          </p:cNvPr>
          <p:cNvPicPr preferRelativeResize="0"/>
          <p:nvPr/>
        </p:nvPicPr>
        <p:blipFill rotWithShape="1">
          <a:blip r:embed="rId7">
            <a:alphaModFix/>
          </a:blip>
          <a:srcRect t="33817" r="66261" b="33972"/>
          <a:stretch/>
        </p:blipFill>
        <p:spPr>
          <a:xfrm>
            <a:off x="0" y="3041149"/>
            <a:ext cx="1999549" cy="1015799"/>
          </a:xfrm>
          <a:prstGeom prst="rect">
            <a:avLst/>
          </a:prstGeom>
          <a:noFill/>
          <a:ln>
            <a:noFill/>
          </a:ln>
        </p:spPr>
      </p:pic>
      <p:pic>
        <p:nvPicPr>
          <p:cNvPr id="18" name="Google Shape;124;g1b2ae1d7b44_0_0">
            <a:extLst>
              <a:ext uri="{FF2B5EF4-FFF2-40B4-BE49-F238E27FC236}">
                <a16:creationId xmlns:a16="http://schemas.microsoft.com/office/drawing/2014/main" id="{6C447B3E-52C5-FC56-4BBC-1FEE99F78481}"/>
              </a:ext>
            </a:extLst>
          </p:cNvPr>
          <p:cNvPicPr preferRelativeResize="0"/>
          <p:nvPr/>
        </p:nvPicPr>
        <p:blipFill rotWithShape="1">
          <a:blip r:embed="rId7">
            <a:alphaModFix/>
          </a:blip>
          <a:srcRect r="66261" b="65978"/>
          <a:stretch/>
        </p:blipFill>
        <p:spPr>
          <a:xfrm>
            <a:off x="0" y="4118017"/>
            <a:ext cx="1999549" cy="1072926"/>
          </a:xfrm>
          <a:prstGeom prst="rect">
            <a:avLst/>
          </a:prstGeom>
          <a:noFill/>
          <a:ln>
            <a:noFill/>
          </a:ln>
        </p:spPr>
      </p:pic>
    </p:spTree>
    <p:extLst>
      <p:ext uri="{BB962C8B-B14F-4D97-AF65-F5344CB8AC3E}">
        <p14:creationId xmlns:p14="http://schemas.microsoft.com/office/powerpoint/2010/main" val="2533843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35</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710346" y="192019"/>
            <a:ext cx="8597900" cy="523220"/>
          </a:xfrm>
        </p:spPr>
        <p:txBody>
          <a:bodyPr wrap="square">
            <a:spAutoFit/>
          </a:bodyPr>
          <a:lstStyle/>
          <a:p>
            <a:pPr lvl="0" algn="ctr"/>
            <a:r>
              <a:rPr lang="en-AU" sz="2800" dirty="0">
                <a:solidFill>
                  <a:srgbClr val="0432FF"/>
                </a:solidFill>
                <a:latin typeface="Arial" panose="020B0604020202020204" pitchFamily="34" charset="0"/>
                <a:ea typeface="American Typewriter" charset="0"/>
                <a:cs typeface="Arial" panose="020B0604020202020204" pitchFamily="34" charset="0"/>
              </a:rPr>
              <a:t>Testing the circularity of B0818-41’s carousel</a:t>
            </a:r>
          </a:p>
        </p:txBody>
      </p:sp>
      <p:pic>
        <p:nvPicPr>
          <p:cNvPr id="4" name="Picture 3" descr="A diagram of a carousel&#10;&#10;Description automatically generated">
            <a:extLst>
              <a:ext uri="{FF2B5EF4-FFF2-40B4-BE49-F238E27FC236}">
                <a16:creationId xmlns:a16="http://schemas.microsoft.com/office/drawing/2014/main" id="{CFDA1A03-3D0A-9022-8CDC-A638401B9D9F}"/>
              </a:ext>
            </a:extLst>
          </p:cNvPr>
          <p:cNvPicPr>
            <a:picLocks noChangeAspect="1"/>
          </p:cNvPicPr>
          <p:nvPr/>
        </p:nvPicPr>
        <p:blipFill>
          <a:blip r:embed="rId3"/>
          <a:stretch>
            <a:fillRect/>
          </a:stretch>
        </p:blipFill>
        <p:spPr>
          <a:xfrm>
            <a:off x="3704135" y="773776"/>
            <a:ext cx="5406317" cy="2630513"/>
          </a:xfrm>
          <a:prstGeom prst="rect">
            <a:avLst/>
          </a:prstGeom>
        </p:spPr>
      </p:pic>
      <p:pic>
        <p:nvPicPr>
          <p:cNvPr id="6" name="Picture 5" descr="A graph of a frequency&#10;&#10;Description automatically generated">
            <a:extLst>
              <a:ext uri="{FF2B5EF4-FFF2-40B4-BE49-F238E27FC236}">
                <a16:creationId xmlns:a16="http://schemas.microsoft.com/office/drawing/2014/main" id="{084F15B7-F3DF-4261-7635-9D842919D871}"/>
              </a:ext>
            </a:extLst>
          </p:cNvPr>
          <p:cNvPicPr>
            <a:picLocks noChangeAspect="1"/>
          </p:cNvPicPr>
          <p:nvPr/>
        </p:nvPicPr>
        <p:blipFill>
          <a:blip r:embed="rId4"/>
          <a:stretch>
            <a:fillRect/>
          </a:stretch>
        </p:blipFill>
        <p:spPr>
          <a:xfrm>
            <a:off x="33548" y="4128557"/>
            <a:ext cx="3924475" cy="2511985"/>
          </a:xfrm>
          <a:prstGeom prst="rect">
            <a:avLst/>
          </a:prstGeom>
        </p:spPr>
      </p:pic>
      <p:pic>
        <p:nvPicPr>
          <p:cNvPr id="11" name="Picture 10" descr="A red and yellow sound wave&#10;&#10;Description automatically generated">
            <a:extLst>
              <a:ext uri="{FF2B5EF4-FFF2-40B4-BE49-F238E27FC236}">
                <a16:creationId xmlns:a16="http://schemas.microsoft.com/office/drawing/2014/main" id="{5B4BEF55-3AA1-8068-556A-4CE79C9AFDC9}"/>
              </a:ext>
            </a:extLst>
          </p:cNvPr>
          <p:cNvPicPr>
            <a:picLocks noChangeAspect="1"/>
          </p:cNvPicPr>
          <p:nvPr/>
        </p:nvPicPr>
        <p:blipFill>
          <a:blip r:embed="rId5"/>
          <a:stretch>
            <a:fillRect/>
          </a:stretch>
        </p:blipFill>
        <p:spPr>
          <a:xfrm>
            <a:off x="5009296" y="4128557"/>
            <a:ext cx="3774931" cy="2729443"/>
          </a:xfrm>
          <a:prstGeom prst="rect">
            <a:avLst/>
          </a:prstGeom>
        </p:spPr>
      </p:pic>
      <p:pic>
        <p:nvPicPr>
          <p:cNvPr id="3" name="Picture 2">
            <a:extLst>
              <a:ext uri="{FF2B5EF4-FFF2-40B4-BE49-F238E27FC236}">
                <a16:creationId xmlns:a16="http://schemas.microsoft.com/office/drawing/2014/main" id="{F1E34337-2486-89CC-44FD-D383F173A9BC}"/>
              </a:ext>
            </a:extLst>
          </p:cNvPr>
          <p:cNvPicPr>
            <a:picLocks noChangeAspect="1"/>
          </p:cNvPicPr>
          <p:nvPr/>
        </p:nvPicPr>
        <p:blipFill rotWithShape="1">
          <a:blip r:embed="rId6">
            <a:extLst>
              <a:ext uri="{28A0092B-C50C-407E-A947-70E740481C1C}">
                <a14:useLocalDpi xmlns:a14="http://schemas.microsoft.com/office/drawing/2010/main" val="0"/>
              </a:ext>
            </a:extLst>
          </a:blip>
          <a:srcRect t="-1" r="1668" b="15196"/>
          <a:stretch/>
        </p:blipFill>
        <p:spPr>
          <a:xfrm>
            <a:off x="8068236" y="2876253"/>
            <a:ext cx="879103" cy="996261"/>
          </a:xfrm>
          <a:prstGeom prst="rect">
            <a:avLst/>
          </a:prstGeom>
        </p:spPr>
      </p:pic>
      <p:sp>
        <p:nvSpPr>
          <p:cNvPr id="5" name="Google Shape;112;g1b2ae1d7b44_0_0">
            <a:extLst>
              <a:ext uri="{FF2B5EF4-FFF2-40B4-BE49-F238E27FC236}">
                <a16:creationId xmlns:a16="http://schemas.microsoft.com/office/drawing/2014/main" id="{A79A2736-90CD-BCA2-1976-BE9B07FFE308}"/>
              </a:ext>
            </a:extLst>
          </p:cNvPr>
          <p:cNvSpPr txBox="1"/>
          <p:nvPr/>
        </p:nvSpPr>
        <p:spPr>
          <a:xfrm>
            <a:off x="7868065" y="3808863"/>
            <a:ext cx="1398617" cy="319694"/>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1400"/>
              <a:buFont typeface="Cutive"/>
              <a:buNone/>
            </a:pPr>
            <a:r>
              <a:rPr lang="en-AU" sz="1100" b="0" i="0" u="none" dirty="0">
                <a:solidFill>
                  <a:schemeClr val="dk1"/>
                </a:solidFill>
                <a:latin typeface="American Typewriter" charset="0"/>
                <a:ea typeface="American Typewriter" charset="0"/>
                <a:cs typeface="American Typewriter" charset="0"/>
                <a:sym typeface="Cutive"/>
              </a:rPr>
              <a:t>Lisa Smith</a:t>
            </a:r>
            <a:endParaRPr sz="1100" b="0" i="0" u="none" dirty="0">
              <a:solidFill>
                <a:schemeClr val="dk1"/>
              </a:solidFill>
              <a:latin typeface="American Typewriter" charset="0"/>
              <a:ea typeface="American Typewriter" charset="0"/>
              <a:cs typeface="American Typewriter" charset="0"/>
              <a:sym typeface="Cutive"/>
            </a:endParaRPr>
          </a:p>
        </p:txBody>
      </p:sp>
      <p:sp>
        <p:nvSpPr>
          <p:cNvPr id="8" name="TextBox 7">
            <a:extLst>
              <a:ext uri="{FF2B5EF4-FFF2-40B4-BE49-F238E27FC236}">
                <a16:creationId xmlns:a16="http://schemas.microsoft.com/office/drawing/2014/main" id="{30C380D1-3C9F-9BDD-A89A-67CC2873A21C}"/>
              </a:ext>
            </a:extLst>
          </p:cNvPr>
          <p:cNvSpPr txBox="1"/>
          <p:nvPr/>
        </p:nvSpPr>
        <p:spPr>
          <a:xfrm>
            <a:off x="91922" y="983277"/>
            <a:ext cx="3449100" cy="298543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PSR B0818-41 </a:t>
            </a:r>
            <a:r>
              <a:rPr lang="en-US" sz="1400" dirty="0">
                <a:latin typeface="Arial" panose="020B0604020202020204" pitchFamily="34" charset="0"/>
                <a:cs typeface="Arial" panose="020B0604020202020204" pitchFamily="34" charset="0"/>
              </a:rPr>
              <a:t>(aka J0820-4114) sub-pulse drifter with two nested carousels</a:t>
            </a:r>
          </a:p>
          <a:p>
            <a:pPr marL="285750" indent="-285750">
              <a:spcAft>
                <a:spcPts val="600"/>
              </a:spcAft>
              <a:buFont typeface="Arial" panose="020B0604020202020204" pitchFamily="34" charset="0"/>
              <a:buChar char="•"/>
            </a:pPr>
            <a:r>
              <a:rPr lang="en-US" sz="1400" dirty="0" err="1">
                <a:latin typeface="Arial" panose="020B0604020202020204" pitchFamily="34" charset="0"/>
                <a:cs typeface="Arial" panose="020B0604020202020204" pitchFamily="34" charset="0"/>
              </a:rPr>
              <a:t>uGMRT</a:t>
            </a:r>
            <a:r>
              <a:rPr lang="en-US" sz="1400" dirty="0">
                <a:latin typeface="Arial" panose="020B0604020202020204" pitchFamily="34" charset="0"/>
                <a:cs typeface="Arial" panose="020B0604020202020204" pitchFamily="34" charset="0"/>
              </a:rPr>
              <a:t> observations at 300 - 500 MHz (Band 3)</a:t>
            </a:r>
          </a:p>
          <a:p>
            <a:pPr marL="285750"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MWA observations 170-200 MHz </a:t>
            </a:r>
          </a:p>
          <a:p>
            <a:pPr marL="285750"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Frequency dependence of single pulses and the average profiles used to test the circularity of the (outer) carousel </a:t>
            </a:r>
          </a:p>
          <a:p>
            <a:pPr marL="285750"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Started as ICRAR summer project (Lisa Smith) </a:t>
            </a:r>
          </a:p>
        </p:txBody>
      </p:sp>
      <p:sp>
        <p:nvSpPr>
          <p:cNvPr id="9" name="TextBox 8">
            <a:extLst>
              <a:ext uri="{FF2B5EF4-FFF2-40B4-BE49-F238E27FC236}">
                <a16:creationId xmlns:a16="http://schemas.microsoft.com/office/drawing/2014/main" id="{1AD2FB49-F160-BF38-F804-12EA577010EF}"/>
              </a:ext>
            </a:extLst>
          </p:cNvPr>
          <p:cNvSpPr txBox="1"/>
          <p:nvPr/>
        </p:nvSpPr>
        <p:spPr>
          <a:xfrm>
            <a:off x="3767615" y="3836738"/>
            <a:ext cx="4100450" cy="307777"/>
          </a:xfrm>
          <a:prstGeom prst="rect">
            <a:avLst/>
          </a:prstGeom>
          <a:noFill/>
        </p:spPr>
        <p:txBody>
          <a:bodyPr wrap="square" rtlCol="0">
            <a:spAutoFit/>
          </a:bodyPr>
          <a:lstStyle/>
          <a:p>
            <a:r>
              <a:rPr lang="en-AU" sz="1400" dirty="0">
                <a:solidFill>
                  <a:srgbClr val="0432FF"/>
                </a:solidFill>
                <a:latin typeface="Arial" panose="020B0604020202020204" pitchFamily="34" charset="0"/>
                <a:ea typeface="American Typewriter" charset="0"/>
                <a:cs typeface="Arial" panose="020B0604020202020204" pitchFamily="34" charset="0"/>
                <a:sym typeface="Cutive"/>
              </a:rPr>
              <a:t>McSweeney, Smith, Bhat, Wright (2023)</a:t>
            </a:r>
            <a:endParaRPr lang="en-US" sz="1400" dirty="0">
              <a:solidFill>
                <a:srgbClr val="0432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1436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36</a:t>
            </a:fld>
            <a:endParaRPr lang="en-AU" sz="1270" b="1">
              <a:latin typeface="Arial" pitchFamily="34"/>
              <a:ea typeface="Arial Unicode MS" pitchFamily="2"/>
              <a:cs typeface="Tahoma" pitchFamily="2"/>
            </a:endParaRPr>
          </a:p>
        </p:txBody>
      </p:sp>
      <p:sp>
        <p:nvSpPr>
          <p:cNvPr id="5" name="Title 1">
            <a:extLst>
              <a:ext uri="{FF2B5EF4-FFF2-40B4-BE49-F238E27FC236}">
                <a16:creationId xmlns:a16="http://schemas.microsoft.com/office/drawing/2014/main" id="{2F6385BC-A355-AEC0-1DF2-E0319A39017C}"/>
              </a:ext>
            </a:extLst>
          </p:cNvPr>
          <p:cNvSpPr txBox="1">
            <a:spLocks/>
          </p:cNvSpPr>
          <p:nvPr/>
        </p:nvSpPr>
        <p:spPr>
          <a:xfrm>
            <a:off x="546100" y="13793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rial" panose="020B0604020202020204" pitchFamily="34" charset="0"/>
                <a:ea typeface="American Typewriter" charset="0"/>
                <a:cs typeface="Arial" panose="020B0604020202020204" pitchFamily="34" charset="0"/>
              </a:rPr>
              <a:t>PhD completions</a:t>
            </a:r>
            <a:endParaRPr lang="en-AU" sz="2800" dirty="0">
              <a:latin typeface="Arial" panose="020B0604020202020204" pitchFamily="34" charset="0"/>
              <a:ea typeface="American Typewriter" charset="0"/>
              <a:cs typeface="Arial" panose="020B0604020202020204" pitchFamily="34" charset="0"/>
            </a:endParaRPr>
          </a:p>
        </p:txBody>
      </p:sp>
      <p:pic>
        <p:nvPicPr>
          <p:cNvPr id="8" name="Picture 7" descr="A white cover of a scientific document&#10;&#10;Description automatically generated">
            <a:extLst>
              <a:ext uri="{FF2B5EF4-FFF2-40B4-BE49-F238E27FC236}">
                <a16:creationId xmlns:a16="http://schemas.microsoft.com/office/drawing/2014/main" id="{653FA364-8F77-5515-E7A4-70F475F543B2}"/>
              </a:ext>
            </a:extLst>
          </p:cNvPr>
          <p:cNvPicPr>
            <a:picLocks noChangeAspect="1"/>
          </p:cNvPicPr>
          <p:nvPr/>
        </p:nvPicPr>
        <p:blipFill>
          <a:blip r:embed="rId3"/>
          <a:stretch>
            <a:fillRect/>
          </a:stretch>
        </p:blipFill>
        <p:spPr>
          <a:xfrm>
            <a:off x="431035" y="1316546"/>
            <a:ext cx="3651827" cy="5164200"/>
          </a:xfrm>
          <a:prstGeom prst="rect">
            <a:avLst/>
          </a:prstGeom>
          <a:effectLst>
            <a:glow rad="101446">
              <a:srgbClr val="0432FF"/>
            </a:glow>
          </a:effectLst>
        </p:spPr>
      </p:pic>
      <p:pic>
        <p:nvPicPr>
          <p:cNvPr id="11" name="Picture 10" descr="A cover of a book&#10;&#10;Description automatically generated">
            <a:extLst>
              <a:ext uri="{FF2B5EF4-FFF2-40B4-BE49-F238E27FC236}">
                <a16:creationId xmlns:a16="http://schemas.microsoft.com/office/drawing/2014/main" id="{91960B59-6AB2-A41B-20DB-A141D971C3CA}"/>
              </a:ext>
            </a:extLst>
          </p:cNvPr>
          <p:cNvPicPr>
            <a:picLocks noChangeAspect="1"/>
          </p:cNvPicPr>
          <p:nvPr/>
        </p:nvPicPr>
        <p:blipFill>
          <a:blip r:embed="rId4"/>
          <a:stretch>
            <a:fillRect/>
          </a:stretch>
        </p:blipFill>
        <p:spPr>
          <a:xfrm>
            <a:off x="4898027" y="1390053"/>
            <a:ext cx="3886200" cy="5029200"/>
          </a:xfrm>
          <a:prstGeom prst="rect">
            <a:avLst/>
          </a:prstGeom>
          <a:effectLst>
            <a:glow rad="76200">
              <a:srgbClr val="0432FF"/>
            </a:glow>
          </a:effectLst>
        </p:spPr>
      </p:pic>
      <p:pic>
        <p:nvPicPr>
          <p:cNvPr id="12" name="Google Shape;110;g1b2ae1d7b44_0_0">
            <a:extLst>
              <a:ext uri="{FF2B5EF4-FFF2-40B4-BE49-F238E27FC236}">
                <a16:creationId xmlns:a16="http://schemas.microsoft.com/office/drawing/2014/main" id="{5E77B883-596E-9811-3A84-1F6683394423}"/>
              </a:ext>
            </a:extLst>
          </p:cNvPr>
          <p:cNvPicPr preferRelativeResize="0"/>
          <p:nvPr/>
        </p:nvPicPr>
        <p:blipFill rotWithShape="1">
          <a:blip r:embed="rId5">
            <a:alphaModFix/>
          </a:blip>
          <a:srcRect/>
          <a:stretch/>
        </p:blipFill>
        <p:spPr>
          <a:xfrm>
            <a:off x="7815688" y="744752"/>
            <a:ext cx="1131651" cy="1131651"/>
          </a:xfrm>
          <a:prstGeom prst="rect">
            <a:avLst/>
          </a:prstGeom>
          <a:noFill/>
          <a:ln>
            <a:noFill/>
          </a:ln>
        </p:spPr>
      </p:pic>
      <p:pic>
        <p:nvPicPr>
          <p:cNvPr id="13" name="Picture 12">
            <a:extLst>
              <a:ext uri="{FF2B5EF4-FFF2-40B4-BE49-F238E27FC236}">
                <a16:creationId xmlns:a16="http://schemas.microsoft.com/office/drawing/2014/main" id="{262BBA13-969A-5C64-ECB8-6406B93D25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65" y="942336"/>
            <a:ext cx="1370157" cy="1669879"/>
          </a:xfrm>
          <a:prstGeom prst="rect">
            <a:avLst/>
          </a:prstGeom>
        </p:spPr>
      </p:pic>
      <p:sp>
        <p:nvSpPr>
          <p:cNvPr id="14" name="TextBox 13">
            <a:extLst>
              <a:ext uri="{FF2B5EF4-FFF2-40B4-BE49-F238E27FC236}">
                <a16:creationId xmlns:a16="http://schemas.microsoft.com/office/drawing/2014/main" id="{EB4C8759-5FF6-6D4E-0B08-949A3E1D12B2}"/>
              </a:ext>
            </a:extLst>
          </p:cNvPr>
          <p:cNvSpPr txBox="1"/>
          <p:nvPr/>
        </p:nvSpPr>
        <p:spPr>
          <a:xfrm rot="-2160000">
            <a:off x="4779471" y="4796677"/>
            <a:ext cx="4370550" cy="461665"/>
          </a:xfrm>
          <a:prstGeom prst="rect">
            <a:avLst/>
          </a:prstGeom>
          <a:noFill/>
        </p:spPr>
        <p:txBody>
          <a:bodyPr wrap="square" rtlCol="0">
            <a:spAutoFit/>
          </a:bodyPr>
          <a:lstStyle/>
          <a:p>
            <a:r>
              <a:rPr lang="en-US" sz="2400" dirty="0">
                <a:solidFill>
                  <a:srgbClr val="FF0000"/>
                </a:solidFill>
                <a:latin typeface="Apple Chancery" charset="0"/>
                <a:ea typeface="Apple Chancery" charset="0"/>
                <a:cs typeface="Apple Chancery" charset="0"/>
              </a:rPr>
              <a:t>Congratulations on Submission!</a:t>
            </a:r>
          </a:p>
        </p:txBody>
      </p:sp>
      <p:sp>
        <p:nvSpPr>
          <p:cNvPr id="15" name="TextBox 14">
            <a:extLst>
              <a:ext uri="{FF2B5EF4-FFF2-40B4-BE49-F238E27FC236}">
                <a16:creationId xmlns:a16="http://schemas.microsoft.com/office/drawing/2014/main" id="{C856ECF6-3989-65E9-D6A0-1672769069CB}"/>
              </a:ext>
            </a:extLst>
          </p:cNvPr>
          <p:cNvSpPr txBox="1"/>
          <p:nvPr/>
        </p:nvSpPr>
        <p:spPr>
          <a:xfrm rot="-2160000">
            <a:off x="142344" y="4690996"/>
            <a:ext cx="4444078" cy="461665"/>
          </a:xfrm>
          <a:prstGeom prst="rect">
            <a:avLst/>
          </a:prstGeom>
          <a:noFill/>
        </p:spPr>
        <p:txBody>
          <a:bodyPr wrap="square" rtlCol="0">
            <a:spAutoFit/>
          </a:bodyPr>
          <a:lstStyle/>
          <a:p>
            <a:r>
              <a:rPr lang="en-US" sz="2400" dirty="0">
                <a:solidFill>
                  <a:srgbClr val="FF0000"/>
                </a:solidFill>
                <a:latin typeface="Apple Chancery" charset="0"/>
                <a:ea typeface="Apple Chancery" charset="0"/>
                <a:cs typeface="Apple Chancery" charset="0"/>
              </a:rPr>
              <a:t>Congratulations on Submission!</a:t>
            </a:r>
          </a:p>
        </p:txBody>
      </p:sp>
    </p:spTree>
    <p:extLst>
      <p:ext uri="{BB962C8B-B14F-4D97-AF65-F5344CB8AC3E}">
        <p14:creationId xmlns:p14="http://schemas.microsoft.com/office/powerpoint/2010/main" val="252584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37</a:t>
            </a:fld>
            <a:endParaRPr lang="en-AU" sz="1270" b="1">
              <a:latin typeface="Arial" pitchFamily="34"/>
              <a:ea typeface="Arial Unicode MS" pitchFamily="2"/>
              <a:cs typeface="Tahoma" pitchFamily="2"/>
            </a:endParaRPr>
          </a:p>
        </p:txBody>
      </p:sp>
      <p:sp>
        <p:nvSpPr>
          <p:cNvPr id="5" name="Title 1">
            <a:extLst>
              <a:ext uri="{FF2B5EF4-FFF2-40B4-BE49-F238E27FC236}">
                <a16:creationId xmlns:a16="http://schemas.microsoft.com/office/drawing/2014/main" id="{2F6385BC-A355-AEC0-1DF2-E0319A39017C}"/>
              </a:ext>
            </a:extLst>
          </p:cNvPr>
          <p:cNvSpPr txBox="1">
            <a:spLocks/>
          </p:cNvSpPr>
          <p:nvPr/>
        </p:nvSpPr>
        <p:spPr>
          <a:xfrm>
            <a:off x="546100" y="13793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rial" panose="020B0604020202020204" pitchFamily="34" charset="0"/>
                <a:ea typeface="American Typewriter" charset="0"/>
                <a:cs typeface="Arial" panose="020B0604020202020204" pitchFamily="34" charset="0"/>
              </a:rPr>
              <a:t>8 PhD completions so far</a:t>
            </a:r>
            <a:endParaRPr lang="en-AU" sz="2800" dirty="0">
              <a:latin typeface="Arial" panose="020B0604020202020204" pitchFamily="34" charset="0"/>
              <a:ea typeface="American Typewriter" charset="0"/>
              <a:cs typeface="Arial" panose="020B0604020202020204" pitchFamily="34" charset="0"/>
            </a:endParaRPr>
          </a:p>
        </p:txBody>
      </p:sp>
      <p:pic>
        <p:nvPicPr>
          <p:cNvPr id="8" name="Picture 7" descr="A white cover of a scientific document&#10;&#10;Description automatically generated">
            <a:extLst>
              <a:ext uri="{FF2B5EF4-FFF2-40B4-BE49-F238E27FC236}">
                <a16:creationId xmlns:a16="http://schemas.microsoft.com/office/drawing/2014/main" id="{653FA364-8F77-5515-E7A4-70F475F543B2}"/>
              </a:ext>
            </a:extLst>
          </p:cNvPr>
          <p:cNvPicPr>
            <a:picLocks noChangeAspect="1"/>
          </p:cNvPicPr>
          <p:nvPr/>
        </p:nvPicPr>
        <p:blipFill>
          <a:blip r:embed="rId3"/>
          <a:stretch>
            <a:fillRect/>
          </a:stretch>
        </p:blipFill>
        <p:spPr>
          <a:xfrm>
            <a:off x="4681327" y="3752849"/>
            <a:ext cx="1649895" cy="2333185"/>
          </a:xfrm>
          <a:prstGeom prst="rect">
            <a:avLst/>
          </a:prstGeom>
          <a:effectLst>
            <a:glow rad="101446">
              <a:srgbClr val="0432FF"/>
            </a:glow>
          </a:effectLst>
        </p:spPr>
      </p:pic>
      <p:pic>
        <p:nvPicPr>
          <p:cNvPr id="11" name="Picture 10" descr="A cover of a book&#10;&#10;Description automatically generated">
            <a:extLst>
              <a:ext uri="{FF2B5EF4-FFF2-40B4-BE49-F238E27FC236}">
                <a16:creationId xmlns:a16="http://schemas.microsoft.com/office/drawing/2014/main" id="{91960B59-6AB2-A41B-20DB-A141D971C3CA}"/>
              </a:ext>
            </a:extLst>
          </p:cNvPr>
          <p:cNvPicPr>
            <a:picLocks noChangeAspect="1"/>
          </p:cNvPicPr>
          <p:nvPr/>
        </p:nvPicPr>
        <p:blipFill>
          <a:blip r:embed="rId4"/>
          <a:stretch>
            <a:fillRect/>
          </a:stretch>
        </p:blipFill>
        <p:spPr>
          <a:xfrm>
            <a:off x="6657253" y="3752849"/>
            <a:ext cx="1791007" cy="2317774"/>
          </a:xfrm>
          <a:prstGeom prst="rect">
            <a:avLst/>
          </a:prstGeom>
          <a:effectLst>
            <a:glow rad="76200">
              <a:srgbClr val="0432FF"/>
            </a:glow>
          </a:effectLst>
        </p:spPr>
      </p:pic>
      <p:pic>
        <p:nvPicPr>
          <p:cNvPr id="2" name="Google Shape;69;p14">
            <a:extLst>
              <a:ext uri="{FF2B5EF4-FFF2-40B4-BE49-F238E27FC236}">
                <a16:creationId xmlns:a16="http://schemas.microsoft.com/office/drawing/2014/main" id="{6A0A8D0D-5AEF-CEF2-24D2-B7855086A76F}"/>
              </a:ext>
            </a:extLst>
          </p:cNvPr>
          <p:cNvPicPr preferRelativeResize="0"/>
          <p:nvPr/>
        </p:nvPicPr>
        <p:blipFill>
          <a:blip r:embed="rId5">
            <a:alphaModFix/>
          </a:blip>
          <a:stretch>
            <a:fillRect/>
          </a:stretch>
        </p:blipFill>
        <p:spPr>
          <a:xfrm>
            <a:off x="2574247" y="3764995"/>
            <a:ext cx="1791007" cy="2430606"/>
          </a:xfrm>
          <a:prstGeom prst="rect">
            <a:avLst/>
          </a:prstGeom>
          <a:noFill/>
          <a:ln>
            <a:noFill/>
          </a:ln>
          <a:effectLst>
            <a:glow rad="76200">
              <a:srgbClr val="0432FF"/>
            </a:glow>
          </a:effectLst>
        </p:spPr>
      </p:pic>
      <p:pic>
        <p:nvPicPr>
          <p:cNvPr id="3" name="Picture 2">
            <a:extLst>
              <a:ext uri="{FF2B5EF4-FFF2-40B4-BE49-F238E27FC236}">
                <a16:creationId xmlns:a16="http://schemas.microsoft.com/office/drawing/2014/main" id="{BF2D80CD-BEAF-EEED-9DAB-30237EF408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7253" y="1220526"/>
            <a:ext cx="1791007" cy="2317774"/>
          </a:xfrm>
          <a:prstGeom prst="rect">
            <a:avLst/>
          </a:prstGeom>
          <a:effectLst>
            <a:glow rad="76200">
              <a:srgbClr val="0432FF"/>
            </a:glow>
          </a:effectLst>
        </p:spPr>
      </p:pic>
      <p:pic>
        <p:nvPicPr>
          <p:cNvPr id="4" name="Picture 3">
            <a:extLst>
              <a:ext uri="{FF2B5EF4-FFF2-40B4-BE49-F238E27FC236}">
                <a16:creationId xmlns:a16="http://schemas.microsoft.com/office/drawing/2014/main" id="{9D2C40B9-47F7-BFB8-E744-ACB9C55616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209" y="3764995"/>
            <a:ext cx="1718575" cy="2430606"/>
          </a:xfrm>
          <a:prstGeom prst="rect">
            <a:avLst/>
          </a:prstGeom>
          <a:effectLst>
            <a:glow rad="76200">
              <a:srgbClr val="0432FF"/>
            </a:glow>
            <a:softEdge rad="0"/>
          </a:effectLst>
        </p:spPr>
      </p:pic>
      <p:pic>
        <p:nvPicPr>
          <p:cNvPr id="6" name="Picture 5">
            <a:extLst>
              <a:ext uri="{FF2B5EF4-FFF2-40B4-BE49-F238E27FC236}">
                <a16:creationId xmlns:a16="http://schemas.microsoft.com/office/drawing/2014/main" id="{0944C2D6-46F0-B611-16B4-0FDD7CB0BF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4341" y="2866062"/>
            <a:ext cx="678091" cy="678091"/>
          </a:xfrm>
          <a:prstGeom prst="rect">
            <a:avLst/>
          </a:prstGeom>
        </p:spPr>
      </p:pic>
      <p:pic>
        <p:nvPicPr>
          <p:cNvPr id="9" name="Picture 8">
            <a:extLst>
              <a:ext uri="{FF2B5EF4-FFF2-40B4-BE49-F238E27FC236}">
                <a16:creationId xmlns:a16="http://schemas.microsoft.com/office/drawing/2014/main" id="{EFB29892-F450-FD08-DDB2-29C8CE76DD97}"/>
              </a:ext>
            </a:extLst>
          </p:cNvPr>
          <p:cNvPicPr/>
          <p:nvPr/>
        </p:nvPicPr>
        <p:blipFill>
          <a:blip r:embed="rId9">
            <a:extLst>
              <a:ext uri="{28A0092B-C50C-407E-A947-70E740481C1C}">
                <a14:useLocalDpi xmlns:a14="http://schemas.microsoft.com/office/drawing/2010/main" val="0"/>
              </a:ext>
            </a:extLst>
          </a:blip>
          <a:stretch>
            <a:fillRect/>
          </a:stretch>
        </p:blipFill>
        <p:spPr>
          <a:xfrm>
            <a:off x="452238" y="5509750"/>
            <a:ext cx="719208" cy="685851"/>
          </a:xfrm>
          <a:prstGeom prst="rect">
            <a:avLst/>
          </a:prstGeom>
          <a:ln>
            <a:noFill/>
          </a:ln>
        </p:spPr>
      </p:pic>
      <p:pic>
        <p:nvPicPr>
          <p:cNvPr id="10" name="Picture 9">
            <a:extLst>
              <a:ext uri="{FF2B5EF4-FFF2-40B4-BE49-F238E27FC236}">
                <a16:creationId xmlns:a16="http://schemas.microsoft.com/office/drawing/2014/main" id="{FF05484E-BB1E-3A58-EDD3-A7751AB33D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17218" y="1231603"/>
            <a:ext cx="1934143" cy="2391183"/>
          </a:xfrm>
          <a:prstGeom prst="rect">
            <a:avLst/>
          </a:prstGeom>
          <a:effectLst>
            <a:glow rad="76200">
              <a:srgbClr val="0432FF"/>
            </a:glow>
          </a:effectLst>
        </p:spPr>
      </p:pic>
      <p:pic>
        <p:nvPicPr>
          <p:cNvPr id="16" name="Picture 15">
            <a:extLst>
              <a:ext uri="{FF2B5EF4-FFF2-40B4-BE49-F238E27FC236}">
                <a16:creationId xmlns:a16="http://schemas.microsoft.com/office/drawing/2014/main" id="{FDDC6442-BE0A-6460-550A-88AECF8388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9577" y="1231603"/>
            <a:ext cx="1706548" cy="2406968"/>
          </a:xfrm>
          <a:prstGeom prst="rect">
            <a:avLst/>
          </a:prstGeom>
          <a:effectLst>
            <a:glow rad="76200">
              <a:srgbClr val="0432FF"/>
            </a:glow>
          </a:effectLst>
        </p:spPr>
      </p:pic>
      <p:pic>
        <p:nvPicPr>
          <p:cNvPr id="17" name="Picture 16">
            <a:extLst>
              <a:ext uri="{FF2B5EF4-FFF2-40B4-BE49-F238E27FC236}">
                <a16:creationId xmlns:a16="http://schemas.microsoft.com/office/drawing/2014/main" id="{1C4BC44F-B642-873D-BD4A-72BBBAA8344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2238" y="1211036"/>
            <a:ext cx="1706547" cy="2412791"/>
          </a:xfrm>
          <a:prstGeom prst="rect">
            <a:avLst/>
          </a:prstGeom>
          <a:effectLst>
            <a:glow rad="76200">
              <a:srgbClr val="0432FF"/>
            </a:glow>
          </a:effectLst>
        </p:spPr>
      </p:pic>
      <p:pic>
        <p:nvPicPr>
          <p:cNvPr id="18" name="Picture 17">
            <a:extLst>
              <a:ext uri="{FF2B5EF4-FFF2-40B4-BE49-F238E27FC236}">
                <a16:creationId xmlns:a16="http://schemas.microsoft.com/office/drawing/2014/main" id="{F3E5AC94-1D7E-E49C-B7EC-2B49668E1FD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0209" y="2960925"/>
            <a:ext cx="672223" cy="672223"/>
          </a:xfrm>
          <a:prstGeom prst="rect">
            <a:avLst/>
          </a:prstGeom>
        </p:spPr>
      </p:pic>
      <p:pic>
        <p:nvPicPr>
          <p:cNvPr id="19" name="Picture 18">
            <a:extLst>
              <a:ext uri="{FF2B5EF4-FFF2-40B4-BE49-F238E27FC236}">
                <a16:creationId xmlns:a16="http://schemas.microsoft.com/office/drawing/2014/main" id="{4DCC1EC5-CC9C-FD95-D9A3-73AEE7F765B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5773" y="2911618"/>
            <a:ext cx="701356" cy="701356"/>
          </a:xfrm>
          <a:prstGeom prst="rect">
            <a:avLst/>
          </a:prstGeom>
        </p:spPr>
      </p:pic>
      <p:pic>
        <p:nvPicPr>
          <p:cNvPr id="20" name="Picture 19">
            <a:extLst>
              <a:ext uri="{FF2B5EF4-FFF2-40B4-BE49-F238E27FC236}">
                <a16:creationId xmlns:a16="http://schemas.microsoft.com/office/drawing/2014/main" id="{E93DAE3E-48A5-2F02-079E-4EDA3DBB14F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66707" y="2930685"/>
            <a:ext cx="707886" cy="707886"/>
          </a:xfrm>
          <a:prstGeom prst="rect">
            <a:avLst/>
          </a:prstGeom>
        </p:spPr>
      </p:pic>
      <p:pic>
        <p:nvPicPr>
          <p:cNvPr id="21" name="Picture 20">
            <a:extLst>
              <a:ext uri="{FF2B5EF4-FFF2-40B4-BE49-F238E27FC236}">
                <a16:creationId xmlns:a16="http://schemas.microsoft.com/office/drawing/2014/main" id="{FA6ABA37-E5D9-311E-B17A-560F1DF6644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75553" y="5460426"/>
            <a:ext cx="735175" cy="735175"/>
          </a:xfrm>
          <a:prstGeom prst="rect">
            <a:avLst/>
          </a:prstGeom>
        </p:spPr>
      </p:pic>
      <p:pic>
        <p:nvPicPr>
          <p:cNvPr id="22" name="Picture 21">
            <a:extLst>
              <a:ext uri="{FF2B5EF4-FFF2-40B4-BE49-F238E27FC236}">
                <a16:creationId xmlns:a16="http://schemas.microsoft.com/office/drawing/2014/main" id="{82C47A54-314D-C012-2207-CE1F0F44271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91878" y="5260395"/>
            <a:ext cx="867933" cy="1057793"/>
          </a:xfrm>
          <a:prstGeom prst="rect">
            <a:avLst/>
          </a:prstGeom>
        </p:spPr>
      </p:pic>
      <p:pic>
        <p:nvPicPr>
          <p:cNvPr id="23" name="Google Shape;110;g1b2ae1d7b44_0_0">
            <a:extLst>
              <a:ext uri="{FF2B5EF4-FFF2-40B4-BE49-F238E27FC236}">
                <a16:creationId xmlns:a16="http://schemas.microsoft.com/office/drawing/2014/main" id="{BF594AB5-6DDC-3BC4-DB33-B6BAAD2CE524}"/>
              </a:ext>
            </a:extLst>
          </p:cNvPr>
          <p:cNvPicPr preferRelativeResize="0"/>
          <p:nvPr/>
        </p:nvPicPr>
        <p:blipFill rotWithShape="1">
          <a:blip r:embed="rId18">
            <a:alphaModFix/>
          </a:blip>
          <a:srcRect/>
          <a:stretch/>
        </p:blipFill>
        <p:spPr>
          <a:xfrm>
            <a:off x="6654341" y="5333527"/>
            <a:ext cx="759302" cy="752507"/>
          </a:xfrm>
          <a:prstGeom prst="rect">
            <a:avLst/>
          </a:prstGeom>
          <a:noFill/>
          <a:ln>
            <a:noFill/>
          </a:ln>
        </p:spPr>
      </p:pic>
    </p:spTree>
    <p:extLst>
      <p:ext uri="{BB962C8B-B14F-4D97-AF65-F5344CB8AC3E}">
        <p14:creationId xmlns:p14="http://schemas.microsoft.com/office/powerpoint/2010/main" val="9533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38</a:t>
            </a:fld>
            <a:endParaRPr lang="en-AU" sz="1270" b="1">
              <a:latin typeface="Arial" pitchFamily="34"/>
              <a:ea typeface="Arial Unicode MS" pitchFamily="2"/>
              <a:cs typeface="Tahoma" pitchFamily="2"/>
            </a:endParaRPr>
          </a:p>
        </p:txBody>
      </p:sp>
      <p:sp>
        <p:nvSpPr>
          <p:cNvPr id="5" name="Title 1">
            <a:extLst>
              <a:ext uri="{FF2B5EF4-FFF2-40B4-BE49-F238E27FC236}">
                <a16:creationId xmlns:a16="http://schemas.microsoft.com/office/drawing/2014/main" id="{2F6385BC-A355-AEC0-1DF2-E0319A39017C}"/>
              </a:ext>
            </a:extLst>
          </p:cNvPr>
          <p:cNvSpPr txBox="1">
            <a:spLocks/>
          </p:cNvSpPr>
          <p:nvPr/>
        </p:nvSpPr>
        <p:spPr>
          <a:xfrm>
            <a:off x="546100" y="13793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rial" panose="020B0604020202020204" pitchFamily="34" charset="0"/>
                <a:ea typeface="American Typewriter" charset="0"/>
                <a:cs typeface="Arial" panose="020B0604020202020204" pitchFamily="34" charset="0"/>
              </a:rPr>
              <a:t>Looking Forward</a:t>
            </a:r>
            <a:endParaRPr lang="en-AU" sz="2800" dirty="0">
              <a:latin typeface="Arial" panose="020B0604020202020204" pitchFamily="34" charset="0"/>
              <a:ea typeface="American Typewriter" charset="0"/>
              <a:cs typeface="Arial" panose="020B0604020202020204" pitchFamily="34" charset="0"/>
            </a:endParaRPr>
          </a:p>
        </p:txBody>
      </p:sp>
      <p:pic>
        <p:nvPicPr>
          <p:cNvPr id="9" name="Picture 8" descr="A graph of different colored lines&#10;&#10;Description automatically generated">
            <a:extLst>
              <a:ext uri="{FF2B5EF4-FFF2-40B4-BE49-F238E27FC236}">
                <a16:creationId xmlns:a16="http://schemas.microsoft.com/office/drawing/2014/main" id="{DB9C7AEB-E2BD-2A69-8245-1FD8FF6AD1C4}"/>
              </a:ext>
            </a:extLst>
          </p:cNvPr>
          <p:cNvPicPr>
            <a:picLocks noChangeAspect="1"/>
          </p:cNvPicPr>
          <p:nvPr/>
        </p:nvPicPr>
        <p:blipFill>
          <a:blip r:embed="rId3"/>
          <a:stretch>
            <a:fillRect/>
          </a:stretch>
        </p:blipFill>
        <p:spPr>
          <a:xfrm>
            <a:off x="4581382" y="2553337"/>
            <a:ext cx="4813775" cy="1925510"/>
          </a:xfrm>
          <a:prstGeom prst="rect">
            <a:avLst/>
          </a:prstGeom>
        </p:spPr>
      </p:pic>
      <p:pic>
        <p:nvPicPr>
          <p:cNvPr id="10" name="Picture 2" descr="https://lh5.googleusercontent.com/_-RAYPCD6UxAF65xmU9cW5jvbNy6JIdM4sWG119CBJHAzUte7fQLnbzJogH0n5rjjSEOtLtgEPEe66nrhtUgn0rk9qPwMwngp0XzlK1vO-XoHHIkEH3TN9FKY7lgIUT8B8CsbhQalqOHz_IHl7hZ">
            <a:extLst>
              <a:ext uri="{FF2B5EF4-FFF2-40B4-BE49-F238E27FC236}">
                <a16:creationId xmlns:a16="http://schemas.microsoft.com/office/drawing/2014/main" id="{20A41197-5B88-1BE0-EB2D-51F5C8138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6225" y="4911215"/>
            <a:ext cx="3728002" cy="19455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7E3E5416-3232-6732-F0EF-EC005B60B627}"/>
              </a:ext>
            </a:extLst>
          </p:cNvPr>
          <p:cNvSpPr txBox="1">
            <a:spLocks/>
          </p:cNvSpPr>
          <p:nvPr/>
        </p:nvSpPr>
        <p:spPr>
          <a:xfrm>
            <a:off x="102895" y="2535683"/>
            <a:ext cx="3835260" cy="3902676"/>
          </a:xfrm>
          <a:prstGeom prst="rect">
            <a:avLst/>
          </a:prstGeom>
        </p:spPr>
        <p:txBody>
          <a:bodyPr>
            <a:noAutofit/>
          </a:bodyPr>
          <a:lstStyle>
            <a:lvl1pPr marL="0" indent="0" algn="l" defTabSz="457200" rtl="0" eaLnBrk="1" latinLnBrk="0" hangingPunct="1">
              <a:spcBef>
                <a:spcPct val="20000"/>
              </a:spcBef>
              <a:buFont typeface="Arial"/>
              <a:buNone/>
              <a:defRPr sz="2800" b="1" i="0" kern="1200">
                <a:solidFill>
                  <a:srgbClr val="CD0920"/>
                </a:solidFill>
                <a:latin typeface="Arial"/>
                <a:ea typeface="+mn-ea"/>
                <a:cs typeface="Arial"/>
              </a:defRPr>
            </a:lvl1pPr>
            <a:lvl2pPr marL="0" indent="0" algn="l" defTabSz="457200" rtl="0" eaLnBrk="1" latinLnBrk="0" hangingPunct="1">
              <a:spcBef>
                <a:spcPts val="0"/>
              </a:spcBef>
              <a:buFont typeface="Arial"/>
              <a:buNone/>
              <a:defRPr sz="2400" b="0" i="0" kern="1200">
                <a:solidFill>
                  <a:schemeClr val="tx1"/>
                </a:solidFill>
                <a:latin typeface="Arial"/>
                <a:ea typeface="+mn-ea"/>
                <a:cs typeface="Arial"/>
              </a:defRPr>
            </a:lvl2pPr>
            <a:lvl3pPr marL="532800" indent="-228600" algn="l" defTabSz="457200" rtl="0" eaLnBrk="1" latinLnBrk="0" hangingPunct="1">
              <a:spcBef>
                <a:spcPts val="0"/>
              </a:spcBef>
              <a:buSzPct val="80000"/>
              <a:buFont typeface="Arial"/>
              <a:buChar char="•"/>
              <a:defRPr sz="2400" b="0" i="0" kern="1200">
                <a:solidFill>
                  <a:schemeClr val="tx1"/>
                </a:solidFill>
                <a:latin typeface="Arial"/>
                <a:ea typeface="+mn-ea"/>
                <a:cs typeface="Arial"/>
              </a:defRPr>
            </a:lvl3pPr>
            <a:lvl4pPr marL="846000" indent="-228600" algn="l" defTabSz="457200" rtl="0" eaLnBrk="1" latinLnBrk="0" hangingPunct="1">
              <a:spcBef>
                <a:spcPts val="0"/>
              </a:spcBef>
              <a:buSzPct val="80000"/>
              <a:buFont typeface="Arial"/>
              <a:buChar char="–"/>
              <a:defRPr sz="2200" b="0" i="0" kern="1200">
                <a:solidFill>
                  <a:schemeClr val="tx1"/>
                </a:solidFill>
                <a:latin typeface="Arial"/>
                <a:ea typeface="+mn-ea"/>
                <a:cs typeface="Arial"/>
              </a:defRPr>
            </a:lvl4pPr>
            <a:lvl5pPr marL="1339200" indent="-228600" algn="l" defTabSz="457200" rtl="0" eaLnBrk="1" latinLnBrk="0" hangingPunct="1">
              <a:spcBef>
                <a:spcPts val="0"/>
              </a:spcBef>
              <a:buSzPct val="80000"/>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75700" lvl="2" indent="-342900">
              <a:buFont typeface="Wingdings" charset="2"/>
              <a:buChar char=""/>
            </a:pPr>
            <a:endParaRPr lang="en-AU" sz="1400" dirty="0">
              <a:latin typeface="American Typewriter" charset="0"/>
              <a:ea typeface="American Typewriter" charset="0"/>
              <a:cs typeface="American Typewriter" charset="0"/>
            </a:endParaRPr>
          </a:p>
          <a:p>
            <a:pPr marL="342900" lvl="1" indent="-342900">
              <a:spcAft>
                <a:spcPts val="1800"/>
              </a:spcAft>
              <a:buFont typeface="Wingdings" charset="2"/>
              <a:buChar char=""/>
            </a:pPr>
            <a:r>
              <a:rPr lang="en-AU" sz="1600" dirty="0">
                <a:solidFill>
                  <a:srgbClr val="0432FF"/>
                </a:solidFill>
                <a:latin typeface="Arial" panose="020B0604020202020204" pitchFamily="34" charset="0"/>
                <a:ea typeface="American Typewriter" charset="0"/>
                <a:cs typeface="Arial" panose="020B0604020202020204" pitchFamily="34" charset="0"/>
              </a:rPr>
              <a:t>Scientific niche: </a:t>
            </a:r>
          </a:p>
          <a:p>
            <a:pPr marL="875700" lvl="2" indent="-342900">
              <a:buFont typeface="Wingdings" charset="2"/>
              <a:buChar char=""/>
            </a:pPr>
            <a:r>
              <a:rPr lang="en-AU" sz="1400" dirty="0">
                <a:latin typeface="Arial" panose="020B0604020202020204" pitchFamily="34" charset="0"/>
                <a:ea typeface="American Typewriter" charset="0"/>
                <a:cs typeface="Arial" panose="020B0604020202020204" pitchFamily="34" charset="0"/>
              </a:rPr>
              <a:t>Monitoring pulsar timing array targets, contribute toward  PTA goals </a:t>
            </a:r>
          </a:p>
          <a:p>
            <a:pPr marL="875700" lvl="2" indent="-342900">
              <a:buFont typeface="Wingdings" charset="2"/>
              <a:buChar char=""/>
            </a:pPr>
            <a:r>
              <a:rPr lang="en-AU" sz="1400" dirty="0">
                <a:latin typeface="Arial" panose="020B0604020202020204" pitchFamily="34" charset="0"/>
                <a:ea typeface="American Typewriter" charset="0"/>
                <a:cs typeface="Arial" panose="020B0604020202020204" pitchFamily="34" charset="0"/>
              </a:rPr>
              <a:t>Rich ISM science </a:t>
            </a:r>
          </a:p>
          <a:p>
            <a:pPr marL="875700" lvl="2" indent="-342900">
              <a:buFont typeface="Wingdings" charset="2"/>
              <a:buChar char=""/>
            </a:pPr>
            <a:r>
              <a:rPr lang="en-AU" sz="1400" dirty="0">
                <a:latin typeface="Arial" panose="020B0604020202020204" pitchFamily="34" charset="0"/>
                <a:ea typeface="American Typewriter" charset="0"/>
                <a:cs typeface="Arial" panose="020B0604020202020204" pitchFamily="34" charset="0"/>
              </a:rPr>
              <a:t>Targeted searches (GCs, Fermi-LAT targets, etc)</a:t>
            </a:r>
          </a:p>
          <a:p>
            <a:pPr marL="875700" lvl="2" indent="-342900">
              <a:buFont typeface="Wingdings" charset="2"/>
              <a:buChar char=""/>
            </a:pPr>
            <a:r>
              <a:rPr lang="en-AU" sz="1400" dirty="0">
                <a:latin typeface="Arial" panose="020B0604020202020204" pitchFamily="34" charset="0"/>
                <a:ea typeface="American Typewriter" charset="0"/>
                <a:cs typeface="Arial" panose="020B0604020202020204" pitchFamily="34" charset="0"/>
              </a:rPr>
              <a:t>FRB monitoring (e.g. repeaters) </a:t>
            </a:r>
          </a:p>
          <a:p>
            <a:pPr marL="875700" lvl="2" indent="-342900">
              <a:buFont typeface="Wingdings" charset="2"/>
              <a:buChar char=""/>
            </a:pPr>
            <a:endParaRPr lang="en-AU" sz="1400" dirty="0">
              <a:latin typeface="Arial" panose="020B0604020202020204" pitchFamily="34" charset="0"/>
              <a:ea typeface="American Typewriter" charset="0"/>
              <a:cs typeface="Arial" panose="020B0604020202020204" pitchFamily="34" charset="0"/>
            </a:endParaRPr>
          </a:p>
          <a:p>
            <a:pPr marL="342900" lvl="1" indent="-342900">
              <a:spcAft>
                <a:spcPts val="1800"/>
              </a:spcAft>
              <a:buFont typeface="Wingdings" charset="2"/>
              <a:buChar char=""/>
            </a:pPr>
            <a:r>
              <a:rPr lang="en-AU" sz="1400" dirty="0">
                <a:latin typeface="Arial" panose="020B0604020202020204" pitchFamily="34" charset="0"/>
                <a:ea typeface="American Typewriter" charset="0"/>
                <a:cs typeface="Arial" panose="020B0604020202020204" pitchFamily="34" charset="0"/>
              </a:rPr>
              <a:t>Importantly, </a:t>
            </a:r>
            <a:r>
              <a:rPr lang="en-AU" sz="1400" dirty="0">
                <a:solidFill>
                  <a:srgbClr val="FF0000"/>
                </a:solidFill>
                <a:latin typeface="Arial" panose="020B0604020202020204" pitchFamily="34" charset="0"/>
                <a:ea typeface="American Typewriter" charset="0"/>
                <a:cs typeface="Arial" panose="020B0604020202020204" pitchFamily="34" charset="0"/>
              </a:rPr>
              <a:t>developing “self-reliance” for timing of SMART pulsars   </a:t>
            </a:r>
          </a:p>
          <a:p>
            <a:pPr marL="875700" lvl="2" indent="-342900">
              <a:spcAft>
                <a:spcPts val="1800"/>
              </a:spcAft>
              <a:buFont typeface="Wingdings" charset="2"/>
              <a:buChar char=""/>
            </a:pPr>
            <a:r>
              <a:rPr lang="en-AU" sz="1400" dirty="0">
                <a:latin typeface="Arial" panose="020B0604020202020204" pitchFamily="34" charset="0"/>
                <a:ea typeface="American Typewriter" charset="0"/>
                <a:cs typeface="Arial" panose="020B0604020202020204" pitchFamily="34" charset="0"/>
              </a:rPr>
              <a:t>More demanding constraints as we transition to the 2</a:t>
            </a:r>
            <a:r>
              <a:rPr lang="en-AU" sz="1400" baseline="30000" dirty="0">
                <a:latin typeface="Arial" panose="020B0604020202020204" pitchFamily="34" charset="0"/>
                <a:ea typeface="American Typewriter" charset="0"/>
                <a:cs typeface="Arial" panose="020B0604020202020204" pitchFamily="34" charset="0"/>
              </a:rPr>
              <a:t>nd</a:t>
            </a:r>
            <a:r>
              <a:rPr lang="en-AU" sz="1400" dirty="0">
                <a:latin typeface="Arial" panose="020B0604020202020204" pitchFamily="34" charset="0"/>
                <a:ea typeface="American Typewriter" charset="0"/>
                <a:cs typeface="Arial" panose="020B0604020202020204" pitchFamily="34" charset="0"/>
              </a:rPr>
              <a:t> phase in terms of cadence, sensitivity </a:t>
            </a:r>
          </a:p>
          <a:p>
            <a:pPr marL="342900" lvl="1" indent="-342900">
              <a:spcAft>
                <a:spcPts val="1800"/>
              </a:spcAft>
              <a:buFont typeface="Wingdings" charset="2"/>
              <a:buChar char=""/>
            </a:pPr>
            <a:endParaRPr lang="is-IS" sz="1400" dirty="0">
              <a:latin typeface="American Typewriter" charset="0"/>
              <a:ea typeface="American Typewriter" charset="0"/>
              <a:cs typeface="American Typewriter" charset="0"/>
            </a:endParaRPr>
          </a:p>
        </p:txBody>
      </p:sp>
      <p:sp>
        <p:nvSpPr>
          <p:cNvPr id="2" name="TextBox 1">
            <a:extLst>
              <a:ext uri="{FF2B5EF4-FFF2-40B4-BE49-F238E27FC236}">
                <a16:creationId xmlns:a16="http://schemas.microsoft.com/office/drawing/2014/main" id="{C73A7AAE-EFED-566B-F090-9CA83975681D}"/>
              </a:ext>
            </a:extLst>
          </p:cNvPr>
          <p:cNvSpPr txBox="1"/>
          <p:nvPr/>
        </p:nvSpPr>
        <p:spPr>
          <a:xfrm>
            <a:off x="187036" y="1105517"/>
            <a:ext cx="8769927" cy="1184940"/>
          </a:xfrm>
          <a:prstGeom prst="rect">
            <a:avLst/>
          </a:prstGeom>
          <a:solidFill>
            <a:schemeClr val="tx2">
              <a:lumMod val="20000"/>
              <a:lumOff val="80000"/>
            </a:schemeClr>
          </a:solidFill>
          <a:ln w="25400">
            <a:solidFill>
              <a:schemeClr val="tx2">
                <a:lumMod val="75000"/>
              </a:schemeClr>
            </a:solidFill>
          </a:ln>
        </p:spPr>
        <p:txBody>
          <a:bodyPr wrap="square" rtlCol="0">
            <a:spAutoFit/>
          </a:bodyPr>
          <a:lstStyle/>
          <a:p>
            <a:pPr marL="285750" lvl="1" indent="-285750">
              <a:spcAft>
                <a:spcPts val="1800"/>
              </a:spcAft>
              <a:buFont typeface="Arial" panose="020B0604020202020204" pitchFamily="34" charset="0"/>
              <a:buChar char="•"/>
            </a:pPr>
            <a:r>
              <a:rPr lang="en-AU" sz="1400" dirty="0">
                <a:latin typeface="Arial" panose="020B0604020202020204" pitchFamily="34" charset="0"/>
                <a:ea typeface="American Typewriter" charset="0"/>
                <a:cs typeface="Arial" panose="020B0604020202020204" pitchFamily="34" charset="0"/>
              </a:rPr>
              <a:t>A decade of productive science;  however VCS recording + processing poses major limitations in viable scientific opportunities (64 TB/hr with MWAX VCS) </a:t>
            </a:r>
          </a:p>
          <a:p>
            <a:pPr marL="285750" lvl="1" indent="-285750">
              <a:spcAft>
                <a:spcPts val="1800"/>
              </a:spcAft>
              <a:buFont typeface="Arial" panose="020B0604020202020204" pitchFamily="34" charset="0"/>
              <a:buChar char="•"/>
            </a:pPr>
            <a:r>
              <a:rPr lang="en-AU" sz="1400" dirty="0">
                <a:latin typeface="Arial" panose="020B0604020202020204" pitchFamily="34" charset="0"/>
                <a:ea typeface="American Typewriter" charset="0"/>
                <a:cs typeface="Arial" panose="020B0604020202020204" pitchFamily="34" charset="0"/>
              </a:rPr>
              <a:t>Real-time processing (beamforming) capability will open up yet-untapped science potential with wide-ranging science opportunities</a:t>
            </a:r>
          </a:p>
        </p:txBody>
      </p:sp>
      <p:sp>
        <p:nvSpPr>
          <p:cNvPr id="3" name="TextBox 2">
            <a:extLst>
              <a:ext uri="{FF2B5EF4-FFF2-40B4-BE49-F238E27FC236}">
                <a16:creationId xmlns:a16="http://schemas.microsoft.com/office/drawing/2014/main" id="{43FB4455-3992-B386-E054-281E9BCE720B}"/>
              </a:ext>
            </a:extLst>
          </p:cNvPr>
          <p:cNvSpPr txBox="1"/>
          <p:nvPr/>
        </p:nvSpPr>
        <p:spPr>
          <a:xfrm>
            <a:off x="5205847" y="4672596"/>
            <a:ext cx="3855794" cy="307777"/>
          </a:xfrm>
          <a:prstGeom prst="rect">
            <a:avLst/>
          </a:prstGeom>
          <a:noFill/>
        </p:spPr>
        <p:txBody>
          <a:bodyPr wrap="square" rtlCol="0">
            <a:spAutoFit/>
          </a:bodyPr>
          <a:lstStyle/>
          <a:p>
            <a:r>
              <a:rPr lang="en-US" sz="1400" dirty="0">
                <a:solidFill>
                  <a:srgbClr val="0432FF"/>
                </a:solidFill>
                <a:latin typeface="Bookman Old Style" panose="02050604050505020204" pitchFamily="18" charset="0"/>
              </a:rPr>
              <a:t>MWA detections of SMART PSR #1 </a:t>
            </a:r>
          </a:p>
        </p:txBody>
      </p:sp>
      <p:sp>
        <p:nvSpPr>
          <p:cNvPr id="4" name="TextBox 3">
            <a:extLst>
              <a:ext uri="{FF2B5EF4-FFF2-40B4-BE49-F238E27FC236}">
                <a16:creationId xmlns:a16="http://schemas.microsoft.com/office/drawing/2014/main" id="{4B11E8F7-1C16-190B-A493-4FFCE74F5F3A}"/>
              </a:ext>
            </a:extLst>
          </p:cNvPr>
          <p:cNvSpPr txBox="1"/>
          <p:nvPr/>
        </p:nvSpPr>
        <p:spPr>
          <a:xfrm>
            <a:off x="5253371" y="2468967"/>
            <a:ext cx="3855794" cy="276999"/>
          </a:xfrm>
          <a:prstGeom prst="rect">
            <a:avLst/>
          </a:prstGeom>
          <a:noFill/>
        </p:spPr>
        <p:txBody>
          <a:bodyPr wrap="square" rtlCol="0">
            <a:spAutoFit/>
          </a:bodyPr>
          <a:lstStyle/>
          <a:p>
            <a:r>
              <a:rPr lang="en-US" sz="1200" dirty="0">
                <a:solidFill>
                  <a:srgbClr val="0432FF"/>
                </a:solidFill>
                <a:latin typeface="Bookman Old Style" panose="02050604050505020204" pitchFamily="18" charset="0"/>
              </a:rPr>
              <a:t>CHIME monitoring of PTA MSP J2145-0750</a:t>
            </a:r>
          </a:p>
        </p:txBody>
      </p:sp>
      <p:sp>
        <p:nvSpPr>
          <p:cNvPr id="6" name="TextBox 5">
            <a:extLst>
              <a:ext uri="{FF2B5EF4-FFF2-40B4-BE49-F238E27FC236}">
                <a16:creationId xmlns:a16="http://schemas.microsoft.com/office/drawing/2014/main" id="{7A3DED4F-12D3-955B-ED25-C417D7743CC0}"/>
              </a:ext>
            </a:extLst>
          </p:cNvPr>
          <p:cNvSpPr txBox="1"/>
          <p:nvPr/>
        </p:nvSpPr>
        <p:spPr>
          <a:xfrm>
            <a:off x="7028163" y="4957091"/>
            <a:ext cx="1756064" cy="246221"/>
          </a:xfrm>
          <a:prstGeom prst="rect">
            <a:avLst/>
          </a:prstGeom>
          <a:noFill/>
        </p:spPr>
        <p:txBody>
          <a:bodyPr wrap="square" rtlCol="0">
            <a:spAutoFit/>
          </a:bodyPr>
          <a:lstStyle/>
          <a:p>
            <a:r>
              <a:rPr lang="en-US" sz="1000" dirty="0" err="1">
                <a:latin typeface="Bookman Old Style" panose="02050604050505020204" pitchFamily="18" charset="0"/>
              </a:rPr>
              <a:t>Swainston</a:t>
            </a:r>
            <a:r>
              <a:rPr lang="en-US" sz="1000" dirty="0">
                <a:latin typeface="Bookman Old Style" panose="02050604050505020204" pitchFamily="18" charset="0"/>
              </a:rPr>
              <a:t> et al. (2021) </a:t>
            </a:r>
          </a:p>
        </p:txBody>
      </p:sp>
      <p:sp>
        <p:nvSpPr>
          <p:cNvPr id="8" name="TextBox 7">
            <a:extLst>
              <a:ext uri="{FF2B5EF4-FFF2-40B4-BE49-F238E27FC236}">
                <a16:creationId xmlns:a16="http://schemas.microsoft.com/office/drawing/2014/main" id="{36C05827-E15F-B29B-E63C-E96D13498841}"/>
              </a:ext>
            </a:extLst>
          </p:cNvPr>
          <p:cNvSpPr txBox="1"/>
          <p:nvPr/>
        </p:nvSpPr>
        <p:spPr>
          <a:xfrm>
            <a:off x="7620875" y="4322455"/>
            <a:ext cx="1883130" cy="230832"/>
          </a:xfrm>
          <a:prstGeom prst="rect">
            <a:avLst/>
          </a:prstGeom>
          <a:noFill/>
        </p:spPr>
        <p:txBody>
          <a:bodyPr wrap="square" rtlCol="0">
            <a:spAutoFit/>
          </a:bodyPr>
          <a:lstStyle/>
          <a:p>
            <a:r>
              <a:rPr lang="en-US" sz="900" dirty="0">
                <a:latin typeface="Bookman Old Style" panose="02050604050505020204" pitchFamily="18" charset="0"/>
              </a:rPr>
              <a:t>Courtesy: Bradley Meyers </a:t>
            </a:r>
          </a:p>
        </p:txBody>
      </p:sp>
    </p:spTree>
    <p:extLst>
      <p:ext uri="{BB962C8B-B14F-4D97-AF65-F5344CB8AC3E}">
        <p14:creationId xmlns:p14="http://schemas.microsoft.com/office/powerpoint/2010/main" val="3023022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4953" y="146756"/>
            <a:ext cx="6963072" cy="650240"/>
          </a:xfrm>
        </p:spPr>
        <p:txBody>
          <a:bodyPr>
            <a:noAutofit/>
          </a:bodyPr>
          <a:lstStyle/>
          <a:p>
            <a:r>
              <a:rPr lang="en-US" sz="4800" dirty="0">
                <a:solidFill>
                  <a:srgbClr val="0432FF"/>
                </a:solidFill>
                <a:latin typeface="Arial" panose="020B0604020202020204" pitchFamily="34" charset="0"/>
                <a:ea typeface="American Typewriter" charset="0"/>
                <a:cs typeface="Arial" panose="020B0604020202020204" pitchFamily="34" charset="0"/>
              </a:rPr>
              <a:t>Summary</a:t>
            </a:r>
          </a:p>
        </p:txBody>
      </p:sp>
      <p:sp>
        <p:nvSpPr>
          <p:cNvPr id="3" name="Text Placeholder 2"/>
          <p:cNvSpPr>
            <a:spLocks noGrp="1"/>
          </p:cNvSpPr>
          <p:nvPr>
            <p:ph type="body" sz="quarter" idx="14"/>
          </p:nvPr>
        </p:nvSpPr>
        <p:spPr>
          <a:xfrm>
            <a:off x="447261" y="1154284"/>
            <a:ext cx="8488922" cy="3781398"/>
          </a:xfrm>
        </p:spPr>
        <p:txBody>
          <a:bodyPr>
            <a:noAutofit/>
          </a:bodyPr>
          <a:lstStyle/>
          <a:p>
            <a:pPr marL="342900" lvl="1" indent="-342900">
              <a:spcAft>
                <a:spcPts val="600"/>
              </a:spcAft>
              <a:buFont typeface="Wingdings" charset="2"/>
              <a:buChar char=""/>
            </a:pPr>
            <a:r>
              <a:rPr lang="en-AU" sz="1800" dirty="0">
                <a:solidFill>
                  <a:srgbClr val="0432FF"/>
                </a:solidFill>
                <a:latin typeface="Arial" panose="020B0604020202020204" pitchFamily="34" charset="0"/>
                <a:ea typeface="American Typewriter" charset="0"/>
                <a:cs typeface="Arial" panose="020B0604020202020204" pitchFamily="34" charset="0"/>
              </a:rPr>
              <a:t>MWA presents a fantastic opportunity </a:t>
            </a:r>
            <a:r>
              <a:rPr lang="en-AU" sz="1800" dirty="0">
                <a:latin typeface="Arial" panose="020B0604020202020204" pitchFamily="34" charset="0"/>
                <a:ea typeface="American Typewriter" charset="0"/>
                <a:cs typeface="Arial" panose="020B0604020202020204" pitchFamily="34" charset="0"/>
              </a:rPr>
              <a:t>for Pulsars and Fast Transients </a:t>
            </a:r>
          </a:p>
          <a:p>
            <a:pPr marL="342900" lvl="1" indent="-342900">
              <a:spcAft>
                <a:spcPts val="600"/>
              </a:spcAft>
              <a:buFont typeface="Wingdings" charset="2"/>
              <a:buChar char=""/>
            </a:pPr>
            <a:r>
              <a:rPr lang="en-AU" sz="1800" dirty="0">
                <a:latin typeface="Arial" panose="020B0604020202020204" pitchFamily="34" charset="0"/>
                <a:ea typeface="American Typewriter" charset="0"/>
                <a:cs typeface="Arial" panose="020B0604020202020204" pitchFamily="34" charset="0"/>
              </a:rPr>
              <a:t>An amazing range of </a:t>
            </a:r>
            <a:r>
              <a:rPr lang="en-AU" sz="1800" dirty="0">
                <a:solidFill>
                  <a:srgbClr val="FF0000"/>
                </a:solidFill>
                <a:latin typeface="Arial" panose="020B0604020202020204" pitchFamily="34" charset="0"/>
                <a:ea typeface="American Typewriter" charset="0"/>
                <a:cs typeface="Arial" panose="020B0604020202020204" pitchFamily="34" charset="0"/>
              </a:rPr>
              <a:t>science, and opportunities for skill developments, and student training</a:t>
            </a:r>
          </a:p>
          <a:p>
            <a:pPr marL="342900" lvl="1" indent="-342900">
              <a:spcAft>
                <a:spcPts val="600"/>
              </a:spcAft>
              <a:buFont typeface="Wingdings" charset="2"/>
              <a:buChar char=""/>
            </a:pPr>
            <a:r>
              <a:rPr lang="en-AU" sz="1800" dirty="0">
                <a:solidFill>
                  <a:srgbClr val="FF40FF"/>
                </a:solidFill>
                <a:latin typeface="Arial" panose="020B0604020202020204" pitchFamily="34" charset="0"/>
                <a:ea typeface="American Typewriter" charset="0"/>
                <a:cs typeface="Arial" panose="020B0604020202020204" pitchFamily="34" charset="0"/>
              </a:rPr>
              <a:t>A productive decade of scientific and technical accomplishments</a:t>
            </a:r>
            <a:r>
              <a:rPr lang="en-AU" sz="1800" dirty="0">
                <a:latin typeface="Arial" panose="020B0604020202020204" pitchFamily="34" charset="0"/>
                <a:ea typeface="American Typewriter" charset="0"/>
                <a:cs typeface="Arial" panose="020B0604020202020204" pitchFamily="34" charset="0"/>
              </a:rPr>
              <a:t>: 35+ VCS publications, 8 PhD completions </a:t>
            </a:r>
          </a:p>
          <a:p>
            <a:pPr marL="342900" lvl="1" indent="-342900">
              <a:spcAft>
                <a:spcPts val="600"/>
              </a:spcAft>
              <a:buFont typeface="Wingdings" charset="2"/>
              <a:buChar char=""/>
            </a:pPr>
            <a:r>
              <a:rPr lang="en-AU" sz="1800" dirty="0">
                <a:latin typeface="Arial" panose="020B0604020202020204" pitchFamily="34" charset="0"/>
                <a:ea typeface="American Typewriter" charset="0"/>
                <a:cs typeface="Arial" panose="020B0604020202020204" pitchFamily="34" charset="0"/>
              </a:rPr>
              <a:t>Low freq. detections of </a:t>
            </a:r>
            <a:r>
              <a:rPr lang="en-AU" sz="1800" dirty="0">
                <a:solidFill>
                  <a:srgbClr val="00B050"/>
                </a:solidFill>
                <a:latin typeface="Arial" panose="020B0604020202020204" pitchFamily="34" charset="0"/>
                <a:ea typeface="American Typewriter" charset="0"/>
                <a:cs typeface="Arial" panose="020B0604020202020204" pitchFamily="34" charset="0"/>
              </a:rPr>
              <a:t>200+ pulsars, 5 discoveries, </a:t>
            </a:r>
            <a:r>
              <a:rPr lang="en-AU" sz="1800" dirty="0">
                <a:latin typeface="Arial" panose="020B0604020202020204" pitchFamily="34" charset="0"/>
                <a:ea typeface="American Typewriter" charset="0"/>
                <a:cs typeface="Arial" panose="020B0604020202020204" pitchFamily="34" charset="0"/>
              </a:rPr>
              <a:t>6 PhD completions, notwithstanding VCS data and processing challenges </a:t>
            </a:r>
          </a:p>
          <a:p>
            <a:pPr marL="342900" lvl="1" indent="-342900">
              <a:spcAft>
                <a:spcPts val="600"/>
              </a:spcAft>
              <a:buFont typeface="Wingdings" charset="2"/>
              <a:buChar char=""/>
            </a:pPr>
            <a:r>
              <a:rPr lang="en-AU" sz="1800" dirty="0">
                <a:latin typeface="Arial" panose="020B0604020202020204" pitchFamily="34" charset="0"/>
                <a:ea typeface="American Typewriter" charset="0"/>
                <a:cs typeface="Arial" panose="020B0604020202020204" pitchFamily="34" charset="0"/>
              </a:rPr>
              <a:t>Extending beyond pulsars; e.g. </a:t>
            </a:r>
            <a:r>
              <a:rPr lang="en-AU" sz="1800" dirty="0">
                <a:solidFill>
                  <a:srgbClr val="FF0000"/>
                </a:solidFill>
                <a:latin typeface="Arial" panose="020B0604020202020204" pitchFamily="34" charset="0"/>
                <a:ea typeface="American Typewriter" charset="0"/>
                <a:cs typeface="Arial" panose="020B0604020202020204" pitchFamily="34" charset="0"/>
              </a:rPr>
              <a:t>FRBs, cosmic ray detection and passive radar</a:t>
            </a:r>
            <a:r>
              <a:rPr lang="en-AU" sz="1800" dirty="0">
                <a:latin typeface="Arial" panose="020B0604020202020204" pitchFamily="34" charset="0"/>
                <a:ea typeface="American Typewriter" charset="0"/>
                <a:cs typeface="Arial" panose="020B0604020202020204" pitchFamily="34" charset="0"/>
              </a:rPr>
              <a:t> applications</a:t>
            </a:r>
          </a:p>
          <a:p>
            <a:pPr marL="342900" lvl="1" indent="-342900">
              <a:spcAft>
                <a:spcPts val="600"/>
              </a:spcAft>
              <a:buFont typeface="Wingdings" charset="2"/>
              <a:buChar char=""/>
            </a:pPr>
            <a:r>
              <a:rPr lang="en-AU" sz="1800" dirty="0">
                <a:solidFill>
                  <a:srgbClr val="0432FF"/>
                </a:solidFill>
                <a:latin typeface="Arial" panose="020B0604020202020204" pitchFamily="34" charset="0"/>
                <a:ea typeface="American Typewriter" charset="0"/>
                <a:cs typeface="Arial" panose="020B0604020202020204" pitchFamily="34" charset="0"/>
              </a:rPr>
              <a:t>Bright and promising future ahead </a:t>
            </a:r>
            <a:r>
              <a:rPr lang="en-AU" sz="1800" dirty="0">
                <a:latin typeface="Arial" panose="020B0604020202020204" pitchFamily="34" charset="0"/>
                <a:ea typeface="American Typewriter" charset="0"/>
                <a:cs typeface="Arial" panose="020B0604020202020204" pitchFamily="34" charset="0"/>
              </a:rPr>
              <a:t>(VCS archives + SMART + real-time processing/beamformer) </a:t>
            </a:r>
          </a:p>
          <a:p>
            <a:pPr marL="342900" lvl="1" indent="-342900">
              <a:spcAft>
                <a:spcPts val="1800"/>
              </a:spcAft>
              <a:buFont typeface="Wingdings" charset="2"/>
              <a:buChar char=""/>
            </a:pPr>
            <a:endParaRPr lang="en-AU" sz="1800" dirty="0">
              <a:latin typeface="American Typewriter" charset="0"/>
              <a:ea typeface="American Typewriter" charset="0"/>
              <a:cs typeface="American Typewriter" charset="0"/>
            </a:endParaRPr>
          </a:p>
          <a:p>
            <a:pPr lvl="1">
              <a:spcAft>
                <a:spcPts val="1800"/>
              </a:spcAft>
            </a:pPr>
            <a:endParaRPr lang="en-AU" sz="1800" dirty="0">
              <a:latin typeface="American Typewriter" charset="0"/>
              <a:ea typeface="American Typewriter" charset="0"/>
              <a:cs typeface="American Typewriter" charset="0"/>
            </a:endParaRPr>
          </a:p>
        </p:txBody>
      </p:sp>
      <p:pic>
        <p:nvPicPr>
          <p:cNvPr id="6" name="Picture 5" descr="A picture containing sky, cloud, outdoor, panorama&#10;&#10;Description automatically generated">
            <a:extLst>
              <a:ext uri="{FF2B5EF4-FFF2-40B4-BE49-F238E27FC236}">
                <a16:creationId xmlns:a16="http://schemas.microsoft.com/office/drawing/2014/main" id="{1170FB85-1230-8606-9D3B-72A5EB0E97A9}"/>
              </a:ext>
            </a:extLst>
          </p:cNvPr>
          <p:cNvPicPr>
            <a:picLocks noChangeAspect="1"/>
          </p:cNvPicPr>
          <p:nvPr/>
        </p:nvPicPr>
        <p:blipFill>
          <a:blip r:embed="rId3"/>
          <a:stretch>
            <a:fillRect/>
          </a:stretch>
        </p:blipFill>
        <p:spPr>
          <a:xfrm>
            <a:off x="0" y="5112388"/>
            <a:ext cx="9136320" cy="1598856"/>
          </a:xfrm>
          <a:prstGeom prst="rect">
            <a:avLst/>
          </a:prstGeom>
        </p:spPr>
      </p:pic>
    </p:spTree>
    <p:extLst>
      <p:ext uri="{BB962C8B-B14F-4D97-AF65-F5344CB8AC3E}">
        <p14:creationId xmlns:p14="http://schemas.microsoft.com/office/powerpoint/2010/main" val="3235259408"/>
      </p:ext>
    </p:extLst>
  </p:cSld>
  <p:clrMapOvr>
    <a:masterClrMapping/>
  </p:clrMapOvr>
  <mc:AlternateContent xmlns:mc="http://schemas.openxmlformats.org/markup-compatibility/2006" xmlns:p14="http://schemas.microsoft.com/office/powerpoint/2010/main">
    <mc:Choice Requires="p14">
      <p:transition spd="slow" p14:dur="2000" advTm="91096"/>
    </mc:Choice>
    <mc:Fallback xmlns="">
      <p:transition spd="slow" advTm="9109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4</a:t>
            </a:fld>
            <a:endParaRPr lang="en-AU" sz="1270" b="1">
              <a:latin typeface="Arial" pitchFamily="34"/>
              <a:ea typeface="Arial Unicode MS" pitchFamily="2"/>
              <a:cs typeface="Tahoma" pitchFamily="2"/>
            </a:endParaRPr>
          </a:p>
        </p:txBody>
      </p:sp>
      <p:sp>
        <p:nvSpPr>
          <p:cNvPr id="3" name="Title 1">
            <a:extLst>
              <a:ext uri="{FF2B5EF4-FFF2-40B4-BE49-F238E27FC236}">
                <a16:creationId xmlns:a16="http://schemas.microsoft.com/office/drawing/2014/main" id="{1DF37F80-50DD-A7DF-93C4-E0BE647F26BF}"/>
              </a:ext>
            </a:extLst>
          </p:cNvPr>
          <p:cNvSpPr txBox="1">
            <a:spLocks/>
          </p:cNvSpPr>
          <p:nvPr/>
        </p:nvSpPr>
        <p:spPr>
          <a:xfrm>
            <a:off x="546100" y="137934"/>
            <a:ext cx="8597900" cy="707886"/>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pPr algn="ctr"/>
            <a:r>
              <a:rPr lang="en-AU" sz="4000" dirty="0">
                <a:solidFill>
                  <a:srgbClr val="0432FF"/>
                </a:solidFill>
                <a:latin typeface="Arial" panose="020B0604020202020204" pitchFamily="34" charset="0"/>
                <a:ea typeface="American Typewriter" charset="0"/>
                <a:cs typeface="Arial" panose="020B0604020202020204" pitchFamily="34" charset="0"/>
              </a:rPr>
              <a:t>From “3T MWA” to “128T MWA”</a:t>
            </a:r>
            <a:endParaRPr lang="en-AU" sz="2800" dirty="0">
              <a:solidFill>
                <a:srgbClr val="0432FF"/>
              </a:solidFill>
              <a:latin typeface="Arial" panose="020B0604020202020204" pitchFamily="34" charset="0"/>
              <a:ea typeface="American Typewriter" charset="0"/>
              <a:cs typeface="Arial" panose="020B0604020202020204" pitchFamily="34" charset="0"/>
            </a:endParaRPr>
          </a:p>
        </p:txBody>
      </p:sp>
      <p:pic>
        <p:nvPicPr>
          <p:cNvPr id="2" name="Picture 1" descr="A collage of different images of a desert&#10;&#10;Description automatically generated">
            <a:extLst>
              <a:ext uri="{FF2B5EF4-FFF2-40B4-BE49-F238E27FC236}">
                <a16:creationId xmlns:a16="http://schemas.microsoft.com/office/drawing/2014/main" id="{430027B1-FFA7-7AEA-F61B-2270990F4989}"/>
              </a:ext>
            </a:extLst>
          </p:cNvPr>
          <p:cNvPicPr>
            <a:picLocks noChangeAspect="1"/>
          </p:cNvPicPr>
          <p:nvPr/>
        </p:nvPicPr>
        <p:blipFill rotWithShape="1">
          <a:blip r:embed="rId3"/>
          <a:srcRect l="-3236" t="33520" r="3236" b="-33520"/>
          <a:stretch/>
        </p:blipFill>
        <p:spPr>
          <a:xfrm>
            <a:off x="377685" y="1704490"/>
            <a:ext cx="1874525" cy="2370554"/>
          </a:xfrm>
          <a:prstGeom prst="rect">
            <a:avLst/>
          </a:prstGeom>
        </p:spPr>
      </p:pic>
      <p:pic>
        <p:nvPicPr>
          <p:cNvPr id="6" name="Picture 5" descr="A field of white tents&#10;&#10;Description automatically generated">
            <a:extLst>
              <a:ext uri="{FF2B5EF4-FFF2-40B4-BE49-F238E27FC236}">
                <a16:creationId xmlns:a16="http://schemas.microsoft.com/office/drawing/2014/main" id="{C86B6188-2DE7-4643-18C6-F05C848D1151}"/>
              </a:ext>
            </a:extLst>
          </p:cNvPr>
          <p:cNvPicPr>
            <a:picLocks noChangeAspect="1"/>
          </p:cNvPicPr>
          <p:nvPr/>
        </p:nvPicPr>
        <p:blipFill>
          <a:blip r:embed="rId4"/>
          <a:stretch>
            <a:fillRect/>
          </a:stretch>
        </p:blipFill>
        <p:spPr>
          <a:xfrm>
            <a:off x="4108948" y="1704489"/>
            <a:ext cx="5001504" cy="1547228"/>
          </a:xfrm>
          <a:prstGeom prst="rect">
            <a:avLst/>
          </a:prstGeom>
        </p:spPr>
      </p:pic>
      <p:sp>
        <p:nvSpPr>
          <p:cNvPr id="8" name="Right Arrow 7">
            <a:extLst>
              <a:ext uri="{FF2B5EF4-FFF2-40B4-BE49-F238E27FC236}">
                <a16:creationId xmlns:a16="http://schemas.microsoft.com/office/drawing/2014/main" id="{3D8164B7-6FD5-B0D1-5CC3-4FD5A93511FE}"/>
              </a:ext>
            </a:extLst>
          </p:cNvPr>
          <p:cNvSpPr/>
          <p:nvPr/>
        </p:nvSpPr>
        <p:spPr>
          <a:xfrm>
            <a:off x="2454965" y="2345635"/>
            <a:ext cx="1480931" cy="457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AB90A0F-35FE-46A5-AFAA-A22965546B36}"/>
              </a:ext>
            </a:extLst>
          </p:cNvPr>
          <p:cNvSpPr txBox="1"/>
          <p:nvPr/>
        </p:nvSpPr>
        <p:spPr>
          <a:xfrm>
            <a:off x="387626" y="3637722"/>
            <a:ext cx="3130826" cy="2308324"/>
          </a:xfrm>
          <a:prstGeom prst="rect">
            <a:avLst/>
          </a:prstGeom>
          <a:solidFill>
            <a:schemeClr val="tx2">
              <a:lumMod val="20000"/>
              <a:lumOff val="80000"/>
            </a:schemeClr>
          </a:solidFill>
        </p:spPr>
        <p:txBody>
          <a:bodyPr wrap="square" rtlCol="0">
            <a:spAutoFit/>
          </a:bodyPr>
          <a:lstStyle/>
          <a:p>
            <a:pPr marL="285750" indent="-285750">
              <a:buFont typeface="Wingdings" pitchFamily="2" charset="2"/>
              <a:buChar char="§"/>
            </a:pPr>
            <a:r>
              <a:rPr lang="en-US" sz="1600" dirty="0">
                <a:latin typeface="Arial" panose="020B0604020202020204" pitchFamily="34" charset="0"/>
                <a:cs typeface="Arial" panose="020B0604020202020204" pitchFamily="34" charset="0"/>
              </a:rPr>
              <a:t>Early prototype (3 tiles)</a:t>
            </a:r>
          </a:p>
          <a:p>
            <a:pPr marL="285750" indent="-285750">
              <a:buFont typeface="Wingdings" pitchFamily="2" charset="2"/>
              <a:buChar char="§"/>
            </a:pPr>
            <a:endParaRPr lang="en-US" sz="1600" dirty="0">
              <a:latin typeface="Arial" panose="020B0604020202020204" pitchFamily="34" charset="0"/>
              <a:cs typeface="Arial" panose="020B0604020202020204" pitchFamily="34" charset="0"/>
            </a:endParaRPr>
          </a:p>
          <a:p>
            <a:pPr marL="285750" indent="-285750">
              <a:buFont typeface="Wingdings" pitchFamily="2" charset="2"/>
              <a:buChar char="§"/>
            </a:pPr>
            <a:r>
              <a:rPr lang="en-US" sz="1600" dirty="0">
                <a:latin typeface="Arial" panose="020B0604020202020204" pitchFamily="34" charset="0"/>
                <a:cs typeface="Arial" panose="020B0604020202020204" pitchFamily="34" charset="0"/>
              </a:rPr>
              <a:t>Crab giant pulses </a:t>
            </a:r>
          </a:p>
          <a:p>
            <a:pPr marL="285750" indent="-285750">
              <a:buFont typeface="Wingdings" pitchFamily="2" charset="2"/>
              <a:buChar char="§"/>
            </a:pPr>
            <a:endParaRPr lang="en-US" sz="1600" dirty="0">
              <a:latin typeface="Arial" panose="020B0604020202020204" pitchFamily="34" charset="0"/>
              <a:cs typeface="Arial" panose="020B0604020202020204" pitchFamily="34" charset="0"/>
            </a:endParaRPr>
          </a:p>
          <a:p>
            <a:pPr marL="285750" indent="-285750">
              <a:buFont typeface="Wingdings" pitchFamily="2" charset="2"/>
              <a:buChar char="§"/>
            </a:pPr>
            <a:r>
              <a:rPr lang="en-US" sz="1600" dirty="0">
                <a:latin typeface="Arial" panose="020B0604020202020204" pitchFamily="34" charset="0"/>
                <a:cs typeface="Arial" panose="020B0604020202020204" pitchFamily="34" charset="0"/>
              </a:rPr>
              <a:t>&gt; 9 </a:t>
            </a:r>
            <a:r>
              <a:rPr lang="en-US" sz="1600" dirty="0" err="1">
                <a:latin typeface="Arial" panose="020B0604020202020204" pitchFamily="34" charset="0"/>
                <a:cs typeface="Arial" panose="020B0604020202020204" pitchFamily="34" charset="0"/>
              </a:rPr>
              <a:t>kJy</a:t>
            </a:r>
            <a:r>
              <a:rPr lang="en-US" sz="1600" dirty="0">
                <a:latin typeface="Arial" panose="020B0604020202020204" pitchFamily="34" charset="0"/>
                <a:cs typeface="Arial" panose="020B0604020202020204" pitchFamily="34" charset="0"/>
              </a:rPr>
              <a:t> pulses </a:t>
            </a:r>
          </a:p>
          <a:p>
            <a:pPr marL="285750" indent="-285750">
              <a:buFont typeface="Wingdings" pitchFamily="2" charset="2"/>
              <a:buChar char="§"/>
            </a:pPr>
            <a:endParaRPr lang="en-US" sz="1600" dirty="0">
              <a:latin typeface="Arial" panose="020B0604020202020204" pitchFamily="34" charset="0"/>
              <a:cs typeface="Arial" panose="020B0604020202020204" pitchFamily="34" charset="0"/>
            </a:endParaRPr>
          </a:p>
          <a:p>
            <a:pPr marL="285750" indent="-285750">
              <a:buFont typeface="Wingdings" pitchFamily="2" charset="2"/>
              <a:buChar char="§"/>
            </a:pPr>
            <a:r>
              <a:rPr lang="en-US" sz="1600" dirty="0">
                <a:latin typeface="Arial" panose="020B0604020202020204" pitchFamily="34" charset="0"/>
                <a:cs typeface="Arial" panose="020B0604020202020204" pitchFamily="34" charset="0"/>
              </a:rPr>
              <a:t>&lt; 0.2 TB/hour </a:t>
            </a:r>
          </a:p>
          <a:p>
            <a:pPr marL="285750" indent="-285750">
              <a:buFont typeface="Wingdings" pitchFamily="2" charset="2"/>
              <a:buChar char="§"/>
            </a:pPr>
            <a:endParaRPr lang="en-US" sz="1600" dirty="0">
              <a:latin typeface="Arial" panose="020B0604020202020204" pitchFamily="34" charset="0"/>
              <a:cs typeface="Arial" panose="020B0604020202020204" pitchFamily="34" charset="0"/>
            </a:endParaRPr>
          </a:p>
          <a:p>
            <a:pPr marL="285750" indent="-285750">
              <a:buFont typeface="Wingdings" pitchFamily="2" charset="2"/>
              <a:buChar char="§"/>
            </a:pPr>
            <a:r>
              <a:rPr lang="en-US" sz="1600" dirty="0">
                <a:latin typeface="Arial" panose="020B0604020202020204" pitchFamily="34" charset="0"/>
                <a:cs typeface="Arial" panose="020B0604020202020204" pitchFamily="34" charset="0"/>
              </a:rPr>
              <a:t>0.6 TB of data </a:t>
            </a:r>
          </a:p>
        </p:txBody>
      </p:sp>
      <p:sp>
        <p:nvSpPr>
          <p:cNvPr id="12" name="TextBox 11">
            <a:extLst>
              <a:ext uri="{FF2B5EF4-FFF2-40B4-BE49-F238E27FC236}">
                <a16:creationId xmlns:a16="http://schemas.microsoft.com/office/drawing/2014/main" id="{EECB397A-C5E0-9B68-8131-73212879A821}"/>
              </a:ext>
            </a:extLst>
          </p:cNvPr>
          <p:cNvSpPr txBox="1"/>
          <p:nvPr/>
        </p:nvSpPr>
        <p:spPr>
          <a:xfrm>
            <a:off x="4755876" y="3637722"/>
            <a:ext cx="4000498" cy="2308324"/>
          </a:xfrm>
          <a:prstGeom prst="rect">
            <a:avLst/>
          </a:prstGeom>
          <a:solidFill>
            <a:schemeClr val="tx2">
              <a:lumMod val="20000"/>
              <a:lumOff val="80000"/>
            </a:schemeClr>
          </a:solidFill>
        </p:spPr>
        <p:txBody>
          <a:bodyPr wrap="square" rtlCol="0">
            <a:spAutoFit/>
          </a:bodyPr>
          <a:lstStyle/>
          <a:p>
            <a:pPr marL="285750" indent="-285750">
              <a:buFont typeface="Wingdings" pitchFamily="2" charset="2"/>
              <a:buChar char="§"/>
            </a:pPr>
            <a:r>
              <a:rPr lang="en-US" sz="1600" dirty="0">
                <a:latin typeface="Arial" panose="020B0604020202020204" pitchFamily="34" charset="0"/>
                <a:cs typeface="Arial" panose="020B0604020202020204" pitchFamily="34" charset="0"/>
              </a:rPr>
              <a:t>The full array of 128 (</a:t>
            </a:r>
            <a:r>
              <a:rPr lang="en-US" sz="1600" dirty="0">
                <a:solidFill>
                  <a:schemeClr val="bg1">
                    <a:lumMod val="50000"/>
                  </a:schemeClr>
                </a:solidFill>
                <a:latin typeface="Arial" panose="020B0604020202020204" pitchFamily="34" charset="0"/>
                <a:cs typeface="Arial" panose="020B0604020202020204" pitchFamily="34" charset="0"/>
              </a:rPr>
              <a:t>144</a:t>
            </a:r>
            <a:r>
              <a:rPr lang="en-US" sz="1600" dirty="0">
                <a:latin typeface="Arial" panose="020B0604020202020204" pitchFamily="34" charset="0"/>
                <a:cs typeface="Arial" panose="020B0604020202020204" pitchFamily="34" charset="0"/>
              </a:rPr>
              <a:t>) tiles </a:t>
            </a:r>
          </a:p>
          <a:p>
            <a:pPr marL="285750" indent="-285750">
              <a:buFont typeface="Wingdings" pitchFamily="2" charset="2"/>
              <a:buChar char="§"/>
            </a:pPr>
            <a:endParaRPr lang="en-US" sz="1600" dirty="0">
              <a:latin typeface="Arial" panose="020B0604020202020204" pitchFamily="34" charset="0"/>
              <a:cs typeface="Arial" panose="020B0604020202020204" pitchFamily="34" charset="0"/>
            </a:endParaRPr>
          </a:p>
          <a:p>
            <a:pPr marL="285750" indent="-285750">
              <a:buFont typeface="Wingdings" pitchFamily="2" charset="2"/>
              <a:buChar char="§"/>
            </a:pPr>
            <a:r>
              <a:rPr lang="en-US" sz="1600" dirty="0">
                <a:latin typeface="Arial" panose="020B0604020202020204" pitchFamily="34" charset="0"/>
                <a:cs typeface="Arial" panose="020B0604020202020204" pitchFamily="34" charset="0"/>
              </a:rPr>
              <a:t>SMART for pulsars + discoveries </a:t>
            </a:r>
          </a:p>
          <a:p>
            <a:pPr marL="285750" indent="-285750">
              <a:buFont typeface="Wingdings" pitchFamily="2" charset="2"/>
              <a:buChar char="§"/>
            </a:pPr>
            <a:endParaRPr lang="en-US" sz="1600" dirty="0">
              <a:latin typeface="Arial" panose="020B0604020202020204" pitchFamily="34" charset="0"/>
              <a:cs typeface="Arial" panose="020B0604020202020204" pitchFamily="34" charset="0"/>
            </a:endParaRPr>
          </a:p>
          <a:p>
            <a:pPr marL="285750" indent="-285750">
              <a:buFont typeface="Wingdings" pitchFamily="2" charset="2"/>
              <a:buChar char="§"/>
            </a:pPr>
            <a:r>
              <a:rPr lang="en-US" sz="1600" dirty="0">
                <a:latin typeface="Arial" panose="020B0604020202020204" pitchFamily="34" charset="0"/>
                <a:cs typeface="Arial" panose="020B0604020202020204" pitchFamily="34" charset="0"/>
              </a:rPr>
              <a:t>down to ~10 </a:t>
            </a:r>
            <a:r>
              <a:rPr lang="en-US" sz="1600" dirty="0" err="1">
                <a:latin typeface="Arial" panose="020B0604020202020204" pitchFamily="34" charset="0"/>
                <a:cs typeface="Arial" panose="020B0604020202020204" pitchFamily="34" charset="0"/>
              </a:rPr>
              <a:t>mJy</a:t>
            </a:r>
            <a:r>
              <a:rPr lang="en-US" sz="1600" dirty="0">
                <a:latin typeface="Arial" panose="020B0604020202020204" pitchFamily="34" charset="0"/>
                <a:cs typeface="Arial" panose="020B0604020202020204" pitchFamily="34" charset="0"/>
              </a:rPr>
              <a:t> (at 150 MHz) </a:t>
            </a:r>
          </a:p>
          <a:p>
            <a:pPr marL="285750" indent="-285750">
              <a:buFont typeface="Wingdings" pitchFamily="2" charset="2"/>
              <a:buChar char="§"/>
            </a:pPr>
            <a:endParaRPr lang="en-US" sz="1600" dirty="0">
              <a:latin typeface="Arial" panose="020B0604020202020204" pitchFamily="34" charset="0"/>
              <a:cs typeface="Arial" panose="020B0604020202020204" pitchFamily="34" charset="0"/>
            </a:endParaRPr>
          </a:p>
          <a:p>
            <a:pPr marL="285750" indent="-285750">
              <a:buFont typeface="Wingdings" pitchFamily="2" charset="2"/>
              <a:buChar char="§"/>
            </a:pPr>
            <a:r>
              <a:rPr lang="en-US" sz="1600" dirty="0">
                <a:latin typeface="Arial" panose="020B0604020202020204" pitchFamily="34" charset="0"/>
                <a:cs typeface="Arial" panose="020B0604020202020204" pitchFamily="34" charset="0"/>
              </a:rPr>
              <a:t>56 (</a:t>
            </a:r>
            <a:r>
              <a:rPr lang="en-US" sz="1600" dirty="0">
                <a:solidFill>
                  <a:schemeClr val="bg1">
                    <a:lumMod val="50000"/>
                  </a:schemeClr>
                </a:solidFill>
                <a:latin typeface="Arial" panose="020B0604020202020204" pitchFamily="34" charset="0"/>
                <a:cs typeface="Arial" panose="020B0604020202020204" pitchFamily="34" charset="0"/>
              </a:rPr>
              <a:t>64</a:t>
            </a:r>
            <a:r>
              <a:rPr lang="en-US" sz="1600" dirty="0">
                <a:latin typeface="Arial" panose="020B0604020202020204" pitchFamily="34" charset="0"/>
                <a:cs typeface="Arial" panose="020B0604020202020204" pitchFamily="34" charset="0"/>
              </a:rPr>
              <a:t>) TB/hour (MWAX VCS) </a:t>
            </a:r>
          </a:p>
          <a:p>
            <a:pPr marL="285750" indent="-285750">
              <a:buFont typeface="Wingdings" pitchFamily="2" charset="2"/>
              <a:buChar char="§"/>
            </a:pPr>
            <a:endParaRPr lang="en-US" sz="1600" dirty="0">
              <a:latin typeface="Arial" panose="020B0604020202020204" pitchFamily="34" charset="0"/>
              <a:cs typeface="Arial" panose="020B0604020202020204" pitchFamily="34" charset="0"/>
            </a:endParaRPr>
          </a:p>
          <a:p>
            <a:pPr marL="285750" indent="-285750">
              <a:buFont typeface="Wingdings" pitchFamily="2" charset="2"/>
              <a:buChar char="§"/>
            </a:pPr>
            <a:r>
              <a:rPr lang="en-US" sz="1600" dirty="0">
                <a:latin typeface="Arial" panose="020B0604020202020204" pitchFamily="34" charset="0"/>
                <a:cs typeface="Arial" panose="020B0604020202020204" pitchFamily="34" charset="0"/>
              </a:rPr>
              <a:t>Several PB of data!  </a:t>
            </a:r>
          </a:p>
        </p:txBody>
      </p:sp>
      <p:sp>
        <p:nvSpPr>
          <p:cNvPr id="25" name="Right Arrow 24">
            <a:extLst>
              <a:ext uri="{FF2B5EF4-FFF2-40B4-BE49-F238E27FC236}">
                <a16:creationId xmlns:a16="http://schemas.microsoft.com/office/drawing/2014/main" id="{D962868C-4AF4-784A-8519-304556552420}"/>
              </a:ext>
            </a:extLst>
          </p:cNvPr>
          <p:cNvSpPr/>
          <p:nvPr/>
        </p:nvSpPr>
        <p:spPr>
          <a:xfrm>
            <a:off x="3677478" y="4651513"/>
            <a:ext cx="894522" cy="288235"/>
          </a:xfrm>
          <a:prstGeom prst="rightArrow">
            <a:avLst/>
          </a:prstGeom>
          <a:solidFill>
            <a:schemeClr val="accent2"/>
          </a:solidFill>
          <a:ln>
            <a:solidFill>
              <a:schemeClr val="accent1">
                <a:shade val="95000"/>
                <a:satMod val="105000"/>
                <a:alpha val="38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4E0A4CB-C711-8EDE-DA2B-D75F722AF76E}"/>
              </a:ext>
            </a:extLst>
          </p:cNvPr>
          <p:cNvSpPr txBox="1"/>
          <p:nvPr/>
        </p:nvSpPr>
        <p:spPr>
          <a:xfrm>
            <a:off x="332960" y="1402748"/>
            <a:ext cx="1765194"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3T “MWA LFD” </a:t>
            </a:r>
          </a:p>
        </p:txBody>
      </p:sp>
      <p:sp>
        <p:nvSpPr>
          <p:cNvPr id="27" name="TextBox 26">
            <a:extLst>
              <a:ext uri="{FF2B5EF4-FFF2-40B4-BE49-F238E27FC236}">
                <a16:creationId xmlns:a16="http://schemas.microsoft.com/office/drawing/2014/main" id="{4130E7BF-F069-9310-E2A2-ADCCA33F7FF0}"/>
              </a:ext>
            </a:extLst>
          </p:cNvPr>
          <p:cNvSpPr txBox="1"/>
          <p:nvPr/>
        </p:nvSpPr>
        <p:spPr>
          <a:xfrm>
            <a:off x="4054281" y="1396712"/>
            <a:ext cx="4115683"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The Phase II compact/extended array  </a:t>
            </a:r>
          </a:p>
        </p:txBody>
      </p:sp>
    </p:spTree>
    <p:extLst>
      <p:ext uri="{BB962C8B-B14F-4D97-AF65-F5344CB8AC3E}">
        <p14:creationId xmlns:p14="http://schemas.microsoft.com/office/powerpoint/2010/main" val="1462906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088" y="928243"/>
            <a:ext cx="1327263" cy="13272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 y="821000"/>
            <a:ext cx="1459684" cy="178325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92" y="2353427"/>
            <a:ext cx="1455179" cy="17777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4169" y="2580598"/>
            <a:ext cx="1104886" cy="1104886"/>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8715" y="4135207"/>
            <a:ext cx="1118320" cy="111832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9576" y="4118606"/>
            <a:ext cx="1151522" cy="1151522"/>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63774" y="5439570"/>
            <a:ext cx="850151" cy="1129000"/>
          </a:xfrm>
          <a:prstGeom prst="rect">
            <a:avLst/>
          </a:prstGeom>
        </p:spPr>
      </p:pic>
      <p:pic>
        <p:nvPicPr>
          <p:cNvPr id="15" name="Picture 14"/>
          <p:cNvPicPr/>
          <p:nvPr/>
        </p:nvPicPr>
        <p:blipFill>
          <a:blip r:embed="rId10"/>
          <a:srcRect b="25409"/>
          <a:stretch/>
        </p:blipFill>
        <p:spPr>
          <a:xfrm>
            <a:off x="4317207" y="1091356"/>
            <a:ext cx="1104886" cy="1243782"/>
          </a:xfrm>
          <a:prstGeom prst="rect">
            <a:avLst/>
          </a:prstGeom>
          <a:ln>
            <a:noFill/>
          </a:ln>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43738" y="1091356"/>
            <a:ext cx="1188416" cy="1188416"/>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07088" y="1108104"/>
            <a:ext cx="1084547" cy="1082428"/>
          </a:xfrm>
          <a:prstGeom prst="rect">
            <a:avLst/>
          </a:prstGeom>
        </p:spPr>
      </p:pic>
      <p:pic>
        <p:nvPicPr>
          <p:cNvPr id="3" name="Picture 2">
            <a:extLst>
              <a:ext uri="{FF2B5EF4-FFF2-40B4-BE49-F238E27FC236}">
                <a16:creationId xmlns:a16="http://schemas.microsoft.com/office/drawing/2014/main" id="{3BD5EE92-3953-3E28-F54D-DD472E0D96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99695" y="5439570"/>
            <a:ext cx="1039761" cy="1039761"/>
          </a:xfrm>
          <a:prstGeom prst="rect">
            <a:avLst/>
          </a:prstGeom>
        </p:spPr>
      </p:pic>
      <p:pic>
        <p:nvPicPr>
          <p:cNvPr id="40" name="Picture 39" descr="A person in a yellow shirt&#10;&#10;Description automatically generated">
            <a:extLst>
              <a:ext uri="{FF2B5EF4-FFF2-40B4-BE49-F238E27FC236}">
                <a16:creationId xmlns:a16="http://schemas.microsoft.com/office/drawing/2014/main" id="{38909773-6A86-6F21-1506-57560065E698}"/>
              </a:ext>
            </a:extLst>
          </p:cNvPr>
          <p:cNvPicPr>
            <a:picLocks noChangeAspect="1"/>
          </p:cNvPicPr>
          <p:nvPr/>
        </p:nvPicPr>
        <p:blipFill>
          <a:blip r:embed="rId14"/>
          <a:stretch>
            <a:fillRect/>
          </a:stretch>
        </p:blipFill>
        <p:spPr>
          <a:xfrm>
            <a:off x="2832984" y="5439570"/>
            <a:ext cx="1039761" cy="1039761"/>
          </a:xfrm>
          <a:prstGeom prst="rect">
            <a:avLst/>
          </a:prstGeom>
        </p:spPr>
      </p:pic>
      <p:pic>
        <p:nvPicPr>
          <p:cNvPr id="45" name="Picture 44">
            <a:extLst>
              <a:ext uri="{FF2B5EF4-FFF2-40B4-BE49-F238E27FC236}">
                <a16:creationId xmlns:a16="http://schemas.microsoft.com/office/drawing/2014/main" id="{97F4B01C-185C-2561-AFE7-EDE7CDB5F947}"/>
              </a:ext>
            </a:extLst>
          </p:cNvPr>
          <p:cNvPicPr/>
          <p:nvPr/>
        </p:nvPicPr>
        <p:blipFill>
          <a:blip r:embed="rId15">
            <a:extLst>
              <a:ext uri="{28A0092B-C50C-407E-A947-70E740481C1C}">
                <a14:useLocalDpi xmlns:a14="http://schemas.microsoft.com/office/drawing/2010/main" val="0"/>
              </a:ext>
            </a:extLst>
          </a:blip>
          <a:stretch>
            <a:fillRect/>
          </a:stretch>
        </p:blipFill>
        <p:spPr>
          <a:xfrm>
            <a:off x="7947395" y="2558416"/>
            <a:ext cx="1040854" cy="1169297"/>
          </a:xfrm>
          <a:prstGeom prst="rect">
            <a:avLst/>
          </a:prstGeom>
          <a:ln>
            <a:noFill/>
          </a:ln>
        </p:spPr>
      </p:pic>
      <p:pic>
        <p:nvPicPr>
          <p:cNvPr id="47" name="Picture 46" descr="A person smiling at the camera&#10;&#10;Description automatically generated">
            <a:extLst>
              <a:ext uri="{FF2B5EF4-FFF2-40B4-BE49-F238E27FC236}">
                <a16:creationId xmlns:a16="http://schemas.microsoft.com/office/drawing/2014/main" id="{B7C624C3-27AF-868E-A4D6-7069ADC9DF33}"/>
              </a:ext>
            </a:extLst>
          </p:cNvPr>
          <p:cNvPicPr>
            <a:picLocks noChangeAspect="1"/>
          </p:cNvPicPr>
          <p:nvPr/>
        </p:nvPicPr>
        <p:blipFill>
          <a:blip r:embed="rId16"/>
          <a:stretch>
            <a:fillRect/>
          </a:stretch>
        </p:blipFill>
        <p:spPr>
          <a:xfrm>
            <a:off x="5342540" y="4102006"/>
            <a:ext cx="1151521" cy="1151521"/>
          </a:xfrm>
          <a:prstGeom prst="rect">
            <a:avLst/>
          </a:prstGeom>
        </p:spPr>
      </p:pic>
      <p:pic>
        <p:nvPicPr>
          <p:cNvPr id="49" name="Picture 48">
            <a:extLst>
              <a:ext uri="{FF2B5EF4-FFF2-40B4-BE49-F238E27FC236}">
                <a16:creationId xmlns:a16="http://schemas.microsoft.com/office/drawing/2014/main" id="{20F64095-046D-5F2F-115F-7521CF9BEB89}"/>
              </a:ext>
            </a:extLst>
          </p:cNvPr>
          <p:cNvPicPr>
            <a:picLocks noChangeAspect="1"/>
          </p:cNvPicPr>
          <p:nvPr/>
        </p:nvPicPr>
        <p:blipFill>
          <a:blip r:embed="rId17"/>
          <a:stretch>
            <a:fillRect/>
          </a:stretch>
        </p:blipFill>
        <p:spPr>
          <a:xfrm>
            <a:off x="6791378" y="1117925"/>
            <a:ext cx="1104886" cy="1104886"/>
          </a:xfrm>
          <a:prstGeom prst="rect">
            <a:avLst/>
          </a:prstGeom>
        </p:spPr>
      </p:pic>
      <p:pic>
        <p:nvPicPr>
          <p:cNvPr id="50" name="Google Shape;110;g1b2ae1d7b44_0_0">
            <a:extLst>
              <a:ext uri="{FF2B5EF4-FFF2-40B4-BE49-F238E27FC236}">
                <a16:creationId xmlns:a16="http://schemas.microsoft.com/office/drawing/2014/main" id="{1D1F1276-4486-B358-BBD4-14B71F25A1B9}"/>
              </a:ext>
            </a:extLst>
          </p:cNvPr>
          <p:cNvPicPr preferRelativeResize="0"/>
          <p:nvPr/>
        </p:nvPicPr>
        <p:blipFill rotWithShape="1">
          <a:blip r:embed="rId18">
            <a:alphaModFix/>
          </a:blip>
          <a:srcRect/>
          <a:stretch/>
        </p:blipFill>
        <p:spPr>
          <a:xfrm>
            <a:off x="3074326" y="1088186"/>
            <a:ext cx="1039760" cy="1243782"/>
          </a:xfrm>
          <a:prstGeom prst="rect">
            <a:avLst/>
          </a:prstGeom>
          <a:noFill/>
          <a:ln>
            <a:noFill/>
          </a:ln>
        </p:spPr>
      </p:pic>
      <p:pic>
        <p:nvPicPr>
          <p:cNvPr id="54" name="Picture 53" descr="A person with grey hair&#10;&#10;Description automatically generated">
            <a:extLst>
              <a:ext uri="{FF2B5EF4-FFF2-40B4-BE49-F238E27FC236}">
                <a16:creationId xmlns:a16="http://schemas.microsoft.com/office/drawing/2014/main" id="{425C0028-EF1C-ADD8-2B4E-3E96E869AAB1}"/>
              </a:ext>
            </a:extLst>
          </p:cNvPr>
          <p:cNvPicPr>
            <a:picLocks noChangeAspect="1"/>
          </p:cNvPicPr>
          <p:nvPr/>
        </p:nvPicPr>
        <p:blipFill>
          <a:blip r:embed="rId19"/>
          <a:stretch>
            <a:fillRect/>
          </a:stretch>
        </p:blipFill>
        <p:spPr>
          <a:xfrm>
            <a:off x="4166273" y="5439571"/>
            <a:ext cx="1039760" cy="1039760"/>
          </a:xfrm>
          <a:prstGeom prst="rect">
            <a:avLst/>
          </a:prstGeom>
        </p:spPr>
      </p:pic>
      <p:pic>
        <p:nvPicPr>
          <p:cNvPr id="55" name="Picture 54" descr="A person wearing glasses and smiling&#10;&#10;Description automatically generated">
            <a:extLst>
              <a:ext uri="{FF2B5EF4-FFF2-40B4-BE49-F238E27FC236}">
                <a16:creationId xmlns:a16="http://schemas.microsoft.com/office/drawing/2014/main" id="{267BBCF3-1065-9FAE-3EE0-19794C185667}"/>
              </a:ext>
            </a:extLst>
          </p:cNvPr>
          <p:cNvPicPr>
            <a:picLocks noChangeAspect="1"/>
          </p:cNvPicPr>
          <p:nvPr/>
        </p:nvPicPr>
        <p:blipFill>
          <a:blip r:embed="rId20"/>
          <a:stretch>
            <a:fillRect/>
          </a:stretch>
        </p:blipFill>
        <p:spPr>
          <a:xfrm>
            <a:off x="6689295" y="4096272"/>
            <a:ext cx="1104886" cy="1104886"/>
          </a:xfrm>
          <a:prstGeom prst="rect">
            <a:avLst/>
          </a:prstGeom>
        </p:spPr>
      </p:pic>
      <p:pic>
        <p:nvPicPr>
          <p:cNvPr id="57" name="Picture 56" descr="A person in a black shirt&#10;&#10;Description automatically generated">
            <a:extLst>
              <a:ext uri="{FF2B5EF4-FFF2-40B4-BE49-F238E27FC236}">
                <a16:creationId xmlns:a16="http://schemas.microsoft.com/office/drawing/2014/main" id="{47A18014-469F-669E-5A4E-6CF138964AB3}"/>
              </a:ext>
            </a:extLst>
          </p:cNvPr>
          <p:cNvPicPr>
            <a:picLocks noChangeAspect="1"/>
          </p:cNvPicPr>
          <p:nvPr/>
        </p:nvPicPr>
        <p:blipFill>
          <a:blip r:embed="rId21"/>
          <a:stretch>
            <a:fillRect/>
          </a:stretch>
        </p:blipFill>
        <p:spPr>
          <a:xfrm>
            <a:off x="6689295" y="5469086"/>
            <a:ext cx="1039760" cy="1039760"/>
          </a:xfrm>
          <a:prstGeom prst="rect">
            <a:avLst/>
          </a:prstGeom>
        </p:spPr>
      </p:pic>
      <p:pic>
        <p:nvPicPr>
          <p:cNvPr id="59" name="Picture 58" descr="A person taking a selfie&#10;&#10;Description automatically generated">
            <a:extLst>
              <a:ext uri="{FF2B5EF4-FFF2-40B4-BE49-F238E27FC236}">
                <a16:creationId xmlns:a16="http://schemas.microsoft.com/office/drawing/2014/main" id="{2919EB73-56E8-86B9-D94F-A07001005925}"/>
              </a:ext>
            </a:extLst>
          </p:cNvPr>
          <p:cNvPicPr>
            <a:picLocks noChangeAspect="1"/>
          </p:cNvPicPr>
          <p:nvPr/>
        </p:nvPicPr>
        <p:blipFill>
          <a:blip r:embed="rId22"/>
          <a:stretch>
            <a:fillRect/>
          </a:stretch>
        </p:blipFill>
        <p:spPr>
          <a:xfrm>
            <a:off x="7986796" y="5469834"/>
            <a:ext cx="962052" cy="979232"/>
          </a:xfrm>
          <a:prstGeom prst="rect">
            <a:avLst/>
          </a:prstGeom>
        </p:spPr>
      </p:pic>
      <p:pic>
        <p:nvPicPr>
          <p:cNvPr id="60" name="Picture 59">
            <a:extLst>
              <a:ext uri="{FF2B5EF4-FFF2-40B4-BE49-F238E27FC236}">
                <a16:creationId xmlns:a16="http://schemas.microsoft.com/office/drawing/2014/main" id="{96AB6BB9-2BF9-6232-15C1-1A4232D0554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883363" y="4119589"/>
            <a:ext cx="1104886" cy="1104886"/>
          </a:xfrm>
          <a:prstGeom prst="rect">
            <a:avLst/>
          </a:prstGeom>
        </p:spPr>
      </p:pic>
      <p:sp>
        <p:nvSpPr>
          <p:cNvPr id="64" name="Title 1">
            <a:extLst>
              <a:ext uri="{FF2B5EF4-FFF2-40B4-BE49-F238E27FC236}">
                <a16:creationId xmlns:a16="http://schemas.microsoft.com/office/drawing/2014/main" id="{B81E1058-9118-6E87-21E8-FC31D93BAE24}"/>
              </a:ext>
            </a:extLst>
          </p:cNvPr>
          <p:cNvSpPr txBox="1">
            <a:spLocks/>
          </p:cNvSpPr>
          <p:nvPr/>
        </p:nvSpPr>
        <p:spPr>
          <a:xfrm>
            <a:off x="1304953" y="146756"/>
            <a:ext cx="7695468" cy="65024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i="0" kern="1200">
                <a:solidFill>
                  <a:schemeClr val="tx1"/>
                </a:solidFill>
                <a:latin typeface="Arial"/>
                <a:ea typeface="+mj-ea"/>
                <a:cs typeface="Arial"/>
              </a:defRPr>
            </a:lvl1pPr>
          </a:lstStyle>
          <a:p>
            <a:r>
              <a:rPr lang="en-US" sz="4000" dirty="0">
                <a:solidFill>
                  <a:srgbClr val="0432FF"/>
                </a:solidFill>
                <a:latin typeface="Arial" panose="020B0604020202020204" pitchFamily="34" charset="0"/>
                <a:ea typeface="American Typewriter" charset="0"/>
                <a:cs typeface="Arial" panose="020B0604020202020204" pitchFamily="34" charset="0"/>
              </a:rPr>
              <a:t>PFT SWG members &amp; friends </a:t>
            </a:r>
          </a:p>
        </p:txBody>
      </p:sp>
      <p:sp>
        <p:nvSpPr>
          <p:cNvPr id="67" name="Text Placeholder 66">
            <a:extLst>
              <a:ext uri="{FF2B5EF4-FFF2-40B4-BE49-F238E27FC236}">
                <a16:creationId xmlns:a16="http://schemas.microsoft.com/office/drawing/2014/main" id="{2A6DF903-BAAC-5614-61FF-47B840952E70}"/>
              </a:ext>
            </a:extLst>
          </p:cNvPr>
          <p:cNvSpPr>
            <a:spLocks noGrp="1"/>
          </p:cNvSpPr>
          <p:nvPr>
            <p:ph type="body" sz="quarter" idx="14"/>
          </p:nvPr>
        </p:nvSpPr>
        <p:spPr>
          <a:xfrm>
            <a:off x="2949643" y="2806923"/>
            <a:ext cx="3500853" cy="920790"/>
          </a:xfrm>
          <a:solidFill>
            <a:schemeClr val="tx2">
              <a:lumMod val="20000"/>
              <a:lumOff val="80000"/>
            </a:schemeClr>
          </a:solidFill>
          <a:ln w="31750">
            <a:solidFill>
              <a:schemeClr val="tx2">
                <a:lumMod val="75000"/>
              </a:schemeClr>
            </a:solidFill>
          </a:ln>
        </p:spPr>
        <p:txBody>
          <a:bodyPr>
            <a:noAutofit/>
          </a:bodyPr>
          <a:lstStyle/>
          <a:p>
            <a:r>
              <a:rPr lang="en-US" sz="4800" b="0" i="1" dirty="0">
                <a:solidFill>
                  <a:srgbClr val="0432FF"/>
                </a:solidFill>
                <a:latin typeface="Bookman Old Style" panose="02050604050505020204" pitchFamily="18" charset="0"/>
              </a:rPr>
              <a:t>Thank you </a:t>
            </a:r>
          </a:p>
        </p:txBody>
      </p:sp>
      <p:pic>
        <p:nvPicPr>
          <p:cNvPr id="69" name="Picture 68" descr="A person smiling for a picture&#10;&#10;Description automatically generated">
            <a:extLst>
              <a:ext uri="{FF2B5EF4-FFF2-40B4-BE49-F238E27FC236}">
                <a16:creationId xmlns:a16="http://schemas.microsoft.com/office/drawing/2014/main" id="{E916E976-F51E-B0CF-0C16-C72F496272FA}"/>
              </a:ext>
            </a:extLst>
          </p:cNvPr>
          <p:cNvPicPr>
            <a:picLocks noChangeAspect="1"/>
          </p:cNvPicPr>
          <p:nvPr/>
        </p:nvPicPr>
        <p:blipFill>
          <a:blip r:embed="rId24"/>
          <a:stretch>
            <a:fillRect/>
          </a:stretch>
        </p:blipFill>
        <p:spPr>
          <a:xfrm>
            <a:off x="217058" y="5395628"/>
            <a:ext cx="1039759" cy="1039759"/>
          </a:xfrm>
          <a:prstGeom prst="rect">
            <a:avLst/>
          </a:prstGeom>
        </p:spPr>
      </p:pic>
      <p:pic>
        <p:nvPicPr>
          <p:cNvPr id="70" name="Picture 69">
            <a:extLst>
              <a:ext uri="{FF2B5EF4-FFF2-40B4-BE49-F238E27FC236}">
                <a16:creationId xmlns:a16="http://schemas.microsoft.com/office/drawing/2014/main" id="{E4D550DE-32FC-B133-5826-73A85946395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92823" y="4072256"/>
            <a:ext cx="1120684" cy="1067318"/>
          </a:xfrm>
          <a:prstGeom prst="rect">
            <a:avLst/>
          </a:prstGeom>
        </p:spPr>
      </p:pic>
      <p:pic>
        <p:nvPicPr>
          <p:cNvPr id="72" name="Picture 71" descr="A person wearing a hat and a black jacket&#10;&#10;Description automatically generated">
            <a:extLst>
              <a:ext uri="{FF2B5EF4-FFF2-40B4-BE49-F238E27FC236}">
                <a16:creationId xmlns:a16="http://schemas.microsoft.com/office/drawing/2014/main" id="{884BFA7E-6E29-5C2D-3342-B4B6B867C743}"/>
              </a:ext>
            </a:extLst>
          </p:cNvPr>
          <p:cNvPicPr>
            <a:picLocks noChangeAspect="1"/>
          </p:cNvPicPr>
          <p:nvPr/>
        </p:nvPicPr>
        <p:blipFill>
          <a:blip r:embed="rId26"/>
          <a:stretch>
            <a:fillRect/>
          </a:stretch>
        </p:blipFill>
        <p:spPr>
          <a:xfrm>
            <a:off x="4064879" y="4088661"/>
            <a:ext cx="1082428" cy="1082428"/>
          </a:xfrm>
          <a:prstGeom prst="rect">
            <a:avLst/>
          </a:prstGeom>
        </p:spPr>
      </p:pic>
      <p:pic>
        <p:nvPicPr>
          <p:cNvPr id="74" name="Picture 73" descr="A person wearing glasses and a plaid shirt&#10;&#10;Description automatically generated">
            <a:extLst>
              <a:ext uri="{FF2B5EF4-FFF2-40B4-BE49-F238E27FC236}">
                <a16:creationId xmlns:a16="http://schemas.microsoft.com/office/drawing/2014/main" id="{1AC75A8A-53B4-97D2-4CEF-64775698431E}"/>
              </a:ext>
            </a:extLst>
          </p:cNvPr>
          <p:cNvPicPr>
            <a:picLocks noChangeAspect="1"/>
          </p:cNvPicPr>
          <p:nvPr/>
        </p:nvPicPr>
        <p:blipFill rotWithShape="1">
          <a:blip r:embed="rId27"/>
          <a:srcRect t="13819" r="20730"/>
          <a:stretch/>
        </p:blipFill>
        <p:spPr>
          <a:xfrm>
            <a:off x="1638088" y="2656363"/>
            <a:ext cx="1038796" cy="1129362"/>
          </a:xfrm>
          <a:prstGeom prst="rect">
            <a:avLst/>
          </a:prstGeom>
        </p:spPr>
      </p:pic>
    </p:spTree>
    <p:extLst>
      <p:ext uri="{BB962C8B-B14F-4D97-AF65-F5344CB8AC3E}">
        <p14:creationId xmlns:p14="http://schemas.microsoft.com/office/powerpoint/2010/main" val="193448753"/>
      </p:ext>
    </p:extLst>
  </p:cSld>
  <p:clrMapOvr>
    <a:masterClrMapping/>
  </p:clrMapOvr>
  <mc:AlternateContent xmlns:mc="http://schemas.openxmlformats.org/markup-compatibility/2006" xmlns:p14="http://schemas.microsoft.com/office/powerpoint/2010/main">
    <mc:Choice Requires="p14">
      <p:transition spd="slow" p14:dur="2000" advTm="91096"/>
    </mc:Choice>
    <mc:Fallback xmlns="">
      <p:transition spd="slow" advTm="9109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234563" y="1388567"/>
            <a:ext cx="8674026" cy="5201990"/>
          </a:xfrm>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71" y="462986"/>
            <a:ext cx="8939565" cy="6159849"/>
          </a:xfrm>
          <a:prstGeom prst="rect">
            <a:avLst/>
          </a:prstGeom>
          <a:solidFill>
            <a:schemeClr val="bg1"/>
          </a:solidFill>
        </p:spPr>
      </p:pic>
      <p:sp>
        <p:nvSpPr>
          <p:cNvPr id="6" name="Rectangle 5"/>
          <p:cNvSpPr/>
          <p:nvPr/>
        </p:nvSpPr>
        <p:spPr>
          <a:xfrm>
            <a:off x="3750198" y="4353448"/>
            <a:ext cx="2743200" cy="72783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9" name="Elbow Connector 8"/>
          <p:cNvCxnSpPr>
            <a:endCxn id="25" idx="1"/>
          </p:cNvCxnSpPr>
          <p:nvPr/>
        </p:nvCxnSpPr>
        <p:spPr>
          <a:xfrm flipV="1">
            <a:off x="3599727" y="4075547"/>
            <a:ext cx="1135001" cy="608131"/>
          </a:xfrm>
          <a:prstGeom prst="bentConnector3">
            <a:avLst>
              <a:gd name="adj1" fmla="val 50000"/>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14" name="Elbow Connector 13"/>
          <p:cNvCxnSpPr/>
          <p:nvPr/>
        </p:nvCxnSpPr>
        <p:spPr>
          <a:xfrm>
            <a:off x="3592223" y="4683678"/>
            <a:ext cx="1150008" cy="759330"/>
          </a:xfrm>
          <a:prstGeom prst="bentConnector3">
            <a:avLst>
              <a:gd name="adj1" fmla="val 50000"/>
            </a:avLst>
          </a:prstGeom>
          <a:ln>
            <a:tailEnd type="triangle"/>
          </a:ln>
          <a:effectLst/>
        </p:spPr>
        <p:style>
          <a:lnRef idx="3">
            <a:schemeClr val="dk1"/>
          </a:lnRef>
          <a:fillRef idx="0">
            <a:schemeClr val="dk1"/>
          </a:fillRef>
          <a:effectRef idx="2">
            <a:schemeClr val="dk1"/>
          </a:effectRef>
          <a:fontRef idx="minor">
            <a:schemeClr val="tx1"/>
          </a:fontRef>
        </p:style>
      </p:cxnSp>
      <p:sp>
        <p:nvSpPr>
          <p:cNvPr id="20" name="Rectangle 19"/>
          <p:cNvSpPr/>
          <p:nvPr/>
        </p:nvSpPr>
        <p:spPr>
          <a:xfrm>
            <a:off x="5932026" y="3985381"/>
            <a:ext cx="2864734" cy="196400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7" name="Picture 26"/>
          <p:cNvPicPr>
            <a:picLocks noChangeAspect="1"/>
          </p:cNvPicPr>
          <p:nvPr/>
        </p:nvPicPr>
        <p:blipFill rotWithShape="1">
          <a:blip r:embed="rId2">
            <a:extLst>
              <a:ext uri="{28A0092B-C50C-407E-A947-70E740481C1C}">
                <a14:useLocalDpi xmlns:a14="http://schemas.microsoft.com/office/drawing/2010/main" val="0"/>
              </a:ext>
            </a:extLst>
          </a:blip>
          <a:srcRect l="69259" t="11681" r="19200" b="59818"/>
          <a:stretch/>
        </p:blipFill>
        <p:spPr>
          <a:xfrm>
            <a:off x="4767011" y="4973752"/>
            <a:ext cx="790458" cy="1340148"/>
          </a:xfrm>
          <a:prstGeom prst="rect">
            <a:avLst/>
          </a:prstGeom>
          <a:solidFill>
            <a:schemeClr val="bg1"/>
          </a:solidFill>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2485" y="4924165"/>
            <a:ext cx="2074276" cy="1628513"/>
          </a:xfrm>
          <a:prstGeom prst="rect">
            <a:avLst/>
          </a:prstGeom>
          <a:ln>
            <a:solidFill>
              <a:schemeClr val="tx1"/>
            </a:solidFill>
          </a:ln>
        </p:spPr>
      </p:pic>
      <p:cxnSp>
        <p:nvCxnSpPr>
          <p:cNvPr id="32" name="Straight Arrow Connector 31"/>
          <p:cNvCxnSpPr/>
          <p:nvPr/>
        </p:nvCxnSpPr>
        <p:spPr>
          <a:xfrm>
            <a:off x="5224923" y="4081792"/>
            <a:ext cx="1407371" cy="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a:off x="5557469" y="5949387"/>
            <a:ext cx="1053187" cy="0"/>
          </a:xfrm>
          <a:prstGeom prst="straightConnector1">
            <a:avLst/>
          </a:prstGeom>
          <a:ln>
            <a:tailEnd type="triangle"/>
          </a:ln>
          <a:effectLst/>
        </p:spPr>
        <p:style>
          <a:lnRef idx="3">
            <a:schemeClr val="dk1"/>
          </a:lnRef>
          <a:fillRef idx="0">
            <a:schemeClr val="dk1"/>
          </a:fillRef>
          <a:effectRef idx="2">
            <a:schemeClr val="dk1"/>
          </a:effectRef>
          <a:fontRef idx="minor">
            <a:schemeClr val="tx1"/>
          </a:fontRef>
        </p:style>
      </p:cxnSp>
      <p:pic>
        <p:nvPicPr>
          <p:cNvPr id="37" name="Picture 36"/>
          <p:cNvPicPr>
            <a:picLocks noChangeAspect="1"/>
          </p:cNvPicPr>
          <p:nvPr/>
        </p:nvPicPr>
        <p:blipFill rotWithShape="1">
          <a:blip r:embed="rId2">
            <a:extLst>
              <a:ext uri="{28A0092B-C50C-407E-A947-70E740481C1C}">
                <a14:useLocalDpi xmlns:a14="http://schemas.microsoft.com/office/drawing/2010/main" val="0"/>
              </a:ext>
            </a:extLst>
          </a:blip>
          <a:srcRect l="4251" t="45151" r="6410" b="47695"/>
          <a:stretch/>
        </p:blipFill>
        <p:spPr>
          <a:xfrm>
            <a:off x="464731" y="2858904"/>
            <a:ext cx="8008934" cy="425156"/>
          </a:xfrm>
          <a:prstGeom prst="rect">
            <a:avLst/>
          </a:prstGeom>
          <a:solidFill>
            <a:schemeClr val="bg1"/>
          </a:solidFill>
        </p:spPr>
      </p:pic>
      <p:sp>
        <p:nvSpPr>
          <p:cNvPr id="38" name="Rectangle 37"/>
          <p:cNvSpPr/>
          <p:nvPr/>
        </p:nvSpPr>
        <p:spPr>
          <a:xfrm>
            <a:off x="641376" y="3279832"/>
            <a:ext cx="7676055" cy="40679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l="69259" t="11681" r="19200" b="59818"/>
          <a:stretch/>
        </p:blipFill>
        <p:spPr>
          <a:xfrm>
            <a:off x="4734728" y="3405474"/>
            <a:ext cx="790456" cy="1340145"/>
          </a:xfrm>
          <a:prstGeom prst="rect">
            <a:avLst/>
          </a:prstGeom>
          <a:solidFill>
            <a:schemeClr val="bg1"/>
          </a:solidFill>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9024" y="3285179"/>
            <a:ext cx="2077736" cy="1564615"/>
          </a:xfrm>
          <a:prstGeom prst="rect">
            <a:avLst/>
          </a:prstGeom>
          <a:ln>
            <a:solidFill>
              <a:schemeClr val="tx1"/>
            </a:solidFill>
          </a:ln>
        </p:spPr>
      </p:pic>
      <p:cxnSp>
        <p:nvCxnSpPr>
          <p:cNvPr id="42" name="Straight Connector 41"/>
          <p:cNvCxnSpPr/>
          <p:nvPr/>
        </p:nvCxnSpPr>
        <p:spPr>
          <a:xfrm>
            <a:off x="765175" y="3484709"/>
            <a:ext cx="0" cy="255159"/>
          </a:xfrm>
          <a:prstGeom prst="line">
            <a:avLst/>
          </a:prstGeom>
          <a:effectLst/>
        </p:spPr>
        <p:style>
          <a:lnRef idx="3">
            <a:schemeClr val="dk1"/>
          </a:lnRef>
          <a:fillRef idx="0">
            <a:schemeClr val="dk1"/>
          </a:fillRef>
          <a:effectRef idx="2">
            <a:schemeClr val="dk1"/>
          </a:effectRef>
          <a:fontRef idx="minor">
            <a:schemeClr val="tx1"/>
          </a:fontRef>
        </p:style>
      </p:cxnSp>
      <p:sp>
        <p:nvSpPr>
          <p:cNvPr id="44" name="TextBox 43"/>
          <p:cNvSpPr txBox="1"/>
          <p:nvPr/>
        </p:nvSpPr>
        <p:spPr>
          <a:xfrm>
            <a:off x="3969070" y="3563594"/>
            <a:ext cx="803394" cy="338554"/>
          </a:xfrm>
          <a:prstGeom prst="rect">
            <a:avLst/>
          </a:prstGeom>
          <a:noFill/>
        </p:spPr>
        <p:txBody>
          <a:bodyPr wrap="square" rtlCol="0">
            <a:spAutoFit/>
          </a:bodyPr>
          <a:lstStyle/>
          <a:p>
            <a:r>
              <a:rPr lang="en-US" sz="1600" dirty="0"/>
              <a:t>100 </a:t>
            </a:r>
            <a:r>
              <a:rPr lang="en-US" sz="1600" dirty="0" err="1"/>
              <a:t>μs</a:t>
            </a:r>
            <a:endParaRPr lang="en-US" sz="1600" dirty="0"/>
          </a:p>
        </p:txBody>
      </p:sp>
      <p:sp>
        <p:nvSpPr>
          <p:cNvPr id="45" name="TextBox 44"/>
          <p:cNvSpPr txBox="1"/>
          <p:nvPr/>
        </p:nvSpPr>
        <p:spPr>
          <a:xfrm>
            <a:off x="4035234" y="5473738"/>
            <a:ext cx="833376" cy="338554"/>
          </a:xfrm>
          <a:prstGeom prst="rect">
            <a:avLst/>
          </a:prstGeom>
          <a:noFill/>
        </p:spPr>
        <p:txBody>
          <a:bodyPr wrap="square" rtlCol="0">
            <a:spAutoFit/>
          </a:bodyPr>
          <a:lstStyle/>
          <a:p>
            <a:r>
              <a:rPr lang="en-US" sz="1600"/>
              <a:t>∼0.8 </a:t>
            </a:r>
            <a:r>
              <a:rPr lang="en-US" sz="1600" dirty="0" err="1"/>
              <a:t>μs</a:t>
            </a:r>
            <a:endParaRPr lang="en-US" sz="1600" dirty="0"/>
          </a:p>
        </p:txBody>
      </p:sp>
      <p:sp>
        <p:nvSpPr>
          <p:cNvPr id="46" name="TextBox 45"/>
          <p:cNvSpPr txBox="1"/>
          <p:nvPr/>
        </p:nvSpPr>
        <p:spPr>
          <a:xfrm>
            <a:off x="5448736" y="3627490"/>
            <a:ext cx="1044661" cy="338554"/>
          </a:xfrm>
          <a:prstGeom prst="rect">
            <a:avLst/>
          </a:prstGeom>
          <a:noFill/>
        </p:spPr>
        <p:txBody>
          <a:bodyPr wrap="square" rtlCol="0">
            <a:spAutoFit/>
          </a:bodyPr>
          <a:lstStyle/>
          <a:p>
            <a:r>
              <a:rPr lang="en-US" sz="1600"/>
              <a:t>PSRFITS</a:t>
            </a:r>
            <a:endParaRPr lang="en-US" sz="1600" dirty="0"/>
          </a:p>
        </p:txBody>
      </p:sp>
      <p:sp>
        <p:nvSpPr>
          <p:cNvPr id="52" name="Rectangle 51"/>
          <p:cNvSpPr/>
          <p:nvPr/>
        </p:nvSpPr>
        <p:spPr>
          <a:xfrm>
            <a:off x="8090207" y="2780921"/>
            <a:ext cx="305882" cy="2979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7" name="TextBox 46"/>
          <p:cNvSpPr txBox="1"/>
          <p:nvPr/>
        </p:nvSpPr>
        <p:spPr>
          <a:xfrm>
            <a:off x="5638492" y="5543803"/>
            <a:ext cx="580231" cy="338554"/>
          </a:xfrm>
          <a:prstGeom prst="rect">
            <a:avLst/>
          </a:prstGeom>
          <a:noFill/>
        </p:spPr>
        <p:txBody>
          <a:bodyPr wrap="square" rtlCol="0">
            <a:spAutoFit/>
          </a:bodyPr>
          <a:lstStyle/>
          <a:p>
            <a:r>
              <a:rPr lang="en-US" sz="1600"/>
              <a:t>vdif</a:t>
            </a:r>
            <a:endParaRPr lang="en-US" sz="1600" dirty="0"/>
          </a:p>
        </p:txBody>
      </p:sp>
      <p:cxnSp>
        <p:nvCxnSpPr>
          <p:cNvPr id="53" name="Straight Connector 52"/>
          <p:cNvCxnSpPr/>
          <p:nvPr/>
        </p:nvCxnSpPr>
        <p:spPr>
          <a:xfrm>
            <a:off x="8247765" y="2780840"/>
            <a:ext cx="0" cy="255159"/>
          </a:xfrm>
          <a:prstGeom prst="line">
            <a:avLst/>
          </a:prstGeom>
          <a:effectLst/>
        </p:spPr>
        <p:style>
          <a:lnRef idx="3">
            <a:schemeClr val="dk1"/>
          </a:lnRef>
          <a:fillRef idx="0">
            <a:schemeClr val="dk1"/>
          </a:fillRef>
          <a:effectRef idx="2">
            <a:schemeClr val="dk1"/>
          </a:effectRef>
          <a:fontRef idx="minor">
            <a:schemeClr val="tx1"/>
          </a:fontRef>
        </p:style>
      </p:cxnSp>
      <p:sp>
        <p:nvSpPr>
          <p:cNvPr id="54" name="TextBox 53"/>
          <p:cNvSpPr txBox="1"/>
          <p:nvPr/>
        </p:nvSpPr>
        <p:spPr>
          <a:xfrm>
            <a:off x="7283454" y="922474"/>
            <a:ext cx="1860546" cy="307777"/>
          </a:xfrm>
          <a:prstGeom prst="rect">
            <a:avLst/>
          </a:prstGeom>
          <a:noFill/>
        </p:spPr>
        <p:txBody>
          <a:bodyPr wrap="square" rtlCol="0">
            <a:spAutoFit/>
          </a:bodyPr>
          <a:lstStyle/>
          <a:p>
            <a:r>
              <a:rPr lang="en-US" sz="1400" b="1" dirty="0">
                <a:solidFill>
                  <a:srgbClr val="002060"/>
                </a:solidFill>
                <a:latin typeface="+mj-lt"/>
                <a:ea typeface="Times New Roman" charset="0"/>
                <a:cs typeface="Times New Roman" charset="0"/>
              </a:rPr>
              <a:t>(Tremblay et al., 2015)</a:t>
            </a:r>
          </a:p>
        </p:txBody>
      </p:sp>
      <p:sp>
        <p:nvSpPr>
          <p:cNvPr id="55" name="TextBox 54"/>
          <p:cNvSpPr txBox="1"/>
          <p:nvPr/>
        </p:nvSpPr>
        <p:spPr>
          <a:xfrm>
            <a:off x="3289939" y="3815898"/>
            <a:ext cx="1493466" cy="307777"/>
          </a:xfrm>
          <a:prstGeom prst="rect">
            <a:avLst/>
          </a:prstGeom>
          <a:noFill/>
        </p:spPr>
        <p:txBody>
          <a:bodyPr wrap="square" rtlCol="0">
            <a:spAutoFit/>
          </a:bodyPr>
          <a:lstStyle/>
          <a:p>
            <a:r>
              <a:rPr lang="en-US" sz="1400" b="1" dirty="0">
                <a:solidFill>
                  <a:srgbClr val="002060"/>
                </a:solidFill>
                <a:latin typeface="+mj-lt"/>
                <a:ea typeface="Times New Roman" charset="0"/>
                <a:cs typeface="Times New Roman" charset="0"/>
              </a:rPr>
              <a:t>(Ord et al., 2019)</a:t>
            </a:r>
          </a:p>
        </p:txBody>
      </p:sp>
      <p:sp>
        <p:nvSpPr>
          <p:cNvPr id="57" name="TextBox 56"/>
          <p:cNvSpPr txBox="1"/>
          <p:nvPr/>
        </p:nvSpPr>
        <p:spPr>
          <a:xfrm>
            <a:off x="3707519" y="6249713"/>
            <a:ext cx="2322181" cy="307777"/>
          </a:xfrm>
          <a:prstGeom prst="rect">
            <a:avLst/>
          </a:prstGeom>
          <a:noFill/>
        </p:spPr>
        <p:txBody>
          <a:bodyPr wrap="square" rtlCol="0">
            <a:spAutoFit/>
          </a:bodyPr>
          <a:lstStyle/>
          <a:p>
            <a:r>
              <a:rPr lang="en-US" sz="1400" b="1" dirty="0">
                <a:solidFill>
                  <a:srgbClr val="002060"/>
                </a:solidFill>
                <a:latin typeface="+mj-lt"/>
                <a:ea typeface="Times New Roman" charset="0"/>
                <a:cs typeface="Times New Roman" charset="0"/>
              </a:rPr>
              <a:t>(</a:t>
            </a:r>
            <a:r>
              <a:rPr lang="en-US" sz="1400" b="1" dirty="0" err="1">
                <a:solidFill>
                  <a:srgbClr val="002060"/>
                </a:solidFill>
                <a:latin typeface="+mj-lt"/>
                <a:ea typeface="Times New Roman" charset="0"/>
                <a:cs typeface="Times New Roman" charset="0"/>
              </a:rPr>
              <a:t>McSweeney</a:t>
            </a:r>
            <a:r>
              <a:rPr lang="en-US" sz="1400" b="1" dirty="0">
                <a:solidFill>
                  <a:srgbClr val="002060"/>
                </a:solidFill>
                <a:latin typeface="+mj-lt"/>
                <a:ea typeface="Times New Roman" charset="0"/>
                <a:cs typeface="Times New Roman" charset="0"/>
              </a:rPr>
              <a:t> et al, 2020)</a:t>
            </a:r>
          </a:p>
        </p:txBody>
      </p:sp>
      <p:sp>
        <p:nvSpPr>
          <p:cNvPr id="62" name="TextBox 61"/>
          <p:cNvSpPr txBox="1"/>
          <p:nvPr/>
        </p:nvSpPr>
        <p:spPr>
          <a:xfrm>
            <a:off x="7286813" y="1407001"/>
            <a:ext cx="803394" cy="584775"/>
          </a:xfrm>
          <a:prstGeom prst="rect">
            <a:avLst/>
          </a:prstGeom>
          <a:noFill/>
        </p:spPr>
        <p:txBody>
          <a:bodyPr wrap="square" rtlCol="0">
            <a:spAutoFit/>
          </a:bodyPr>
          <a:lstStyle/>
          <a:p>
            <a:r>
              <a:rPr lang="en-US" sz="1600" dirty="0"/>
              <a:t>10 kHz 100 </a:t>
            </a:r>
            <a:r>
              <a:rPr lang="en-US" sz="1600" dirty="0" err="1"/>
              <a:t>μs</a:t>
            </a:r>
            <a:endParaRPr lang="en-US" sz="1600" dirty="0"/>
          </a:p>
        </p:txBody>
      </p:sp>
      <p:sp>
        <p:nvSpPr>
          <p:cNvPr id="69" name="TextBox 68"/>
          <p:cNvSpPr txBox="1"/>
          <p:nvPr/>
        </p:nvSpPr>
        <p:spPr>
          <a:xfrm>
            <a:off x="104170" y="57872"/>
            <a:ext cx="8939565" cy="584775"/>
          </a:xfrm>
          <a:prstGeom prst="rect">
            <a:avLst/>
          </a:prstGeom>
          <a:solidFill>
            <a:schemeClr val="bg1"/>
          </a:solidFill>
        </p:spPr>
        <p:txBody>
          <a:bodyPr wrap="square" rtlCol="0">
            <a:spAutoFit/>
          </a:bodyPr>
          <a:lstStyle/>
          <a:p>
            <a:pPr algn="ctr"/>
            <a:r>
              <a:rPr lang="en-US" sz="3100" dirty="0">
                <a:solidFill>
                  <a:srgbClr val="002060"/>
                </a:solidFill>
                <a:latin typeface="Times New Roman" charset="0"/>
                <a:ea typeface="Times New Roman" charset="0"/>
                <a:cs typeface="Times New Roman" charset="0"/>
              </a:rPr>
              <a:t>MWA’s Pulsar signal path</a:t>
            </a:r>
          </a:p>
        </p:txBody>
      </p:sp>
      <p:sp>
        <p:nvSpPr>
          <p:cNvPr id="70" name="TextBox 69"/>
          <p:cNvSpPr txBox="1"/>
          <p:nvPr/>
        </p:nvSpPr>
        <p:spPr>
          <a:xfrm>
            <a:off x="641376" y="2729854"/>
            <a:ext cx="1204102" cy="400110"/>
          </a:xfrm>
          <a:prstGeom prst="rect">
            <a:avLst/>
          </a:prstGeom>
          <a:noFill/>
        </p:spPr>
        <p:txBody>
          <a:bodyPr wrap="square" rtlCol="0">
            <a:spAutoFit/>
          </a:bodyPr>
          <a:lstStyle/>
          <a:p>
            <a:r>
              <a:rPr lang="en-US" sz="2000" b="1" dirty="0"/>
              <a:t>30 TB/</a:t>
            </a:r>
            <a:r>
              <a:rPr lang="en-US" sz="2000" b="1" dirty="0" err="1"/>
              <a:t>hr</a:t>
            </a:r>
            <a:endParaRPr lang="en-US" sz="2000" b="1" dirty="0"/>
          </a:p>
        </p:txBody>
      </p:sp>
      <p:sp>
        <p:nvSpPr>
          <p:cNvPr id="31" name="TextBox 30"/>
          <p:cNvSpPr txBox="1"/>
          <p:nvPr/>
        </p:nvSpPr>
        <p:spPr>
          <a:xfrm>
            <a:off x="4633184" y="2089792"/>
            <a:ext cx="1058111" cy="523220"/>
          </a:xfrm>
          <a:prstGeom prst="rect">
            <a:avLst/>
          </a:prstGeom>
          <a:noFill/>
        </p:spPr>
        <p:txBody>
          <a:bodyPr wrap="square" rtlCol="0">
            <a:spAutoFit/>
          </a:bodyPr>
          <a:lstStyle/>
          <a:p>
            <a:r>
              <a:rPr lang="en-US" sz="1400" dirty="0">
                <a:latin typeface="+mj-lt"/>
                <a:ea typeface="Times New Roman" charset="0"/>
                <a:cs typeface="Times New Roman" charset="0"/>
              </a:rPr>
              <a:t>@ Tile level for pointing</a:t>
            </a:r>
          </a:p>
        </p:txBody>
      </p:sp>
      <p:sp>
        <p:nvSpPr>
          <p:cNvPr id="34" name="TextBox 33"/>
          <p:cNvSpPr txBox="1"/>
          <p:nvPr/>
        </p:nvSpPr>
        <p:spPr>
          <a:xfrm>
            <a:off x="4230316" y="4640779"/>
            <a:ext cx="2421057" cy="338554"/>
          </a:xfrm>
          <a:prstGeom prst="rect">
            <a:avLst/>
          </a:prstGeom>
          <a:noFill/>
        </p:spPr>
        <p:txBody>
          <a:bodyPr wrap="square" rtlCol="0">
            <a:spAutoFit/>
          </a:bodyPr>
          <a:lstStyle/>
          <a:p>
            <a:r>
              <a:rPr lang="en-US" sz="1600" dirty="0">
                <a:latin typeface="+mj-lt"/>
                <a:ea typeface="Times New Roman" charset="0"/>
                <a:cs typeface="Times New Roman" charset="0"/>
              </a:rPr>
              <a:t>Full Coherent </a:t>
            </a:r>
            <a:r>
              <a:rPr lang="en-US" sz="1600" dirty="0" err="1">
                <a:latin typeface="+mj-lt"/>
                <a:ea typeface="Times New Roman" charset="0"/>
                <a:cs typeface="Times New Roman" charset="0"/>
              </a:rPr>
              <a:t>beamform</a:t>
            </a:r>
            <a:r>
              <a:rPr lang="en-US" sz="1600" dirty="0">
                <a:latin typeface="+mj-lt"/>
                <a:ea typeface="Times New Roman" charset="0"/>
                <a:cs typeface="Times New Roman" charset="0"/>
              </a:rPr>
              <a:t> </a:t>
            </a:r>
          </a:p>
        </p:txBody>
      </p:sp>
      <p:sp>
        <p:nvSpPr>
          <p:cNvPr id="35" name="Title 1"/>
          <p:cNvSpPr>
            <a:spLocks noGrp="1"/>
          </p:cNvSpPr>
          <p:nvPr>
            <p:ph type="title"/>
          </p:nvPr>
        </p:nvSpPr>
        <p:spPr>
          <a:xfrm>
            <a:off x="464730" y="59616"/>
            <a:ext cx="8620939" cy="650240"/>
          </a:xfrm>
          <a:solidFill>
            <a:schemeClr val="bg1"/>
          </a:solidFill>
        </p:spPr>
        <p:txBody>
          <a:bodyPr>
            <a:normAutofit fontScale="90000"/>
          </a:bodyPr>
          <a:lstStyle/>
          <a:p>
            <a:r>
              <a:rPr lang="en-AU" sz="3600" dirty="0">
                <a:solidFill>
                  <a:srgbClr val="0432FF"/>
                </a:solidFill>
                <a:latin typeface="Arial" panose="020B0604020202020204" pitchFamily="34" charset="0"/>
                <a:ea typeface="American Typewriter" charset="0"/>
                <a:cs typeface="Arial" panose="020B0604020202020204" pitchFamily="34" charset="0"/>
              </a:rPr>
              <a:t>Pulsar (PFT) “observing mode” of the MWA</a:t>
            </a:r>
            <a:endParaRPr lang="en-US" sz="3600" dirty="0">
              <a:solidFill>
                <a:srgbClr val="0432FF"/>
              </a:solidFill>
              <a:latin typeface="Arial" panose="020B0604020202020204" pitchFamily="34" charset="0"/>
              <a:ea typeface="American Typewriter" charset="0"/>
              <a:cs typeface="Arial" panose="020B0604020202020204" pitchFamily="34" charset="0"/>
            </a:endParaRPr>
          </a:p>
        </p:txBody>
      </p:sp>
    </p:spTree>
    <p:extLst>
      <p:ext uri="{BB962C8B-B14F-4D97-AF65-F5344CB8AC3E}">
        <p14:creationId xmlns:p14="http://schemas.microsoft.com/office/powerpoint/2010/main" val="213468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p:nvPr/>
        </p:nvSpPr>
        <p:spPr>
          <a:xfrm>
            <a:off x="2743199" y="139449"/>
            <a:ext cx="4585856" cy="687689"/>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4800">
                <a:solidFill>
                  <a:srgbClr val="FFFFFF"/>
                </a:solidFill>
              </a:defRPr>
            </a:lvl1pPr>
          </a:lstStyle>
          <a:p>
            <a:r>
              <a:rPr lang="en-AU" sz="4000">
                <a:solidFill>
                  <a:srgbClr val="0432FF"/>
                </a:solidFill>
              </a:rPr>
              <a:t>VCS Data </a:t>
            </a:r>
            <a:r>
              <a:rPr lang="en-AU" sz="4000" dirty="0">
                <a:solidFill>
                  <a:srgbClr val="0432FF"/>
                </a:solidFill>
              </a:rPr>
              <a:t>Processing</a:t>
            </a:r>
            <a:endParaRPr sz="4000" dirty="0">
              <a:solidFill>
                <a:srgbClr val="0432FF"/>
              </a:solidFill>
            </a:endParaRPr>
          </a:p>
        </p:txBody>
      </p:sp>
      <p:grpSp>
        <p:nvGrpSpPr>
          <p:cNvPr id="66" name="Group 66"/>
          <p:cNvGrpSpPr/>
          <p:nvPr/>
        </p:nvGrpSpPr>
        <p:grpSpPr>
          <a:xfrm>
            <a:off x="474106" y="2010913"/>
            <a:ext cx="8184803" cy="3386585"/>
            <a:chOff x="0" y="0"/>
            <a:chExt cx="11640608" cy="4816475"/>
          </a:xfrm>
        </p:grpSpPr>
        <p:sp>
          <p:nvSpPr>
            <p:cNvPr id="55" name="Shape 55"/>
            <p:cNvSpPr/>
            <p:nvPr/>
          </p:nvSpPr>
          <p:spPr>
            <a:xfrm>
              <a:off x="0" y="1026583"/>
              <a:ext cx="2653771" cy="2963334"/>
            </a:xfrm>
            <a:prstGeom prst="roundRect">
              <a:avLst>
                <a:gd name="adj" fmla="val 15000"/>
              </a:avLst>
            </a:prstGeom>
            <a:solidFill>
              <a:schemeClr val="accent1">
                <a:hueOff val="273561"/>
                <a:satOff val="2937"/>
                <a:lumOff val="-22233"/>
                <a:alpha val="90000"/>
              </a:schemeClr>
            </a:solidFill>
            <a:ln w="12700" cap="flat">
              <a:noFill/>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a:solidFill>
                    <a:srgbClr val="FFFFFF"/>
                  </a:solidFill>
                  <a:effectLst>
                    <a:outerShdw blurRad="38100" dist="12700" dir="5400000" rotWithShape="0">
                      <a:srgbClr val="000000">
                        <a:alpha val="50000"/>
                      </a:srgbClr>
                    </a:outerShdw>
                  </a:effectLst>
                </a:defRPr>
              </a:pPr>
              <a:r>
                <a:rPr sz="2000" dirty="0"/>
                <a:t>Record</a:t>
              </a:r>
              <a:br>
                <a:rPr sz="2000" dirty="0"/>
              </a:br>
              <a:r>
                <a:rPr sz="2000" dirty="0"/>
                <a:t>(MRO)</a:t>
              </a:r>
            </a:p>
          </p:txBody>
        </p:sp>
        <p:sp>
          <p:nvSpPr>
            <p:cNvPr id="56" name="Shape 56"/>
            <p:cNvSpPr/>
            <p:nvPr/>
          </p:nvSpPr>
          <p:spPr>
            <a:xfrm>
              <a:off x="4072533" y="1026583"/>
              <a:ext cx="2653771" cy="2963334"/>
            </a:xfrm>
            <a:prstGeom prst="roundRect">
              <a:avLst>
                <a:gd name="adj" fmla="val 15000"/>
              </a:avLst>
            </a:prstGeom>
            <a:solidFill>
              <a:schemeClr val="accent1">
                <a:hueOff val="273561"/>
                <a:satOff val="2937"/>
                <a:lumOff val="-22233"/>
                <a:alpha val="90000"/>
              </a:schemeClr>
            </a:solidFill>
            <a:ln w="12700" cap="flat">
              <a:noFill/>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a:solidFill>
                    <a:srgbClr val="FFFFFF"/>
                  </a:solidFill>
                  <a:effectLst>
                    <a:outerShdw blurRad="38100" dist="12700" dir="5400000" rotWithShape="0">
                      <a:srgbClr val="000000">
                        <a:alpha val="50000"/>
                      </a:srgbClr>
                    </a:outerShdw>
                  </a:effectLst>
                </a:defRPr>
              </a:pPr>
              <a:r>
                <a:rPr sz="2000" dirty="0"/>
                <a:t>Archive</a:t>
              </a:r>
              <a:br>
                <a:rPr sz="2000" dirty="0"/>
              </a:br>
              <a:r>
                <a:rPr sz="2000" dirty="0"/>
                <a:t>(Pawsey)</a:t>
              </a:r>
            </a:p>
          </p:txBody>
        </p:sp>
        <p:sp>
          <p:nvSpPr>
            <p:cNvPr id="57" name="Shape 57"/>
            <p:cNvSpPr/>
            <p:nvPr/>
          </p:nvSpPr>
          <p:spPr>
            <a:xfrm>
              <a:off x="8157765" y="0"/>
              <a:ext cx="3482844" cy="1270000"/>
            </a:xfrm>
            <a:prstGeom prst="roundRect">
              <a:avLst>
                <a:gd name="adj" fmla="val 15000"/>
              </a:avLst>
            </a:prstGeom>
            <a:solidFill>
              <a:schemeClr val="accent1">
                <a:hueOff val="273561"/>
                <a:satOff val="2937"/>
                <a:lumOff val="-22233"/>
                <a:alpha val="90000"/>
              </a:schemeClr>
            </a:solidFill>
            <a:ln w="12700" cap="flat">
              <a:noFill/>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a:solidFill>
                    <a:srgbClr val="FFFFFF"/>
                  </a:solidFill>
                  <a:effectLst>
                    <a:outerShdw blurRad="38100" dist="12700" dir="5400000" rotWithShape="0">
                      <a:srgbClr val="000000">
                        <a:alpha val="50000"/>
                      </a:srgbClr>
                    </a:outerShdw>
                  </a:effectLst>
                </a:defRPr>
              </a:pPr>
              <a:r>
                <a:rPr sz="2000" dirty="0"/>
                <a:t>Incoherent</a:t>
              </a:r>
              <a:br>
                <a:rPr sz="2000" dirty="0"/>
              </a:br>
              <a:r>
                <a:rPr sz="2000" dirty="0"/>
                <a:t>Beam</a:t>
              </a:r>
            </a:p>
          </p:txBody>
        </p:sp>
        <p:sp>
          <p:nvSpPr>
            <p:cNvPr id="58" name="Shape 58"/>
            <p:cNvSpPr/>
            <p:nvPr/>
          </p:nvSpPr>
          <p:spPr>
            <a:xfrm>
              <a:off x="8157765" y="1873250"/>
              <a:ext cx="3482844" cy="1270000"/>
            </a:xfrm>
            <a:prstGeom prst="roundRect">
              <a:avLst>
                <a:gd name="adj" fmla="val 15000"/>
              </a:avLst>
            </a:prstGeom>
            <a:solidFill>
              <a:schemeClr val="accent1">
                <a:hueOff val="273561"/>
                <a:satOff val="2937"/>
                <a:lumOff val="-22233"/>
                <a:alpha val="90000"/>
              </a:schemeClr>
            </a:solidFill>
            <a:ln w="12700" cap="flat">
              <a:noFill/>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a:solidFill>
                    <a:srgbClr val="FFFFFF"/>
                  </a:solidFill>
                  <a:effectLst>
                    <a:outerShdw blurRad="38100" dist="12700" dir="5400000" rotWithShape="0">
                      <a:srgbClr val="000000">
                        <a:alpha val="50000"/>
                      </a:srgbClr>
                    </a:outerShdw>
                  </a:effectLst>
                </a:defRPr>
              </a:pPr>
              <a:r>
                <a:rPr sz="2000" dirty="0"/>
                <a:t>Coherent</a:t>
              </a:r>
              <a:br>
                <a:rPr sz="2000" dirty="0"/>
              </a:br>
              <a:r>
                <a:rPr sz="2000" dirty="0"/>
                <a:t>Beam</a:t>
              </a:r>
            </a:p>
          </p:txBody>
        </p:sp>
        <p:sp>
          <p:nvSpPr>
            <p:cNvPr id="59" name="Shape 59"/>
            <p:cNvSpPr/>
            <p:nvPr/>
          </p:nvSpPr>
          <p:spPr>
            <a:xfrm>
              <a:off x="8157765" y="3546475"/>
              <a:ext cx="3482844" cy="1270000"/>
            </a:xfrm>
            <a:prstGeom prst="roundRect">
              <a:avLst>
                <a:gd name="adj" fmla="val 15000"/>
              </a:avLst>
            </a:prstGeom>
            <a:solidFill>
              <a:schemeClr val="accent1">
                <a:hueOff val="273561"/>
                <a:satOff val="2937"/>
                <a:lumOff val="-22233"/>
                <a:alpha val="90000"/>
              </a:schemeClr>
            </a:solidFill>
            <a:ln w="12700" cap="flat">
              <a:noFill/>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a:solidFill>
                    <a:srgbClr val="FFFFFF"/>
                  </a:solidFill>
                  <a:effectLst>
                    <a:outerShdw blurRad="38100" dist="12700" dir="5400000" rotWithShape="0">
                      <a:srgbClr val="000000">
                        <a:alpha val="50000"/>
                      </a:srgbClr>
                    </a:outerShdw>
                  </a:effectLst>
                </a:defRPr>
              </a:lvl1pPr>
            </a:lstStyle>
            <a:p>
              <a:r>
                <a:rPr sz="2000" dirty="0"/>
                <a:t>Correlate</a:t>
              </a:r>
            </a:p>
          </p:txBody>
        </p:sp>
        <p:sp>
          <p:nvSpPr>
            <p:cNvPr id="60" name="Shape 60"/>
            <p:cNvSpPr/>
            <p:nvPr/>
          </p:nvSpPr>
          <p:spPr>
            <a:xfrm>
              <a:off x="2626147" y="2625846"/>
              <a:ext cx="1359966" cy="1"/>
            </a:xfrm>
            <a:prstGeom prst="line">
              <a:avLst/>
            </a:prstGeom>
            <a:noFill/>
            <a:ln w="50800" cap="flat">
              <a:solidFill>
                <a:srgbClr val="000000">
                  <a:alpha val="90201"/>
                </a:srgbClr>
              </a:solidFill>
              <a:prstDash val="solid"/>
              <a:miter lim="400000"/>
              <a:tailEnd type="arrow" w="med" len="med"/>
            </a:ln>
            <a:effectLst>
              <a:outerShdw blurRad="50800" dist="63500" dir="2700000" rotWithShape="0">
                <a:srgbClr val="000000">
                  <a:alpha val="50000"/>
                </a:srgbClr>
              </a:outerShdw>
            </a:effectLst>
          </p:spPr>
          <p:txBody>
            <a:bodyPr wrap="square" lIns="35719" tIns="35719" rIns="35719" bIns="35719" numCol="1" anchor="ctr">
              <a:noAutofit/>
            </a:bodyPr>
            <a:lstStyle/>
            <a:p>
              <a:pPr>
                <a:defRPr>
                  <a:solidFill>
                    <a:srgbClr val="FFFFFF"/>
                  </a:solidFill>
                  <a:effectLst>
                    <a:outerShdw blurRad="38100" dist="12700" dir="5400000" rotWithShape="0">
                      <a:srgbClr val="000000">
                        <a:alpha val="50000"/>
                      </a:srgbClr>
                    </a:outerShdw>
                  </a:effectLst>
                </a:defRPr>
              </a:pPr>
              <a:endParaRPr sz="1266"/>
            </a:p>
          </p:txBody>
        </p:sp>
        <p:sp>
          <p:nvSpPr>
            <p:cNvPr id="61" name="Shape 61"/>
            <p:cNvSpPr/>
            <p:nvPr/>
          </p:nvSpPr>
          <p:spPr>
            <a:xfrm>
              <a:off x="7016284" y="2625846"/>
              <a:ext cx="1028243" cy="1"/>
            </a:xfrm>
            <a:prstGeom prst="line">
              <a:avLst/>
            </a:prstGeom>
            <a:noFill/>
            <a:ln w="50800" cap="flat">
              <a:solidFill>
                <a:srgbClr val="000000">
                  <a:alpha val="90000"/>
                </a:srgbClr>
              </a:solidFill>
              <a:prstDash val="solid"/>
              <a:miter lim="400000"/>
              <a:tailEnd type="arrow" w="med" len="med"/>
            </a:ln>
            <a:effectLst>
              <a:outerShdw blurRad="50800" dist="63500" dir="2700000" rotWithShape="0">
                <a:srgbClr val="000000">
                  <a:alpha val="50000"/>
                </a:srgbClr>
              </a:outerShdw>
            </a:effectLst>
          </p:spPr>
          <p:txBody>
            <a:bodyPr wrap="square" lIns="35719" tIns="35719" rIns="35719" bIns="35719" numCol="1" anchor="ctr">
              <a:noAutofit/>
            </a:bodyPr>
            <a:lstStyle/>
            <a:p>
              <a:pPr>
                <a:defRPr>
                  <a:solidFill>
                    <a:srgbClr val="FFFFFF"/>
                  </a:solidFill>
                  <a:effectLst>
                    <a:outerShdw blurRad="38100" dist="12700" dir="5400000" rotWithShape="0">
                      <a:srgbClr val="000000">
                        <a:alpha val="50000"/>
                      </a:srgbClr>
                    </a:outerShdw>
                  </a:effectLst>
                </a:defRPr>
              </a:pPr>
              <a:endParaRPr sz="1266"/>
            </a:p>
          </p:txBody>
        </p:sp>
        <p:sp>
          <p:nvSpPr>
            <p:cNvPr id="62" name="Shape 62"/>
            <p:cNvSpPr/>
            <p:nvPr/>
          </p:nvSpPr>
          <p:spPr>
            <a:xfrm flipV="1">
              <a:off x="6991943" y="582441"/>
              <a:ext cx="1" cy="3851618"/>
            </a:xfrm>
            <a:prstGeom prst="line">
              <a:avLst/>
            </a:prstGeom>
            <a:noFill/>
            <a:ln w="50800" cap="flat">
              <a:solidFill>
                <a:srgbClr val="000000">
                  <a:alpha val="90000"/>
                </a:srgbClr>
              </a:solidFill>
              <a:prstDash val="solid"/>
              <a:miter lim="400000"/>
            </a:ln>
            <a:effectLst>
              <a:outerShdw blurRad="50800" dist="63500" dir="2700000" rotWithShape="0">
                <a:srgbClr val="000000">
                  <a:alpha val="50000"/>
                </a:srgbClr>
              </a:outerShdw>
            </a:effectLst>
          </p:spPr>
          <p:txBody>
            <a:bodyPr wrap="square" lIns="35719" tIns="35719" rIns="35719" bIns="35719" numCol="1" anchor="ctr">
              <a:noAutofit/>
            </a:bodyPr>
            <a:lstStyle/>
            <a:p>
              <a:pPr>
                <a:defRPr>
                  <a:solidFill>
                    <a:srgbClr val="FFFFFF"/>
                  </a:solidFill>
                  <a:effectLst>
                    <a:outerShdw blurRad="38100" dist="12700" dir="5400000" rotWithShape="0">
                      <a:srgbClr val="000000">
                        <a:alpha val="50000"/>
                      </a:srgbClr>
                    </a:outerShdw>
                  </a:effectLst>
                </a:defRPr>
              </a:pPr>
              <a:endParaRPr sz="1266"/>
            </a:p>
          </p:txBody>
        </p:sp>
        <p:sp>
          <p:nvSpPr>
            <p:cNvPr id="63" name="Shape 63"/>
            <p:cNvSpPr/>
            <p:nvPr/>
          </p:nvSpPr>
          <p:spPr>
            <a:xfrm>
              <a:off x="7016284" y="609600"/>
              <a:ext cx="1028243" cy="0"/>
            </a:xfrm>
            <a:prstGeom prst="line">
              <a:avLst/>
            </a:prstGeom>
            <a:noFill/>
            <a:ln w="50800" cap="flat">
              <a:solidFill>
                <a:srgbClr val="000000">
                  <a:alpha val="90000"/>
                </a:srgbClr>
              </a:solidFill>
              <a:prstDash val="solid"/>
              <a:miter lim="400000"/>
              <a:tailEnd type="arrow" w="med" len="med"/>
            </a:ln>
            <a:effectLst>
              <a:outerShdw blurRad="50800" dist="63500" dir="2700000" rotWithShape="0">
                <a:srgbClr val="000000">
                  <a:alpha val="50000"/>
                </a:srgbClr>
              </a:outerShdw>
            </a:effectLst>
          </p:spPr>
          <p:txBody>
            <a:bodyPr wrap="square" lIns="35719" tIns="35719" rIns="35719" bIns="35719" numCol="1" anchor="ctr">
              <a:noAutofit/>
            </a:bodyPr>
            <a:lstStyle/>
            <a:p>
              <a:pPr>
                <a:defRPr>
                  <a:solidFill>
                    <a:srgbClr val="FFFFFF"/>
                  </a:solidFill>
                  <a:effectLst>
                    <a:outerShdw blurRad="38100" dist="12700" dir="5400000" rotWithShape="0">
                      <a:srgbClr val="000000">
                        <a:alpha val="50000"/>
                      </a:srgbClr>
                    </a:outerShdw>
                  </a:effectLst>
                </a:defRPr>
              </a:pPr>
              <a:endParaRPr sz="1266"/>
            </a:p>
          </p:txBody>
        </p:sp>
        <p:sp>
          <p:nvSpPr>
            <p:cNvPr id="64" name="Shape 64"/>
            <p:cNvSpPr/>
            <p:nvPr/>
          </p:nvSpPr>
          <p:spPr>
            <a:xfrm>
              <a:off x="7016283" y="4406900"/>
              <a:ext cx="1028243" cy="0"/>
            </a:xfrm>
            <a:prstGeom prst="line">
              <a:avLst/>
            </a:prstGeom>
            <a:noFill/>
            <a:ln w="50800" cap="flat">
              <a:solidFill>
                <a:srgbClr val="000000">
                  <a:alpha val="90000"/>
                </a:srgbClr>
              </a:solidFill>
              <a:prstDash val="solid"/>
              <a:miter lim="400000"/>
              <a:tailEnd type="arrow" w="med" len="med"/>
            </a:ln>
            <a:effectLst>
              <a:outerShdw blurRad="50800" dist="63500" dir="2700000" rotWithShape="0">
                <a:srgbClr val="000000">
                  <a:alpha val="50000"/>
                </a:srgbClr>
              </a:outerShdw>
            </a:effectLst>
          </p:spPr>
          <p:txBody>
            <a:bodyPr wrap="square" lIns="35719" tIns="35719" rIns="35719" bIns="35719" numCol="1" anchor="ctr">
              <a:noAutofit/>
            </a:bodyPr>
            <a:lstStyle/>
            <a:p>
              <a:pPr>
                <a:defRPr>
                  <a:solidFill>
                    <a:srgbClr val="FFFFFF"/>
                  </a:solidFill>
                  <a:effectLst>
                    <a:outerShdw blurRad="38100" dist="12700" dir="5400000" rotWithShape="0">
                      <a:srgbClr val="000000">
                        <a:alpha val="50000"/>
                      </a:srgbClr>
                    </a:outerShdw>
                  </a:effectLst>
                </a:defRPr>
              </a:pPr>
              <a:endParaRPr sz="1266"/>
            </a:p>
          </p:txBody>
        </p:sp>
        <p:sp>
          <p:nvSpPr>
            <p:cNvPr id="65" name="Shape 65"/>
            <p:cNvSpPr/>
            <p:nvPr/>
          </p:nvSpPr>
          <p:spPr>
            <a:xfrm>
              <a:off x="6710081" y="2625846"/>
              <a:ext cx="345363" cy="1"/>
            </a:xfrm>
            <a:prstGeom prst="line">
              <a:avLst/>
            </a:prstGeom>
            <a:noFill/>
            <a:ln w="50800" cap="flat">
              <a:solidFill>
                <a:srgbClr val="000000">
                  <a:alpha val="90000"/>
                </a:srgbClr>
              </a:solidFill>
              <a:prstDash val="solid"/>
              <a:miter lim="400000"/>
            </a:ln>
            <a:effectLst/>
          </p:spPr>
          <p:txBody>
            <a:bodyPr wrap="square" lIns="35719" tIns="35719" rIns="35719" bIns="35719" numCol="1" anchor="ctr">
              <a:noAutofit/>
            </a:bodyPr>
            <a:lstStyle/>
            <a:p>
              <a:pPr>
                <a:defRPr>
                  <a:solidFill>
                    <a:srgbClr val="FFFFFF"/>
                  </a:solidFill>
                  <a:effectLst>
                    <a:outerShdw blurRad="38100" dist="12700" dir="5400000" rotWithShape="0">
                      <a:srgbClr val="000000">
                        <a:alpha val="50000"/>
                      </a:srgbClr>
                    </a:outerShdw>
                  </a:effectLst>
                </a:defRPr>
              </a:pPr>
              <a:endParaRPr sz="1266"/>
            </a:p>
          </p:txBody>
        </p:sp>
      </p:grpSp>
      <p:sp>
        <p:nvSpPr>
          <p:cNvPr id="67" name="Shape 67"/>
          <p:cNvSpPr/>
          <p:nvPr/>
        </p:nvSpPr>
        <p:spPr>
          <a:xfrm>
            <a:off x="618304" y="5058160"/>
            <a:ext cx="1127937"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r>
              <a:rPr sz="2000" dirty="0"/>
              <a:t>~28 TB of </a:t>
            </a:r>
            <a:br>
              <a:rPr sz="2000" dirty="0"/>
            </a:br>
            <a:r>
              <a:rPr sz="2000" dirty="0"/>
              <a:t>data/hour</a:t>
            </a:r>
          </a:p>
        </p:txBody>
      </p:sp>
      <p:sp>
        <p:nvSpPr>
          <p:cNvPr id="68" name="Shape 68"/>
          <p:cNvSpPr/>
          <p:nvPr/>
        </p:nvSpPr>
        <p:spPr>
          <a:xfrm>
            <a:off x="2957866" y="1477812"/>
            <a:ext cx="1792158"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r>
              <a:rPr sz="2000" dirty="0"/>
              <a:t>Arrange into</a:t>
            </a:r>
            <a:br>
              <a:rPr sz="2000" dirty="0"/>
            </a:br>
            <a:r>
              <a:rPr sz="2000" dirty="0"/>
              <a:t> coarse channels</a:t>
            </a:r>
          </a:p>
        </p:txBody>
      </p:sp>
      <p:sp>
        <p:nvSpPr>
          <p:cNvPr id="69" name="Shape 69"/>
          <p:cNvSpPr/>
          <p:nvPr/>
        </p:nvSpPr>
        <p:spPr>
          <a:xfrm>
            <a:off x="6361613" y="5516591"/>
            <a:ext cx="1743296" cy="687689"/>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r>
              <a:rPr sz="2000" dirty="0"/>
              <a:t>‘Galaxy’ cluster</a:t>
            </a:r>
            <a:br>
              <a:rPr sz="2000" dirty="0"/>
            </a:br>
            <a:r>
              <a:rPr sz="2000" dirty="0"/>
              <a:t> at Pawsey</a:t>
            </a:r>
          </a:p>
        </p:txBody>
      </p:sp>
      <p:sp>
        <p:nvSpPr>
          <p:cNvPr id="70" name="Shape 70"/>
          <p:cNvSpPr/>
          <p:nvPr/>
        </p:nvSpPr>
        <p:spPr>
          <a:xfrm>
            <a:off x="3147011" y="5222328"/>
            <a:ext cx="1540999"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defRPr>
                <a:solidFill>
                  <a:schemeClr val="accent5"/>
                </a:solidFill>
              </a:defRPr>
            </a:pPr>
            <a:r>
              <a:rPr sz="2000" dirty="0"/>
              <a:t>‘Recombine’</a:t>
            </a:r>
          </a:p>
          <a:p>
            <a:pPr>
              <a:defRPr>
                <a:solidFill>
                  <a:schemeClr val="accent5"/>
                </a:solidFill>
              </a:defRPr>
            </a:pPr>
            <a:r>
              <a:rPr sz="2000" dirty="0"/>
              <a:t>within archive</a:t>
            </a:r>
          </a:p>
        </p:txBody>
      </p:sp>
      <p:sp>
        <p:nvSpPr>
          <p:cNvPr id="2" name="TextBox 1"/>
          <p:cNvSpPr txBox="1"/>
          <p:nvPr/>
        </p:nvSpPr>
        <p:spPr>
          <a:xfrm>
            <a:off x="11409" y="5745849"/>
            <a:ext cx="8807115" cy="830997"/>
          </a:xfrm>
          <a:prstGeom prst="rect">
            <a:avLst/>
          </a:prstGeom>
          <a:noFill/>
        </p:spPr>
        <p:txBody>
          <a:bodyPr wrap="square" rtlCol="0">
            <a:spAutoFit/>
          </a:bodyPr>
          <a:lstStyle/>
          <a:p>
            <a:r>
              <a:rPr lang="en-US" sz="2400" b="1" dirty="0"/>
              <a:t>Science: </a:t>
            </a:r>
          </a:p>
          <a:p>
            <a:r>
              <a:rPr lang="en-US" sz="2400" dirty="0">
                <a:solidFill>
                  <a:srgbClr val="0432FF"/>
                </a:solidFill>
                <a:latin typeface="American Typewriter" charset="0"/>
                <a:ea typeface="American Typewriter" charset="0"/>
                <a:cs typeface="American Typewriter" charset="0"/>
              </a:rPr>
              <a:t>Pulsars</a:t>
            </a:r>
            <a:r>
              <a:rPr lang="en-US" sz="2400" dirty="0"/>
              <a:t>, Fast Transients, FRBs, spectral lines, SETI, passive radar. etc. </a:t>
            </a:r>
          </a:p>
        </p:txBody>
      </p:sp>
      <p:sp>
        <p:nvSpPr>
          <p:cNvPr id="3" name="TextBox 2">
            <a:extLst>
              <a:ext uri="{FF2B5EF4-FFF2-40B4-BE49-F238E27FC236}">
                <a16:creationId xmlns:a16="http://schemas.microsoft.com/office/drawing/2014/main" id="{09E04FBC-7CBF-984B-0CA9-F46903960B45}"/>
              </a:ext>
            </a:extLst>
          </p:cNvPr>
          <p:cNvSpPr txBox="1"/>
          <p:nvPr/>
        </p:nvSpPr>
        <p:spPr>
          <a:xfrm>
            <a:off x="11409" y="1025034"/>
            <a:ext cx="3685948" cy="338554"/>
          </a:xfrm>
          <a:prstGeom prst="rect">
            <a:avLst/>
          </a:prstGeom>
          <a:solidFill>
            <a:schemeClr val="tx2">
              <a:lumMod val="20000"/>
              <a:lumOff val="80000"/>
            </a:schemeClr>
          </a:solidFill>
        </p:spPr>
        <p:txBody>
          <a:bodyPr wrap="square" rtlCol="0">
            <a:spAutoFit/>
          </a:bodyPr>
          <a:lstStyle/>
          <a:p>
            <a:r>
              <a:rPr lang="en-US" sz="1600" i="1" dirty="0">
                <a:latin typeface="Bookman Old Style" panose="02050604050505020204" pitchFamily="18" charset="0"/>
              </a:rPr>
              <a:t>From the 2017 Project meeting </a:t>
            </a:r>
          </a:p>
        </p:txBody>
      </p:sp>
    </p:spTree>
    <p:extLst>
      <p:ext uri="{BB962C8B-B14F-4D97-AF65-F5344CB8AC3E}">
        <p14:creationId xmlns:p14="http://schemas.microsoft.com/office/powerpoint/2010/main" val="685692158"/>
      </p:ext>
    </p:extLst>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p:nvPr/>
        </p:nvSpPr>
        <p:spPr>
          <a:xfrm>
            <a:off x="2743199" y="139449"/>
            <a:ext cx="4585856" cy="68768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4800">
                <a:solidFill>
                  <a:srgbClr val="FFFFFF"/>
                </a:solidFill>
              </a:defRPr>
            </a:lvl1pPr>
          </a:lstStyle>
          <a:p>
            <a:r>
              <a:rPr lang="en-AU" sz="4000">
                <a:solidFill>
                  <a:srgbClr val="0432FF"/>
                </a:solidFill>
              </a:rPr>
              <a:t>VCS Data </a:t>
            </a:r>
            <a:r>
              <a:rPr lang="en-AU" sz="4000" dirty="0">
                <a:solidFill>
                  <a:srgbClr val="0432FF"/>
                </a:solidFill>
              </a:rPr>
              <a:t>Processing</a:t>
            </a:r>
            <a:endParaRPr sz="4000" dirty="0">
              <a:solidFill>
                <a:srgbClr val="0432FF"/>
              </a:solidFill>
            </a:endParaRPr>
          </a:p>
        </p:txBody>
      </p:sp>
      <p:grpSp>
        <p:nvGrpSpPr>
          <p:cNvPr id="66" name="Group 66"/>
          <p:cNvGrpSpPr/>
          <p:nvPr/>
        </p:nvGrpSpPr>
        <p:grpSpPr>
          <a:xfrm>
            <a:off x="474106" y="2010913"/>
            <a:ext cx="8184803" cy="3386585"/>
            <a:chOff x="0" y="0"/>
            <a:chExt cx="11640608" cy="4816475"/>
          </a:xfrm>
        </p:grpSpPr>
        <p:sp>
          <p:nvSpPr>
            <p:cNvPr id="55" name="Shape 55"/>
            <p:cNvSpPr/>
            <p:nvPr/>
          </p:nvSpPr>
          <p:spPr>
            <a:xfrm>
              <a:off x="0" y="1026583"/>
              <a:ext cx="2653771" cy="2963334"/>
            </a:xfrm>
            <a:prstGeom prst="roundRect">
              <a:avLst>
                <a:gd name="adj" fmla="val 15000"/>
              </a:avLst>
            </a:prstGeom>
            <a:solidFill>
              <a:schemeClr val="accent1">
                <a:hueOff val="273561"/>
                <a:satOff val="2937"/>
                <a:lumOff val="-22233"/>
                <a:alpha val="90000"/>
              </a:schemeClr>
            </a:solidFill>
            <a:ln w="12700" cap="flat">
              <a:noFill/>
              <a:miter lim="400000"/>
            </a:ln>
            <a:effectLst>
              <a:outerShdw blurRad="50800" dist="63500" dir="2700000" rotWithShape="0">
                <a:srgbClr val="000000">
                  <a:alpha val="50000"/>
                </a:srgbClr>
              </a:outerShdw>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a:solidFill>
                    <a:srgbClr val="FFFFFF"/>
                  </a:solidFill>
                  <a:effectLst>
                    <a:outerShdw blurRad="38100" dist="12700" dir="5400000" rotWithShape="0">
                      <a:srgbClr val="000000">
                        <a:alpha val="50000"/>
                      </a:srgbClr>
                    </a:outerShdw>
                  </a:effectLst>
                </a:defRPr>
              </a:pPr>
              <a:r>
                <a:rPr sz="2000" dirty="0"/>
                <a:t>Record</a:t>
              </a:r>
              <a:br>
                <a:rPr sz="2000" dirty="0"/>
              </a:br>
              <a:r>
                <a:rPr sz="2000" dirty="0"/>
                <a:t>(MRO)</a:t>
              </a:r>
            </a:p>
          </p:txBody>
        </p:sp>
        <p:sp>
          <p:nvSpPr>
            <p:cNvPr id="56" name="Shape 56"/>
            <p:cNvSpPr/>
            <p:nvPr/>
          </p:nvSpPr>
          <p:spPr>
            <a:xfrm>
              <a:off x="4072533" y="1026583"/>
              <a:ext cx="2653771" cy="2963334"/>
            </a:xfrm>
            <a:prstGeom prst="roundRect">
              <a:avLst>
                <a:gd name="adj" fmla="val 15000"/>
              </a:avLst>
            </a:prstGeom>
            <a:solidFill>
              <a:schemeClr val="accent1">
                <a:hueOff val="273561"/>
                <a:satOff val="2937"/>
                <a:lumOff val="-22233"/>
                <a:alpha val="90000"/>
              </a:schemeClr>
            </a:solidFill>
            <a:ln w="12700" cap="flat">
              <a:noFill/>
              <a:miter lim="400000"/>
            </a:ln>
            <a:effectLst>
              <a:outerShdw blurRad="50800" dist="63500" dir="2700000" rotWithShape="0">
                <a:srgbClr val="000000">
                  <a:alpha val="50000"/>
                </a:srgbClr>
              </a:outerShdw>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a:solidFill>
                    <a:srgbClr val="FFFFFF"/>
                  </a:solidFill>
                  <a:effectLst>
                    <a:outerShdw blurRad="38100" dist="12700" dir="5400000" rotWithShape="0">
                      <a:srgbClr val="000000">
                        <a:alpha val="50000"/>
                      </a:srgbClr>
                    </a:outerShdw>
                  </a:effectLst>
                </a:defRPr>
              </a:pPr>
              <a:r>
                <a:rPr sz="2000" dirty="0"/>
                <a:t>Archive</a:t>
              </a:r>
              <a:br>
                <a:rPr sz="2000" dirty="0"/>
              </a:br>
              <a:r>
                <a:rPr sz="2000" dirty="0"/>
                <a:t>(Pawsey)</a:t>
              </a:r>
            </a:p>
          </p:txBody>
        </p:sp>
        <p:sp>
          <p:nvSpPr>
            <p:cNvPr id="57" name="Shape 57"/>
            <p:cNvSpPr/>
            <p:nvPr/>
          </p:nvSpPr>
          <p:spPr>
            <a:xfrm>
              <a:off x="8157765" y="0"/>
              <a:ext cx="3482844" cy="1270000"/>
            </a:xfrm>
            <a:prstGeom prst="roundRect">
              <a:avLst>
                <a:gd name="adj" fmla="val 15000"/>
              </a:avLst>
            </a:prstGeom>
            <a:solidFill>
              <a:schemeClr val="accent1">
                <a:hueOff val="273561"/>
                <a:satOff val="2937"/>
                <a:lumOff val="-22233"/>
                <a:alpha val="90000"/>
              </a:schemeClr>
            </a:solidFill>
            <a:ln w="12700" cap="flat">
              <a:noFill/>
              <a:miter lim="400000"/>
            </a:ln>
            <a:effectLst>
              <a:outerShdw blurRad="50800" dist="63500" dir="2700000" rotWithShape="0">
                <a:srgbClr val="000000">
                  <a:alpha val="50000"/>
                </a:srgbClr>
              </a:outerShdw>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a:solidFill>
                    <a:srgbClr val="FFFFFF"/>
                  </a:solidFill>
                  <a:effectLst>
                    <a:outerShdw blurRad="38100" dist="12700" dir="5400000" rotWithShape="0">
                      <a:srgbClr val="000000">
                        <a:alpha val="50000"/>
                      </a:srgbClr>
                    </a:outerShdw>
                  </a:effectLst>
                </a:defRPr>
              </a:pPr>
              <a:r>
                <a:rPr sz="2000" dirty="0"/>
                <a:t>Incoherent</a:t>
              </a:r>
              <a:br>
                <a:rPr sz="2000" dirty="0"/>
              </a:br>
              <a:r>
                <a:rPr sz="2000" dirty="0"/>
                <a:t>Beam</a:t>
              </a:r>
            </a:p>
          </p:txBody>
        </p:sp>
        <p:sp>
          <p:nvSpPr>
            <p:cNvPr id="58" name="Shape 58"/>
            <p:cNvSpPr/>
            <p:nvPr/>
          </p:nvSpPr>
          <p:spPr>
            <a:xfrm>
              <a:off x="8157765" y="1873250"/>
              <a:ext cx="3482844" cy="1270000"/>
            </a:xfrm>
            <a:prstGeom prst="roundRect">
              <a:avLst>
                <a:gd name="adj" fmla="val 15000"/>
              </a:avLst>
            </a:prstGeom>
            <a:solidFill>
              <a:schemeClr val="accent1">
                <a:hueOff val="273561"/>
                <a:satOff val="2937"/>
                <a:lumOff val="-22233"/>
                <a:alpha val="90000"/>
              </a:schemeClr>
            </a:solidFill>
            <a:ln w="12700" cap="flat">
              <a:noFill/>
              <a:miter lim="400000"/>
            </a:ln>
            <a:effectLst>
              <a:outerShdw blurRad="50800" dist="63500" dir="2700000" rotWithShape="0">
                <a:srgbClr val="000000">
                  <a:alpha val="50000"/>
                </a:srgbClr>
              </a:outerShdw>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a:solidFill>
                    <a:srgbClr val="FFFFFF"/>
                  </a:solidFill>
                  <a:effectLst>
                    <a:outerShdw blurRad="38100" dist="12700" dir="5400000" rotWithShape="0">
                      <a:srgbClr val="000000">
                        <a:alpha val="50000"/>
                      </a:srgbClr>
                    </a:outerShdw>
                  </a:effectLst>
                </a:defRPr>
              </a:pPr>
              <a:r>
                <a:rPr sz="2000" dirty="0"/>
                <a:t>Coherent</a:t>
              </a:r>
              <a:br>
                <a:rPr sz="2000" dirty="0"/>
              </a:br>
              <a:r>
                <a:rPr sz="2000" dirty="0"/>
                <a:t>Beam</a:t>
              </a:r>
            </a:p>
          </p:txBody>
        </p:sp>
        <p:sp>
          <p:nvSpPr>
            <p:cNvPr id="59" name="Shape 59"/>
            <p:cNvSpPr/>
            <p:nvPr/>
          </p:nvSpPr>
          <p:spPr>
            <a:xfrm>
              <a:off x="8157765" y="3546475"/>
              <a:ext cx="3482844" cy="1270000"/>
            </a:xfrm>
            <a:prstGeom prst="roundRect">
              <a:avLst>
                <a:gd name="adj" fmla="val 15000"/>
              </a:avLst>
            </a:prstGeom>
            <a:solidFill>
              <a:schemeClr val="accent1">
                <a:hueOff val="273561"/>
                <a:satOff val="2937"/>
                <a:lumOff val="-22233"/>
                <a:alpha val="90000"/>
              </a:schemeClr>
            </a:solidFill>
            <a:ln w="12700" cap="flat">
              <a:noFill/>
              <a:miter lim="400000"/>
            </a:ln>
            <a:effectLst>
              <a:outerShdw blurRad="50800" dist="63500" dir="2700000" rotWithShape="0">
                <a:srgbClr val="000000">
                  <a:alpha val="50000"/>
                </a:srgbClr>
              </a:outerShdw>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a:solidFill>
                    <a:srgbClr val="FFFFFF"/>
                  </a:solidFill>
                  <a:effectLst>
                    <a:outerShdw blurRad="38100" dist="12700" dir="5400000" rotWithShape="0">
                      <a:srgbClr val="000000">
                        <a:alpha val="50000"/>
                      </a:srgbClr>
                    </a:outerShdw>
                  </a:effectLst>
                </a:defRPr>
              </a:lvl1pPr>
            </a:lstStyle>
            <a:p>
              <a:r>
                <a:rPr sz="2000" dirty="0"/>
                <a:t>Correlate</a:t>
              </a:r>
            </a:p>
          </p:txBody>
        </p:sp>
        <p:sp>
          <p:nvSpPr>
            <p:cNvPr id="60" name="Shape 60"/>
            <p:cNvSpPr/>
            <p:nvPr/>
          </p:nvSpPr>
          <p:spPr>
            <a:xfrm>
              <a:off x="2626147" y="2625846"/>
              <a:ext cx="1359966" cy="1"/>
            </a:xfrm>
            <a:prstGeom prst="line">
              <a:avLst/>
            </a:prstGeom>
            <a:noFill/>
            <a:ln w="50800" cap="flat">
              <a:solidFill>
                <a:srgbClr val="000000">
                  <a:alpha val="90201"/>
                </a:srgbClr>
              </a:solidFill>
              <a:prstDash val="solid"/>
              <a:miter lim="400000"/>
              <a:tailEnd type="arrow" w="med" len="med"/>
            </a:ln>
            <a:effectLst>
              <a:outerShdw blurRad="50800" dist="63500" dir="2700000" rotWithShape="0">
                <a:srgbClr val="000000">
                  <a:alpha val="50000"/>
                </a:srgbClr>
              </a:outerShdw>
            </a:effectLst>
          </p:spPr>
          <p:txBody>
            <a:bodyPr wrap="square" lIns="35719" tIns="35719" rIns="35719" bIns="35719" numCol="1" anchor="ctr">
              <a:noAutofit/>
            </a:bodyPr>
            <a:lstStyle/>
            <a:p>
              <a:pPr>
                <a:defRPr>
                  <a:solidFill>
                    <a:srgbClr val="FFFFFF"/>
                  </a:solidFill>
                  <a:effectLst>
                    <a:outerShdw blurRad="38100" dist="12700" dir="5400000" rotWithShape="0">
                      <a:srgbClr val="000000">
                        <a:alpha val="50000"/>
                      </a:srgbClr>
                    </a:outerShdw>
                  </a:effectLst>
                </a:defRPr>
              </a:pPr>
              <a:endParaRPr sz="1266"/>
            </a:p>
          </p:txBody>
        </p:sp>
        <p:sp>
          <p:nvSpPr>
            <p:cNvPr id="61" name="Shape 61"/>
            <p:cNvSpPr/>
            <p:nvPr/>
          </p:nvSpPr>
          <p:spPr>
            <a:xfrm>
              <a:off x="7016284" y="2625846"/>
              <a:ext cx="1028243" cy="1"/>
            </a:xfrm>
            <a:prstGeom prst="line">
              <a:avLst/>
            </a:prstGeom>
            <a:noFill/>
            <a:ln w="50800" cap="flat">
              <a:solidFill>
                <a:srgbClr val="000000">
                  <a:alpha val="90000"/>
                </a:srgbClr>
              </a:solidFill>
              <a:prstDash val="solid"/>
              <a:miter lim="400000"/>
              <a:tailEnd type="arrow" w="med" len="med"/>
            </a:ln>
            <a:effectLst>
              <a:outerShdw blurRad="50800" dist="63500" dir="2700000" rotWithShape="0">
                <a:srgbClr val="000000">
                  <a:alpha val="50000"/>
                </a:srgbClr>
              </a:outerShdw>
            </a:effectLst>
          </p:spPr>
          <p:txBody>
            <a:bodyPr wrap="square" lIns="35719" tIns="35719" rIns="35719" bIns="35719" numCol="1" anchor="ctr">
              <a:noAutofit/>
            </a:bodyPr>
            <a:lstStyle/>
            <a:p>
              <a:pPr>
                <a:defRPr>
                  <a:solidFill>
                    <a:srgbClr val="FFFFFF"/>
                  </a:solidFill>
                  <a:effectLst>
                    <a:outerShdw blurRad="38100" dist="12700" dir="5400000" rotWithShape="0">
                      <a:srgbClr val="000000">
                        <a:alpha val="50000"/>
                      </a:srgbClr>
                    </a:outerShdw>
                  </a:effectLst>
                </a:defRPr>
              </a:pPr>
              <a:endParaRPr sz="1266"/>
            </a:p>
          </p:txBody>
        </p:sp>
        <p:sp>
          <p:nvSpPr>
            <p:cNvPr id="62" name="Shape 62"/>
            <p:cNvSpPr/>
            <p:nvPr/>
          </p:nvSpPr>
          <p:spPr>
            <a:xfrm flipV="1">
              <a:off x="6991943" y="582441"/>
              <a:ext cx="1" cy="3851618"/>
            </a:xfrm>
            <a:prstGeom prst="line">
              <a:avLst/>
            </a:prstGeom>
            <a:noFill/>
            <a:ln w="50800" cap="flat">
              <a:solidFill>
                <a:srgbClr val="000000">
                  <a:alpha val="90000"/>
                </a:srgbClr>
              </a:solidFill>
              <a:prstDash val="solid"/>
              <a:miter lim="400000"/>
            </a:ln>
            <a:effectLst>
              <a:outerShdw blurRad="50800" dist="63500" dir="2700000" rotWithShape="0">
                <a:srgbClr val="000000">
                  <a:alpha val="50000"/>
                </a:srgbClr>
              </a:outerShdw>
            </a:effectLst>
          </p:spPr>
          <p:txBody>
            <a:bodyPr wrap="square" lIns="35719" tIns="35719" rIns="35719" bIns="35719" numCol="1" anchor="ctr">
              <a:noAutofit/>
            </a:bodyPr>
            <a:lstStyle/>
            <a:p>
              <a:pPr>
                <a:defRPr>
                  <a:solidFill>
                    <a:srgbClr val="FFFFFF"/>
                  </a:solidFill>
                  <a:effectLst>
                    <a:outerShdw blurRad="38100" dist="12700" dir="5400000" rotWithShape="0">
                      <a:srgbClr val="000000">
                        <a:alpha val="50000"/>
                      </a:srgbClr>
                    </a:outerShdw>
                  </a:effectLst>
                </a:defRPr>
              </a:pPr>
              <a:endParaRPr sz="1266"/>
            </a:p>
          </p:txBody>
        </p:sp>
        <p:sp>
          <p:nvSpPr>
            <p:cNvPr id="63" name="Shape 63"/>
            <p:cNvSpPr/>
            <p:nvPr/>
          </p:nvSpPr>
          <p:spPr>
            <a:xfrm>
              <a:off x="7016284" y="609600"/>
              <a:ext cx="1028243" cy="0"/>
            </a:xfrm>
            <a:prstGeom prst="line">
              <a:avLst/>
            </a:prstGeom>
            <a:noFill/>
            <a:ln w="50800" cap="flat">
              <a:solidFill>
                <a:srgbClr val="000000">
                  <a:alpha val="90000"/>
                </a:srgbClr>
              </a:solidFill>
              <a:prstDash val="solid"/>
              <a:miter lim="400000"/>
              <a:tailEnd type="arrow" w="med" len="med"/>
            </a:ln>
            <a:effectLst>
              <a:outerShdw blurRad="50800" dist="63500" dir="2700000" rotWithShape="0">
                <a:srgbClr val="000000">
                  <a:alpha val="50000"/>
                </a:srgbClr>
              </a:outerShdw>
            </a:effectLst>
          </p:spPr>
          <p:txBody>
            <a:bodyPr wrap="square" lIns="35719" tIns="35719" rIns="35719" bIns="35719" numCol="1" anchor="ctr">
              <a:noAutofit/>
            </a:bodyPr>
            <a:lstStyle/>
            <a:p>
              <a:pPr>
                <a:defRPr>
                  <a:solidFill>
                    <a:srgbClr val="FFFFFF"/>
                  </a:solidFill>
                  <a:effectLst>
                    <a:outerShdw blurRad="38100" dist="12700" dir="5400000" rotWithShape="0">
                      <a:srgbClr val="000000">
                        <a:alpha val="50000"/>
                      </a:srgbClr>
                    </a:outerShdw>
                  </a:effectLst>
                </a:defRPr>
              </a:pPr>
              <a:endParaRPr sz="1266"/>
            </a:p>
          </p:txBody>
        </p:sp>
        <p:sp>
          <p:nvSpPr>
            <p:cNvPr id="64" name="Shape 64"/>
            <p:cNvSpPr/>
            <p:nvPr/>
          </p:nvSpPr>
          <p:spPr>
            <a:xfrm>
              <a:off x="7016283" y="4406900"/>
              <a:ext cx="1028243" cy="0"/>
            </a:xfrm>
            <a:prstGeom prst="line">
              <a:avLst/>
            </a:prstGeom>
            <a:noFill/>
            <a:ln w="50800" cap="flat">
              <a:solidFill>
                <a:srgbClr val="000000">
                  <a:alpha val="90000"/>
                </a:srgbClr>
              </a:solidFill>
              <a:prstDash val="solid"/>
              <a:miter lim="400000"/>
              <a:tailEnd type="arrow" w="med" len="med"/>
            </a:ln>
            <a:effectLst>
              <a:outerShdw blurRad="50800" dist="63500" dir="2700000" rotWithShape="0">
                <a:srgbClr val="000000">
                  <a:alpha val="50000"/>
                </a:srgbClr>
              </a:outerShdw>
            </a:effectLst>
          </p:spPr>
          <p:txBody>
            <a:bodyPr wrap="square" lIns="35719" tIns="35719" rIns="35719" bIns="35719" numCol="1" anchor="ctr">
              <a:noAutofit/>
            </a:bodyPr>
            <a:lstStyle/>
            <a:p>
              <a:pPr>
                <a:defRPr>
                  <a:solidFill>
                    <a:srgbClr val="FFFFFF"/>
                  </a:solidFill>
                  <a:effectLst>
                    <a:outerShdw blurRad="38100" dist="12700" dir="5400000" rotWithShape="0">
                      <a:srgbClr val="000000">
                        <a:alpha val="50000"/>
                      </a:srgbClr>
                    </a:outerShdw>
                  </a:effectLst>
                </a:defRPr>
              </a:pPr>
              <a:endParaRPr sz="1266"/>
            </a:p>
          </p:txBody>
        </p:sp>
        <p:sp>
          <p:nvSpPr>
            <p:cNvPr id="65" name="Shape 65"/>
            <p:cNvSpPr/>
            <p:nvPr/>
          </p:nvSpPr>
          <p:spPr>
            <a:xfrm>
              <a:off x="6710081" y="2625846"/>
              <a:ext cx="345363" cy="1"/>
            </a:xfrm>
            <a:prstGeom prst="line">
              <a:avLst/>
            </a:prstGeom>
            <a:noFill/>
            <a:ln w="50800" cap="flat">
              <a:solidFill>
                <a:srgbClr val="000000">
                  <a:alpha val="90000"/>
                </a:srgbClr>
              </a:solidFill>
              <a:prstDash val="solid"/>
              <a:miter lim="400000"/>
            </a:ln>
            <a:effectLst/>
          </p:spPr>
          <p:txBody>
            <a:bodyPr wrap="square" lIns="35719" tIns="35719" rIns="35719" bIns="35719" numCol="1" anchor="ctr">
              <a:noAutofit/>
            </a:bodyPr>
            <a:lstStyle/>
            <a:p>
              <a:pPr>
                <a:defRPr>
                  <a:solidFill>
                    <a:srgbClr val="FFFFFF"/>
                  </a:solidFill>
                  <a:effectLst>
                    <a:outerShdw blurRad="38100" dist="12700" dir="5400000" rotWithShape="0">
                      <a:srgbClr val="000000">
                        <a:alpha val="50000"/>
                      </a:srgbClr>
                    </a:outerShdw>
                  </a:effectLst>
                </a:defRPr>
              </a:pPr>
              <a:endParaRPr sz="1266"/>
            </a:p>
          </p:txBody>
        </p:sp>
      </p:grpSp>
      <p:sp>
        <p:nvSpPr>
          <p:cNvPr id="67" name="Shape 67"/>
          <p:cNvSpPr/>
          <p:nvPr/>
        </p:nvSpPr>
        <p:spPr>
          <a:xfrm>
            <a:off x="618304" y="5058160"/>
            <a:ext cx="1127937" cy="68768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rPr sz="2000" dirty="0"/>
              <a:t>~28 TB of </a:t>
            </a:r>
            <a:br>
              <a:rPr sz="2000" dirty="0"/>
            </a:br>
            <a:r>
              <a:rPr sz="2000" dirty="0"/>
              <a:t>data/hour</a:t>
            </a:r>
          </a:p>
        </p:txBody>
      </p:sp>
      <p:sp>
        <p:nvSpPr>
          <p:cNvPr id="68" name="Shape 68"/>
          <p:cNvSpPr/>
          <p:nvPr/>
        </p:nvSpPr>
        <p:spPr>
          <a:xfrm>
            <a:off x="2957866" y="1477812"/>
            <a:ext cx="1792158" cy="68768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rPr sz="2000" dirty="0"/>
              <a:t>Arrange into</a:t>
            </a:r>
            <a:br>
              <a:rPr sz="2000" dirty="0"/>
            </a:br>
            <a:r>
              <a:rPr sz="2000" dirty="0"/>
              <a:t> coarse channels</a:t>
            </a:r>
          </a:p>
        </p:txBody>
      </p:sp>
      <p:sp>
        <p:nvSpPr>
          <p:cNvPr id="69" name="Shape 69"/>
          <p:cNvSpPr/>
          <p:nvPr/>
        </p:nvSpPr>
        <p:spPr>
          <a:xfrm>
            <a:off x="6361613" y="5516591"/>
            <a:ext cx="1743296" cy="68768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r>
              <a:rPr sz="2000" dirty="0"/>
              <a:t>‘Galaxy’ cluster</a:t>
            </a:r>
            <a:br>
              <a:rPr sz="2000" dirty="0"/>
            </a:br>
            <a:r>
              <a:rPr sz="2000" dirty="0"/>
              <a:t> at Pawsey</a:t>
            </a:r>
          </a:p>
        </p:txBody>
      </p:sp>
      <p:sp>
        <p:nvSpPr>
          <p:cNvPr id="70" name="Shape 70"/>
          <p:cNvSpPr/>
          <p:nvPr/>
        </p:nvSpPr>
        <p:spPr>
          <a:xfrm>
            <a:off x="3147011" y="5222328"/>
            <a:ext cx="1540999" cy="68768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defRPr>
                <a:solidFill>
                  <a:schemeClr val="accent5"/>
                </a:solidFill>
              </a:defRPr>
            </a:pPr>
            <a:r>
              <a:rPr sz="2000" dirty="0"/>
              <a:t>‘Recombine’</a:t>
            </a:r>
          </a:p>
          <a:p>
            <a:pPr>
              <a:defRPr>
                <a:solidFill>
                  <a:schemeClr val="accent5"/>
                </a:solidFill>
              </a:defRPr>
            </a:pPr>
            <a:r>
              <a:rPr sz="2000" dirty="0"/>
              <a:t>within archive</a:t>
            </a:r>
          </a:p>
        </p:txBody>
      </p:sp>
      <p:sp>
        <p:nvSpPr>
          <p:cNvPr id="2" name="TextBox 1"/>
          <p:cNvSpPr txBox="1"/>
          <p:nvPr/>
        </p:nvSpPr>
        <p:spPr>
          <a:xfrm>
            <a:off x="11409" y="5745849"/>
            <a:ext cx="8807115" cy="830997"/>
          </a:xfrm>
          <a:prstGeom prst="rect">
            <a:avLst/>
          </a:prstGeom>
          <a:noFill/>
        </p:spPr>
        <p:txBody>
          <a:bodyPr wrap="square" rtlCol="0">
            <a:spAutoFit/>
          </a:bodyPr>
          <a:lstStyle/>
          <a:p>
            <a:r>
              <a:rPr lang="en-US" sz="2400" b="1" dirty="0"/>
              <a:t>Science: </a:t>
            </a:r>
          </a:p>
          <a:p>
            <a:r>
              <a:rPr lang="en-US" sz="2400" dirty="0">
                <a:solidFill>
                  <a:srgbClr val="0432FF"/>
                </a:solidFill>
                <a:latin typeface="American Typewriter" charset="0"/>
                <a:ea typeface="American Typewriter" charset="0"/>
                <a:cs typeface="American Typewriter" charset="0"/>
              </a:rPr>
              <a:t>Pulsars</a:t>
            </a:r>
            <a:r>
              <a:rPr lang="en-US" sz="2400" dirty="0"/>
              <a:t>, </a:t>
            </a:r>
            <a:r>
              <a:rPr lang="en-US" sz="2400" dirty="0">
                <a:solidFill>
                  <a:srgbClr val="0432FF"/>
                </a:solidFill>
              </a:rPr>
              <a:t>Fast Transients</a:t>
            </a:r>
            <a:r>
              <a:rPr lang="en-US" sz="2400" dirty="0"/>
              <a:t>, </a:t>
            </a:r>
            <a:r>
              <a:rPr lang="en-US" sz="2400" dirty="0">
                <a:solidFill>
                  <a:srgbClr val="0432FF"/>
                </a:solidFill>
              </a:rPr>
              <a:t>FRBs</a:t>
            </a:r>
            <a:r>
              <a:rPr lang="en-US" sz="2400" dirty="0"/>
              <a:t>, spectral lines, SETI, </a:t>
            </a:r>
            <a:r>
              <a:rPr lang="en-US" sz="2400" dirty="0">
                <a:solidFill>
                  <a:srgbClr val="0432FF"/>
                </a:solidFill>
              </a:rPr>
              <a:t>passive radar</a:t>
            </a:r>
            <a:r>
              <a:rPr lang="en-US" sz="2400" dirty="0"/>
              <a:t>. etc. </a:t>
            </a:r>
          </a:p>
        </p:txBody>
      </p:sp>
      <p:sp>
        <p:nvSpPr>
          <p:cNvPr id="3" name="TextBox 2">
            <a:extLst>
              <a:ext uri="{FF2B5EF4-FFF2-40B4-BE49-F238E27FC236}">
                <a16:creationId xmlns:a16="http://schemas.microsoft.com/office/drawing/2014/main" id="{09E04FBC-7CBF-984B-0CA9-F46903960B45}"/>
              </a:ext>
            </a:extLst>
          </p:cNvPr>
          <p:cNvSpPr txBox="1"/>
          <p:nvPr/>
        </p:nvSpPr>
        <p:spPr>
          <a:xfrm>
            <a:off x="11409" y="1025034"/>
            <a:ext cx="3685948" cy="338554"/>
          </a:xfrm>
          <a:prstGeom prst="rect">
            <a:avLst/>
          </a:prstGeom>
          <a:solidFill>
            <a:schemeClr val="tx2">
              <a:lumMod val="20000"/>
              <a:lumOff val="80000"/>
            </a:schemeClr>
          </a:solidFill>
        </p:spPr>
        <p:txBody>
          <a:bodyPr wrap="square" rtlCol="0">
            <a:spAutoFit/>
          </a:bodyPr>
          <a:lstStyle/>
          <a:p>
            <a:r>
              <a:rPr lang="en-US" sz="1600" i="1" dirty="0">
                <a:latin typeface="Bookman Old Style" panose="02050604050505020204" pitchFamily="18" charset="0"/>
              </a:rPr>
              <a:t>From the 2017 Project meeting </a:t>
            </a:r>
          </a:p>
        </p:txBody>
      </p:sp>
    </p:spTree>
    <p:extLst>
      <p:ext uri="{BB962C8B-B14F-4D97-AF65-F5344CB8AC3E}">
        <p14:creationId xmlns:p14="http://schemas.microsoft.com/office/powerpoint/2010/main" val="1866955640"/>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p:nvPr/>
        </p:nvSpPr>
        <p:spPr>
          <a:xfrm>
            <a:off x="982132" y="139449"/>
            <a:ext cx="8161867" cy="68768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4800">
                <a:solidFill>
                  <a:srgbClr val="FFFFFF"/>
                </a:solidFill>
              </a:defRPr>
            </a:lvl1pPr>
          </a:lstStyle>
          <a:p>
            <a:pPr algn="ctr"/>
            <a:r>
              <a:rPr lang="en-AU" sz="4000" dirty="0">
                <a:solidFill>
                  <a:srgbClr val="0432FF"/>
                </a:solidFill>
                <a:latin typeface="Arial" panose="020B0604020202020204" pitchFamily="34" charset="0"/>
                <a:ea typeface="American Typewriter" charset="0"/>
                <a:cs typeface="Arial" panose="020B0604020202020204" pitchFamily="34" charset="0"/>
              </a:rPr>
              <a:t>PFT (VCS) science with the MWA</a:t>
            </a:r>
            <a:endParaRPr sz="4000" dirty="0">
              <a:solidFill>
                <a:srgbClr val="0432FF"/>
              </a:solidFill>
              <a:latin typeface="Arial" panose="020B0604020202020204" pitchFamily="34" charset="0"/>
              <a:ea typeface="American Typewriter" charset="0"/>
              <a:cs typeface="Arial" panose="020B0604020202020204" pitchFamily="34" charset="0"/>
            </a:endParaRPr>
          </a:p>
        </p:txBody>
      </p:sp>
      <p:sp>
        <p:nvSpPr>
          <p:cNvPr id="26" name="TextBox 25"/>
          <p:cNvSpPr txBox="1"/>
          <p:nvPr/>
        </p:nvSpPr>
        <p:spPr>
          <a:xfrm>
            <a:off x="111275" y="6519446"/>
            <a:ext cx="3707742" cy="338554"/>
          </a:xfrm>
          <a:prstGeom prst="rect">
            <a:avLst/>
          </a:prstGeom>
          <a:solidFill>
            <a:schemeClr val="bg1"/>
          </a:solidFill>
        </p:spPr>
        <p:txBody>
          <a:bodyPr wrap="square" rtlCol="0">
            <a:spAutoFit/>
          </a:bodyPr>
          <a:lstStyle/>
          <a:p>
            <a:endParaRPr lang="en-US" sz="1600" dirty="0">
              <a:latin typeface="Bookman Old Style" charset="0"/>
              <a:ea typeface="Bookman Old Style" charset="0"/>
              <a:cs typeface="Bookman Old Style" charset="0"/>
            </a:endParaRPr>
          </a:p>
        </p:txBody>
      </p:sp>
      <p:sp>
        <p:nvSpPr>
          <p:cNvPr id="4" name="TextBox 3"/>
          <p:cNvSpPr txBox="1"/>
          <p:nvPr/>
        </p:nvSpPr>
        <p:spPr>
          <a:xfrm>
            <a:off x="0" y="1058778"/>
            <a:ext cx="3581731" cy="5262979"/>
          </a:xfrm>
          <a:prstGeom prst="rect">
            <a:avLst/>
          </a:prstGeom>
          <a:noFill/>
        </p:spPr>
        <p:txBody>
          <a:bodyPr wrap="square" rtlCol="0">
            <a:spAutoFit/>
          </a:bodyPr>
          <a:lstStyle/>
          <a:p>
            <a:pPr marL="342900" indent="-342900">
              <a:buFont typeface="+mj-lt"/>
              <a:buAutoNum type="arabicPeriod"/>
            </a:pPr>
            <a:r>
              <a:rPr lang="en-US" sz="800" dirty="0" err="1">
                <a:latin typeface="Bookman Old Style" charset="0"/>
                <a:ea typeface="Bookman Old Style" charset="0"/>
                <a:cs typeface="Bookman Old Style" charset="0"/>
              </a:rPr>
              <a:t>Janagal</a:t>
            </a:r>
            <a:r>
              <a:rPr lang="en-US" sz="800" dirty="0">
                <a:latin typeface="Bookman Old Style" charset="0"/>
                <a:ea typeface="Bookman Old Style" charset="0"/>
                <a:cs typeface="Bookman Old Style" charset="0"/>
              </a:rPr>
              <a:t> et al. (2023a), MNRAS, 523, 5934, “</a:t>
            </a:r>
            <a:r>
              <a:rPr lang="en-US" sz="800" i="1" dirty="0">
                <a:latin typeface="Bookman Old Style" charset="0"/>
                <a:ea typeface="Bookman Old Style" charset="0"/>
                <a:cs typeface="Bookman Old Style" charset="0"/>
              </a:rPr>
              <a:t>Single-pulse analysis and average emission characteristics of PSR J1820-0427 from observations made with the MWA and </a:t>
            </a:r>
            <a:r>
              <a:rPr lang="en-US" sz="800" i="1" dirty="0" err="1">
                <a:latin typeface="Bookman Old Style" charset="0"/>
                <a:ea typeface="Bookman Old Style" charset="0"/>
                <a:cs typeface="Bookman Old Style" charset="0"/>
              </a:rPr>
              <a:t>uGMRT</a:t>
            </a:r>
            <a:r>
              <a:rPr lang="en-US" sz="800" dirty="0">
                <a:latin typeface="Bookman Old Style" charset="0"/>
                <a:ea typeface="Bookman Old Style" charset="0"/>
                <a:cs typeface="Bookman Old Style" charset="0"/>
              </a:rPr>
              <a:t>”</a:t>
            </a:r>
          </a:p>
          <a:p>
            <a:pPr marL="342900" indent="-342900">
              <a:buFont typeface="+mj-lt"/>
              <a:buAutoNum type="arabicPeriod"/>
            </a:pPr>
            <a:r>
              <a:rPr lang="en-US" sz="800" dirty="0">
                <a:latin typeface="Bookman Old Style" charset="0"/>
                <a:ea typeface="Bookman Old Style" charset="0"/>
                <a:cs typeface="Bookman Old Style" charset="0"/>
              </a:rPr>
              <a:t>McSweeney et al. (2023), </a:t>
            </a:r>
            <a:r>
              <a:rPr lang="en-US" sz="800" dirty="0" err="1">
                <a:latin typeface="Bookman Old Style" charset="0"/>
                <a:ea typeface="Bookman Old Style" charset="0"/>
                <a:cs typeface="Bookman Old Style" charset="0"/>
              </a:rPr>
              <a:t>ApJ</a:t>
            </a:r>
            <a:r>
              <a:rPr lang="en-US" sz="800" dirty="0">
                <a:latin typeface="Bookman Old Style" charset="0"/>
                <a:ea typeface="Bookman Old Style" charset="0"/>
                <a:cs typeface="Bookman Old Style" charset="0"/>
              </a:rPr>
              <a:t>, 952, 73, “</a:t>
            </a:r>
            <a:r>
              <a:rPr lang="en-US" sz="800" i="1" dirty="0">
                <a:latin typeface="Bookman Old Style" charset="0"/>
                <a:ea typeface="Bookman Old Style" charset="0"/>
                <a:cs typeface="Bookman Old Style" charset="0"/>
              </a:rPr>
              <a:t>Testing the circularity of PSR B0818-41’s carousel</a:t>
            </a:r>
            <a:r>
              <a:rPr lang="en-US" sz="800" dirty="0">
                <a:latin typeface="Bookman Old Style" charset="0"/>
                <a:ea typeface="Bookman Old Style" charset="0"/>
                <a:cs typeface="Bookman Old Style" charset="0"/>
              </a:rPr>
              <a:t>”</a:t>
            </a:r>
          </a:p>
          <a:p>
            <a:pPr marL="342900" indent="-342900">
              <a:buFont typeface="+mj-lt"/>
              <a:buAutoNum type="arabicPeriod"/>
            </a:pPr>
            <a:r>
              <a:rPr lang="en-US" sz="800" dirty="0">
                <a:latin typeface="Bookman Old Style" charset="0"/>
                <a:ea typeface="Bookman Old Style" charset="0"/>
                <a:cs typeface="Bookman Old Style" charset="0"/>
              </a:rPr>
              <a:t>Bhat et al. (2023a), PASA, 40, e021, “</a:t>
            </a:r>
            <a:r>
              <a:rPr lang="en-US" sz="800" i="1" dirty="0">
                <a:latin typeface="Bookman Old Style" charset="0"/>
                <a:ea typeface="Bookman Old Style" charset="0"/>
                <a:cs typeface="Bookman Old Style" charset="0"/>
              </a:rPr>
              <a:t>The Southern-sky MWA Rapid Two-</a:t>
            </a:r>
            <a:r>
              <a:rPr lang="en-US" sz="800" i="1" dirty="0" err="1">
                <a:latin typeface="Bookman Old Style" charset="0"/>
                <a:ea typeface="Bookman Old Style" charset="0"/>
                <a:cs typeface="Bookman Old Style" charset="0"/>
              </a:rPr>
              <a:t>metre</a:t>
            </a:r>
            <a:r>
              <a:rPr lang="en-US" sz="800" i="1" dirty="0">
                <a:latin typeface="Bookman Old Style" charset="0"/>
                <a:ea typeface="Bookman Old Style" charset="0"/>
                <a:cs typeface="Bookman Old Style" charset="0"/>
              </a:rPr>
              <a:t> (SMART) pulsar survey – I. Survey design and processing pipeline</a:t>
            </a:r>
            <a:r>
              <a:rPr lang="en-US" sz="800" dirty="0">
                <a:latin typeface="Bookman Old Style" charset="0"/>
                <a:ea typeface="Bookman Old Style" charset="0"/>
                <a:cs typeface="Bookman Old Style" charset="0"/>
              </a:rPr>
              <a:t>”</a:t>
            </a:r>
          </a:p>
          <a:p>
            <a:pPr marL="342900" indent="-342900">
              <a:buFont typeface="+mj-lt"/>
              <a:buAutoNum type="arabicPeriod"/>
            </a:pPr>
            <a:r>
              <a:rPr lang="en-US" sz="800" dirty="0">
                <a:latin typeface="Bookman Old Style" charset="0"/>
                <a:ea typeface="Bookman Old Style" charset="0"/>
                <a:cs typeface="Bookman Old Style" charset="0"/>
              </a:rPr>
              <a:t>Bhat et al. (2023b), PASA, 40, e020, “</a:t>
            </a:r>
            <a:r>
              <a:rPr lang="en-US" sz="800" i="1" dirty="0">
                <a:latin typeface="Bookman Old Style" charset="0"/>
                <a:ea typeface="Bookman Old Style" charset="0"/>
                <a:cs typeface="Bookman Old Style" charset="0"/>
              </a:rPr>
              <a:t>The Southern-sky MWA Rapid Two-</a:t>
            </a:r>
            <a:r>
              <a:rPr lang="en-US" sz="800" i="1" dirty="0" err="1">
                <a:latin typeface="Bookman Old Style" charset="0"/>
                <a:ea typeface="Bookman Old Style" charset="0"/>
                <a:cs typeface="Bookman Old Style" charset="0"/>
              </a:rPr>
              <a:t>metre</a:t>
            </a:r>
            <a:r>
              <a:rPr lang="en-US" sz="800" i="1" dirty="0">
                <a:latin typeface="Bookman Old Style" charset="0"/>
                <a:ea typeface="Bookman Old Style" charset="0"/>
                <a:cs typeface="Bookman Old Style" charset="0"/>
              </a:rPr>
              <a:t> (SMART) pulsar survey – II. Survey status, pulsar census and first pulsar discoveries</a:t>
            </a:r>
            <a:r>
              <a:rPr lang="en-US" sz="800" dirty="0">
                <a:latin typeface="Bookman Old Style" charset="0"/>
                <a:ea typeface="Bookman Old Style" charset="0"/>
                <a:cs typeface="Bookman Old Style" charset="0"/>
              </a:rPr>
              <a:t>”</a:t>
            </a:r>
          </a:p>
          <a:p>
            <a:pPr marL="342900" indent="-342900">
              <a:buFont typeface="+mj-lt"/>
              <a:buAutoNum type="arabicPeriod"/>
            </a:pPr>
            <a:r>
              <a:rPr lang="en-US" sz="800" dirty="0">
                <a:latin typeface="Bookman Old Style" charset="0"/>
                <a:ea typeface="Bookman Old Style" charset="0"/>
                <a:cs typeface="Bookman Old Style" charset="0"/>
              </a:rPr>
              <a:t>Sett et al. (2023), PASA, 40, e003, “</a:t>
            </a:r>
            <a:r>
              <a:rPr lang="en-US" sz="800" i="1" dirty="0">
                <a:latin typeface="Bookman Old Style" charset="0"/>
                <a:ea typeface="Bookman Old Style" charset="0"/>
                <a:cs typeface="Bookman Old Style" charset="0"/>
              </a:rPr>
              <a:t>Image-based searches for pulsar candidates using MWA VCS data</a:t>
            </a:r>
            <a:r>
              <a:rPr lang="en-US" sz="800" dirty="0">
                <a:latin typeface="Bookman Old Style" charset="0"/>
                <a:ea typeface="Bookman Old Style" charset="0"/>
                <a:cs typeface="Bookman Old Style" charset="0"/>
              </a:rPr>
              <a:t>” </a:t>
            </a:r>
          </a:p>
          <a:p>
            <a:pPr marL="342900" indent="-342900">
              <a:buFont typeface="+mj-lt"/>
              <a:buAutoNum type="arabicPeriod"/>
            </a:pPr>
            <a:r>
              <a:rPr lang="en-US" sz="800" dirty="0">
                <a:latin typeface="Bookman Old Style" charset="0"/>
                <a:ea typeface="Bookman Old Style" charset="0"/>
                <a:cs typeface="Bookman Old Style" charset="0"/>
              </a:rPr>
              <a:t>Tian et al. (2023), MNRAS, 518, 4278, “</a:t>
            </a:r>
            <a:r>
              <a:rPr lang="en-US" sz="800" i="1" dirty="0">
                <a:latin typeface="Bookman Old Style" charset="0"/>
                <a:ea typeface="Bookman Old Style" charset="0"/>
                <a:cs typeface="Bookman Old Style" charset="0"/>
              </a:rPr>
              <a:t>A targeted search for repeating fast radio bursts with the MWA</a:t>
            </a:r>
            <a:r>
              <a:rPr lang="en-US" sz="800" dirty="0">
                <a:latin typeface="Bookman Old Style" charset="0"/>
                <a:ea typeface="Bookman Old Style" charset="0"/>
                <a:cs typeface="Bookman Old Style" charset="0"/>
              </a:rPr>
              <a:t>” </a:t>
            </a:r>
          </a:p>
          <a:p>
            <a:pPr marL="342900" indent="-342900">
              <a:buFont typeface="+mj-lt"/>
              <a:buAutoNum type="arabicPeriod"/>
            </a:pPr>
            <a:r>
              <a:rPr lang="en-US" sz="800" dirty="0" err="1">
                <a:latin typeface="Bookman Old Style" charset="0"/>
                <a:ea typeface="Bookman Old Style" charset="0"/>
                <a:cs typeface="Bookman Old Style" charset="0"/>
              </a:rPr>
              <a:t>Swainston</a:t>
            </a:r>
            <a:r>
              <a:rPr lang="en-US" sz="800" dirty="0">
                <a:latin typeface="Bookman Old Style" charset="0"/>
                <a:ea typeface="Bookman Old Style" charset="0"/>
                <a:cs typeface="Bookman Old Style" charset="0"/>
              </a:rPr>
              <a:t> et al. (2022b), PASA, 39, e056, “</a:t>
            </a:r>
            <a:r>
              <a:rPr lang="en-US" sz="800" i="1" dirty="0" err="1">
                <a:latin typeface="Bookman Old Style" charset="0"/>
                <a:ea typeface="Bookman Old Style" charset="0"/>
                <a:cs typeface="Bookman Old Style" charset="0"/>
              </a:rPr>
              <a:t>pulsar_spectra</a:t>
            </a:r>
            <a:r>
              <a:rPr lang="en-US" sz="800" i="1" dirty="0">
                <a:latin typeface="Bookman Old Style" charset="0"/>
                <a:ea typeface="Bookman Old Style" charset="0"/>
                <a:cs typeface="Bookman Old Style" charset="0"/>
              </a:rPr>
              <a:t>: A pulsar flux density catalogue and spectrum fitting repository</a:t>
            </a:r>
            <a:r>
              <a:rPr lang="en-US" sz="800" dirty="0">
                <a:latin typeface="Bookman Old Style" charset="0"/>
                <a:ea typeface="Bookman Old Style" charset="0"/>
                <a:cs typeface="Bookman Old Style" charset="0"/>
              </a:rPr>
              <a:t>” </a:t>
            </a:r>
          </a:p>
          <a:p>
            <a:pPr marL="342900" indent="-342900">
              <a:buFont typeface="+mj-lt"/>
              <a:buAutoNum type="arabicPeriod"/>
            </a:pPr>
            <a:r>
              <a:rPr lang="en-US" sz="800" dirty="0" err="1">
                <a:latin typeface="Bookman Old Style" charset="0"/>
                <a:ea typeface="Bookman Old Style" charset="0"/>
                <a:cs typeface="Bookman Old Style" charset="0"/>
              </a:rPr>
              <a:t>Swainston</a:t>
            </a:r>
            <a:r>
              <a:rPr lang="en-US" sz="800" dirty="0">
                <a:latin typeface="Bookman Old Style" charset="0"/>
                <a:ea typeface="Bookman Old Style" charset="0"/>
                <a:cs typeface="Bookman Old Style" charset="0"/>
              </a:rPr>
              <a:t> et al. (2022a), 39, e020, PASA, “MWA tied-array processing IV: A multi-pixel beamformer for pulsar surveys and ionospheric corrected localization” </a:t>
            </a:r>
          </a:p>
          <a:p>
            <a:pPr marL="342900" indent="-342900">
              <a:buFont typeface="+mj-lt"/>
              <a:buAutoNum type="arabicPeriod"/>
            </a:pPr>
            <a:r>
              <a:rPr lang="en-US" sz="800" dirty="0">
                <a:latin typeface="Bookman Old Style" charset="0"/>
                <a:ea typeface="Bookman Old Style" charset="0"/>
                <a:cs typeface="Bookman Old Style" charset="0"/>
              </a:rPr>
              <a:t>Tian et al. (2022), MNRAS, 514, 2756, “</a:t>
            </a:r>
            <a:r>
              <a:rPr lang="en-US" sz="800" i="1" dirty="0">
                <a:latin typeface="Bookman Old Style" charset="0"/>
                <a:ea typeface="Bookman Old Style" charset="0"/>
                <a:cs typeface="Bookman Old Style" charset="0"/>
              </a:rPr>
              <a:t>High time resolution search for prompt radio emission from the long GRB 210419A with the Murchison Widefield Array</a:t>
            </a:r>
            <a:r>
              <a:rPr lang="en-US" sz="800" dirty="0">
                <a:latin typeface="Bookman Old Style" charset="0"/>
                <a:ea typeface="Bookman Old Style" charset="0"/>
                <a:cs typeface="Bookman Old Style" charset="0"/>
              </a:rPr>
              <a:t>”</a:t>
            </a:r>
          </a:p>
          <a:p>
            <a:pPr marL="342900" indent="-342900">
              <a:buFont typeface="+mj-lt"/>
              <a:buAutoNum type="arabicPeriod"/>
            </a:pPr>
            <a:r>
              <a:rPr lang="en-US" sz="800" dirty="0">
                <a:latin typeface="Bookman Old Style" charset="0"/>
                <a:ea typeface="Bookman Old Style" charset="0"/>
                <a:cs typeface="Bookman Old Style" charset="0"/>
              </a:rPr>
              <a:t>Kaur, et al. (2022), </a:t>
            </a:r>
            <a:r>
              <a:rPr lang="en-US" sz="800" dirty="0" err="1">
                <a:latin typeface="Bookman Old Style" charset="0"/>
                <a:ea typeface="Bookman Old Style" charset="0"/>
                <a:cs typeface="Bookman Old Style" charset="0"/>
              </a:rPr>
              <a:t>ApJ</a:t>
            </a:r>
            <a:r>
              <a:rPr lang="en-US" sz="800" dirty="0">
                <a:latin typeface="Bookman Old Style" charset="0"/>
                <a:ea typeface="Bookman Old Style" charset="0"/>
                <a:cs typeface="Bookman Old Style" charset="0"/>
              </a:rPr>
              <a:t> Letters, 930, L27, “</a:t>
            </a:r>
            <a:r>
              <a:rPr lang="en-US" sz="800" i="1" dirty="0">
                <a:latin typeface="Bookman Old Style" charset="0"/>
                <a:ea typeface="Bookman Old Style" charset="0"/>
                <a:cs typeface="Bookman Old Style" charset="0"/>
              </a:rPr>
              <a:t>Detection of frequency-dependent dispersion measure toward the millisecond pulsar J2241-5236 from contemporaneous wideband observations</a:t>
            </a:r>
            <a:r>
              <a:rPr lang="en-US" sz="800" dirty="0">
                <a:latin typeface="Bookman Old Style" charset="0"/>
                <a:ea typeface="Bookman Old Style" charset="0"/>
                <a:cs typeface="Bookman Old Style" charset="0"/>
              </a:rPr>
              <a:t>”  </a:t>
            </a:r>
          </a:p>
          <a:p>
            <a:pPr marL="342900" indent="-342900">
              <a:buFont typeface="+mj-lt"/>
              <a:buAutoNum type="arabicPeriod"/>
            </a:pPr>
            <a:r>
              <a:rPr lang="en-US" sz="800" dirty="0">
                <a:latin typeface="Bookman Old Style" charset="0"/>
                <a:ea typeface="Bookman Old Style" charset="0"/>
                <a:cs typeface="Bookman Old Style" charset="0"/>
              </a:rPr>
              <a:t>McSweeney et al. (2022), </a:t>
            </a:r>
            <a:r>
              <a:rPr lang="en-US" sz="800" dirty="0" err="1">
                <a:latin typeface="Bookman Old Style" charset="0"/>
                <a:ea typeface="Bookman Old Style" charset="0"/>
                <a:cs typeface="Bookman Old Style" charset="0"/>
              </a:rPr>
              <a:t>ApJ</a:t>
            </a:r>
            <a:r>
              <a:rPr lang="en-US" sz="800" dirty="0">
                <a:latin typeface="Bookman Old Style" charset="0"/>
                <a:ea typeface="Bookman Old Style" charset="0"/>
                <a:cs typeface="Bookman Old Style" charset="0"/>
              </a:rPr>
              <a:t>, 933, 210, “</a:t>
            </a:r>
            <a:r>
              <a:rPr lang="en-US" sz="800" i="1" dirty="0">
                <a:latin typeface="Bookman Old Style" charset="0"/>
                <a:ea typeface="Bookman Old Style" charset="0"/>
                <a:cs typeface="Bookman Old Style" charset="0"/>
              </a:rPr>
              <a:t>Independent discovery of a nulling pulsar with unusual </a:t>
            </a:r>
            <a:r>
              <a:rPr lang="en-US" sz="800" i="1" dirty="0" err="1">
                <a:latin typeface="Bookman Old Style" charset="0"/>
                <a:ea typeface="Bookman Old Style" charset="0"/>
                <a:cs typeface="Bookman Old Style" charset="0"/>
              </a:rPr>
              <a:t>subpulse</a:t>
            </a:r>
            <a:r>
              <a:rPr lang="en-US" sz="800" i="1" dirty="0">
                <a:latin typeface="Bookman Old Style" charset="0"/>
                <a:ea typeface="Bookman Old Style" charset="0"/>
                <a:cs typeface="Bookman Old Style" charset="0"/>
              </a:rPr>
              <a:t> drifting properties with the Murchison Widefield Array</a:t>
            </a:r>
            <a:r>
              <a:rPr lang="en-US" sz="800" dirty="0">
                <a:latin typeface="Bookman Old Style" charset="0"/>
                <a:ea typeface="Bookman Old Style" charset="0"/>
                <a:cs typeface="Bookman Old Style" charset="0"/>
              </a:rPr>
              <a:t>” </a:t>
            </a:r>
          </a:p>
          <a:p>
            <a:pPr marL="342900" indent="-342900">
              <a:buFont typeface="+mj-lt"/>
              <a:buAutoNum type="arabicPeriod"/>
            </a:pPr>
            <a:r>
              <a:rPr lang="en-US" sz="800" dirty="0" err="1">
                <a:latin typeface="Bookman Old Style" charset="0"/>
                <a:ea typeface="Bookman Old Style" charset="0"/>
                <a:cs typeface="Bookman Old Style" charset="0"/>
              </a:rPr>
              <a:t>Swainston</a:t>
            </a:r>
            <a:r>
              <a:rPr lang="en-US" sz="800" dirty="0">
                <a:latin typeface="Bookman Old Style" charset="0"/>
                <a:ea typeface="Bookman Old Style" charset="0"/>
                <a:cs typeface="Bookman Old Style" charset="0"/>
              </a:rPr>
              <a:t> et al. (2021), </a:t>
            </a:r>
            <a:r>
              <a:rPr lang="en-US" sz="800" dirty="0" err="1">
                <a:latin typeface="Bookman Old Style" charset="0"/>
                <a:ea typeface="Bookman Old Style" charset="0"/>
                <a:cs typeface="Bookman Old Style" charset="0"/>
              </a:rPr>
              <a:t>ApJ</a:t>
            </a:r>
            <a:r>
              <a:rPr lang="en-US" sz="800" dirty="0">
                <a:latin typeface="Bookman Old Style" charset="0"/>
                <a:ea typeface="Bookman Old Style" charset="0"/>
                <a:cs typeface="Bookman Old Style" charset="0"/>
              </a:rPr>
              <a:t> Letters, 911, L26, “</a:t>
            </a:r>
            <a:r>
              <a:rPr lang="en-US" sz="800" i="1" dirty="0">
                <a:latin typeface="Bookman Old Style" charset="0"/>
                <a:ea typeface="Bookman Old Style" charset="0"/>
                <a:cs typeface="Bookman Old Style" charset="0"/>
              </a:rPr>
              <a:t>Discovery of a steep-spectrum low-luminosity pulsar with the Murchison Widefield Array</a:t>
            </a:r>
            <a:r>
              <a:rPr lang="en-US" sz="800" dirty="0">
                <a:latin typeface="Bookman Old Style" charset="0"/>
                <a:ea typeface="Bookman Old Style" charset="0"/>
                <a:cs typeface="Bookman Old Style" charset="0"/>
              </a:rPr>
              <a:t>” </a:t>
            </a:r>
          </a:p>
          <a:p>
            <a:pPr marL="342900" indent="-342900">
              <a:buFont typeface="+mj-lt"/>
              <a:buAutoNum type="arabicPeriod"/>
            </a:pPr>
            <a:r>
              <a:rPr lang="en-US" sz="800" dirty="0">
                <a:latin typeface="Bookman Old Style" charset="0"/>
                <a:ea typeface="Bookman Old Style" charset="0"/>
                <a:cs typeface="Bookman Old Style" charset="0"/>
              </a:rPr>
              <a:t>Williamson et al. (2021), JAI, 10, 2150003, “</a:t>
            </a:r>
            <a:r>
              <a:rPr lang="en-US" sz="800" i="1" dirty="0">
                <a:latin typeface="Bookman Old Style" charset="0"/>
                <a:ea typeface="Bookman Old Style" charset="0"/>
                <a:cs typeface="Bookman Old Style" charset="0"/>
              </a:rPr>
              <a:t>An ultra-high time resolution cosmic-ray detection mode for the Murchison Widefield Array</a:t>
            </a:r>
            <a:r>
              <a:rPr lang="en-US" sz="800" dirty="0">
                <a:latin typeface="Bookman Old Style" charset="0"/>
                <a:ea typeface="Bookman Old Style" charset="0"/>
                <a:cs typeface="Bookman Old Style" charset="0"/>
              </a:rPr>
              <a:t>” </a:t>
            </a:r>
          </a:p>
          <a:p>
            <a:pPr marL="342900" indent="-342900">
              <a:buFont typeface="+mj-lt"/>
              <a:buAutoNum type="arabicPeriod"/>
            </a:pPr>
            <a:r>
              <a:rPr lang="en-US" sz="800" dirty="0">
                <a:latin typeface="Bookman Old Style" charset="0"/>
                <a:ea typeface="Bookman Old Style" charset="0"/>
                <a:cs typeface="Bookman Old Style" charset="0"/>
              </a:rPr>
              <a:t>McSweeney et al. (2020), 37, e034, “</a:t>
            </a:r>
            <a:r>
              <a:rPr lang="en-US" sz="800" i="1" dirty="0">
                <a:latin typeface="Bookman Old Style" charset="0"/>
                <a:ea typeface="Bookman Old Style" charset="0"/>
                <a:cs typeface="Bookman Old Style" charset="0"/>
              </a:rPr>
              <a:t>MWA tied-array processing III: Microsecond time resolution via a polyphase synthesis filter</a:t>
            </a:r>
            <a:r>
              <a:rPr lang="en-US" sz="800" dirty="0">
                <a:latin typeface="Bookman Old Style" charset="0"/>
                <a:ea typeface="Bookman Old Style" charset="0"/>
                <a:cs typeface="Bookman Old Style" charset="0"/>
              </a:rPr>
              <a:t>” </a:t>
            </a:r>
          </a:p>
          <a:p>
            <a:pPr marL="342900" indent="-342900">
              <a:buFont typeface="+mj-lt"/>
              <a:buAutoNum type="arabicPeriod"/>
            </a:pPr>
            <a:r>
              <a:rPr lang="en-US" sz="800" dirty="0">
                <a:latin typeface="Bookman Old Style" charset="0"/>
                <a:ea typeface="Bookman Old Style" charset="0"/>
                <a:cs typeface="Bookman Old Style" charset="0"/>
              </a:rPr>
              <a:t>McSweeney et al. (2019b), 883, 28, “</a:t>
            </a:r>
            <a:r>
              <a:rPr lang="en-US" sz="800" i="1" dirty="0">
                <a:latin typeface="Bookman Old Style" charset="0"/>
                <a:ea typeface="Bookman Old Style" charset="0"/>
                <a:cs typeface="Bookman Old Style" charset="0"/>
              </a:rPr>
              <a:t>The frequency-dependent behavior of </a:t>
            </a:r>
            <a:r>
              <a:rPr lang="en-US" sz="800" i="1" dirty="0" err="1">
                <a:latin typeface="Bookman Old Style" charset="0"/>
                <a:ea typeface="Bookman Old Style" charset="0"/>
                <a:cs typeface="Bookman Old Style" charset="0"/>
              </a:rPr>
              <a:t>subpulse</a:t>
            </a:r>
            <a:r>
              <a:rPr lang="en-US" sz="800" i="1" dirty="0">
                <a:latin typeface="Bookman Old Style" charset="0"/>
                <a:ea typeface="Bookman Old Style" charset="0"/>
                <a:cs typeface="Bookman Old Style" charset="0"/>
              </a:rPr>
              <a:t> drifting. I. Carousel geometry and emission heights of PSR B0031-07</a:t>
            </a:r>
            <a:r>
              <a:rPr lang="en-US" sz="800" dirty="0">
                <a:latin typeface="Bookman Old Style" charset="0"/>
                <a:ea typeface="Bookman Old Style" charset="0"/>
                <a:cs typeface="Bookman Old Style" charset="0"/>
              </a:rPr>
              <a:t>”</a:t>
            </a:r>
          </a:p>
        </p:txBody>
      </p:sp>
      <p:sp>
        <p:nvSpPr>
          <p:cNvPr id="2" name="TextBox 1">
            <a:extLst>
              <a:ext uri="{FF2B5EF4-FFF2-40B4-BE49-F238E27FC236}">
                <a16:creationId xmlns:a16="http://schemas.microsoft.com/office/drawing/2014/main" id="{A48EACDF-FCE4-AB1C-E5D9-0B4A3A0C2696}"/>
              </a:ext>
            </a:extLst>
          </p:cNvPr>
          <p:cNvSpPr txBox="1"/>
          <p:nvPr/>
        </p:nvSpPr>
        <p:spPr>
          <a:xfrm>
            <a:off x="3476338" y="1058778"/>
            <a:ext cx="3173454" cy="5632311"/>
          </a:xfrm>
          <a:prstGeom prst="rect">
            <a:avLst/>
          </a:prstGeom>
          <a:noFill/>
        </p:spPr>
        <p:txBody>
          <a:bodyPr wrap="square" rtlCol="0">
            <a:spAutoFit/>
          </a:bodyPr>
          <a:lstStyle/>
          <a:p>
            <a:pPr marL="342900" indent="-342900">
              <a:buFont typeface="+mj-lt"/>
              <a:buAutoNum type="arabicPeriod" startAt="16"/>
            </a:pPr>
            <a:r>
              <a:rPr lang="en-US" sz="800" dirty="0" err="1">
                <a:latin typeface="Bookman Old Style" charset="0"/>
                <a:ea typeface="Bookman Old Style" charset="0"/>
                <a:cs typeface="Bookman Old Style" charset="0"/>
              </a:rPr>
              <a:t>McSweeney</a:t>
            </a:r>
            <a:r>
              <a:rPr lang="en-US" sz="800" dirty="0">
                <a:latin typeface="Bookman Old Style" charset="0"/>
                <a:ea typeface="Bookman Old Style" charset="0"/>
                <a:cs typeface="Bookman Old Style" charset="0"/>
              </a:rPr>
              <a:t> et al. (2019a), </a:t>
            </a:r>
            <a:r>
              <a:rPr lang="en-US" sz="800" dirty="0" err="1">
                <a:latin typeface="Bookman Old Style" charset="0"/>
                <a:ea typeface="Bookman Old Style" charset="0"/>
                <a:cs typeface="Bookman Old Style" charset="0"/>
              </a:rPr>
              <a:t>ApJ</a:t>
            </a:r>
            <a:r>
              <a:rPr lang="en-US" sz="800" dirty="0">
                <a:latin typeface="Bookman Old Style" charset="0"/>
                <a:ea typeface="Bookman Old Style" charset="0"/>
                <a:cs typeface="Bookman Old Style" charset="0"/>
              </a:rPr>
              <a:t>, 870, 48,  “</a:t>
            </a:r>
            <a:r>
              <a:rPr lang="en-US" sz="800" i="1" dirty="0">
                <a:latin typeface="Bookman Old Style" charset="0"/>
                <a:ea typeface="Bookman Old Style" charset="0"/>
                <a:cs typeface="Bookman Old Style" charset="0"/>
              </a:rPr>
              <a:t>On the geometry of curvature radiation and implications for </a:t>
            </a:r>
            <a:r>
              <a:rPr lang="en-US" sz="800" i="1" dirty="0" err="1">
                <a:latin typeface="Bookman Old Style" charset="0"/>
                <a:ea typeface="Bookman Old Style" charset="0"/>
                <a:cs typeface="Bookman Old Style" charset="0"/>
              </a:rPr>
              <a:t>subpulse</a:t>
            </a:r>
            <a:r>
              <a:rPr lang="en-US" sz="800" i="1" dirty="0">
                <a:latin typeface="Bookman Old Style" charset="0"/>
                <a:ea typeface="Bookman Old Style" charset="0"/>
                <a:cs typeface="Bookman Old Style" charset="0"/>
              </a:rPr>
              <a:t> drifting </a:t>
            </a:r>
            <a:r>
              <a:rPr lang="en-US" sz="800" dirty="0">
                <a:latin typeface="Bookman Old Style" charset="0"/>
                <a:ea typeface="Bookman Old Style" charset="0"/>
                <a:cs typeface="Bookman Old Style" charset="0"/>
              </a:rPr>
              <a:t>” </a:t>
            </a:r>
          </a:p>
          <a:p>
            <a:pPr marL="342900" indent="-342900">
              <a:buFont typeface="+mj-lt"/>
              <a:buAutoNum type="arabicPeriod" startAt="16"/>
            </a:pPr>
            <a:r>
              <a:rPr lang="en-US" sz="800" dirty="0">
                <a:latin typeface="Bookman Old Style" charset="0"/>
                <a:ea typeface="Bookman Old Style" charset="0"/>
                <a:cs typeface="Bookman Old Style" charset="0"/>
              </a:rPr>
              <a:t>Meyers et al. (2019), PASA, 36, e034,  “</a:t>
            </a:r>
            <a:r>
              <a:rPr lang="en-US" sz="800" i="1" dirty="0">
                <a:latin typeface="Bookman Old Style" charset="0"/>
                <a:ea typeface="Bookman Old Style" charset="0"/>
                <a:cs typeface="Bookman Old Style" charset="0"/>
              </a:rPr>
              <a:t>The emission and scintillation properties of RRAT J2325-0530 at 154 MHz and 1.4 GHz</a:t>
            </a:r>
            <a:r>
              <a:rPr lang="en-US" sz="800" dirty="0">
                <a:latin typeface="Bookman Old Style" charset="0"/>
                <a:ea typeface="Bookman Old Style" charset="0"/>
                <a:cs typeface="Bookman Old Style" charset="0"/>
              </a:rPr>
              <a:t>” </a:t>
            </a:r>
          </a:p>
          <a:p>
            <a:pPr marL="342900" indent="-342900">
              <a:buFont typeface="+mj-lt"/>
              <a:buAutoNum type="arabicPeriod" startAt="16"/>
            </a:pPr>
            <a:r>
              <a:rPr lang="en-US" sz="800" dirty="0">
                <a:latin typeface="Bookman Old Style" charset="0"/>
                <a:ea typeface="Bookman Old Style" charset="0"/>
                <a:cs typeface="Bookman Old Style" charset="0"/>
              </a:rPr>
              <a:t>Kaur et al. (2019), 882, 133, “</a:t>
            </a:r>
            <a:r>
              <a:rPr lang="en-US" sz="800" i="1" dirty="0">
                <a:latin typeface="Bookman Old Style" charset="0"/>
                <a:ea typeface="Bookman Old Style" charset="0"/>
                <a:cs typeface="Bookman Old Style" charset="0"/>
              </a:rPr>
              <a:t>A high time resolution study of the millisecond pulsar J2241-4236 at frequencies below 300 MHz</a:t>
            </a:r>
            <a:r>
              <a:rPr lang="en-US" sz="800" dirty="0">
                <a:latin typeface="Bookman Old Style" charset="0"/>
                <a:ea typeface="Bookman Old Style" charset="0"/>
                <a:cs typeface="Bookman Old Style" charset="0"/>
              </a:rPr>
              <a:t>” </a:t>
            </a:r>
          </a:p>
          <a:p>
            <a:pPr marL="342900" indent="-342900">
              <a:buFont typeface="+mj-lt"/>
              <a:buAutoNum type="arabicPeriod" startAt="16"/>
            </a:pPr>
            <a:r>
              <a:rPr lang="en-US" sz="800" dirty="0" err="1">
                <a:latin typeface="Bookman Old Style" charset="0"/>
                <a:ea typeface="Bookman Old Style" charset="0"/>
                <a:cs typeface="Bookman Old Style" charset="0"/>
              </a:rPr>
              <a:t>Xue</a:t>
            </a:r>
            <a:r>
              <a:rPr lang="en-US" sz="800" dirty="0">
                <a:latin typeface="Bookman Old Style" charset="0"/>
                <a:ea typeface="Bookman Old Style" charset="0"/>
                <a:cs typeface="Bookman Old Style" charset="0"/>
              </a:rPr>
              <a:t> et al. (2019), PASA, 36, e025,  “</a:t>
            </a:r>
            <a:r>
              <a:rPr lang="en-US" sz="800" i="1" dirty="0">
                <a:latin typeface="Bookman Old Style" charset="0"/>
                <a:ea typeface="Bookman Old Style" charset="0"/>
                <a:cs typeface="Bookman Old Style" charset="0"/>
              </a:rPr>
              <a:t>MWA tied-array processing II. </a:t>
            </a:r>
            <a:r>
              <a:rPr lang="en-US" sz="800" i="1" dirty="0" err="1">
                <a:latin typeface="Bookman Old Style" charset="0"/>
                <a:ea typeface="Bookman Old Style" charset="0"/>
                <a:cs typeface="Bookman Old Style" charset="0"/>
              </a:rPr>
              <a:t>Polarimetric</a:t>
            </a:r>
            <a:r>
              <a:rPr lang="en-US" sz="800" i="1" dirty="0">
                <a:latin typeface="Bookman Old Style" charset="0"/>
                <a:ea typeface="Bookman Old Style" charset="0"/>
                <a:cs typeface="Bookman Old Style" charset="0"/>
              </a:rPr>
              <a:t> verification and analysis of two bright southern pulsars</a:t>
            </a:r>
            <a:r>
              <a:rPr lang="en-US" sz="800" dirty="0">
                <a:latin typeface="Bookman Old Style" charset="0"/>
                <a:ea typeface="Bookman Old Style" charset="0"/>
                <a:cs typeface="Bookman Old Style" charset="0"/>
              </a:rPr>
              <a:t>” </a:t>
            </a:r>
          </a:p>
          <a:p>
            <a:pPr marL="342900" indent="-342900">
              <a:buFont typeface="+mj-lt"/>
              <a:buAutoNum type="arabicPeriod" startAt="16"/>
            </a:pPr>
            <a:r>
              <a:rPr lang="en-US" sz="800" dirty="0">
                <a:latin typeface="Bookman Old Style" charset="0"/>
                <a:ea typeface="Bookman Old Style" charset="0"/>
                <a:cs typeface="Bookman Old Style" charset="0"/>
              </a:rPr>
              <a:t>Ord et al. (2019), PASA, 36, e030,  “</a:t>
            </a:r>
            <a:r>
              <a:rPr lang="en-US" sz="800" i="1" dirty="0">
                <a:latin typeface="Bookman Old Style" charset="0"/>
                <a:ea typeface="Bookman Old Style" charset="0"/>
                <a:cs typeface="Bookman Old Style" charset="0"/>
              </a:rPr>
              <a:t>MWA tied-array processing I. calibration and </a:t>
            </a:r>
            <a:r>
              <a:rPr lang="en-US" sz="800" i="1" dirty="0" err="1">
                <a:latin typeface="Bookman Old Style" charset="0"/>
                <a:ea typeface="Bookman Old Style" charset="0"/>
                <a:cs typeface="Bookman Old Style" charset="0"/>
              </a:rPr>
              <a:t>beamformation</a:t>
            </a:r>
            <a:r>
              <a:rPr lang="en-US" sz="800" dirty="0">
                <a:latin typeface="Bookman Old Style" charset="0"/>
                <a:ea typeface="Bookman Old Style" charset="0"/>
                <a:cs typeface="Bookman Old Style" charset="0"/>
              </a:rPr>
              <a:t>” </a:t>
            </a:r>
          </a:p>
          <a:p>
            <a:pPr marL="342900" indent="-342900">
              <a:buFont typeface="+mj-lt"/>
              <a:buAutoNum type="arabicPeriod" startAt="16"/>
            </a:pPr>
            <a:r>
              <a:rPr lang="en-US" sz="800" dirty="0">
                <a:latin typeface="Bookman Old Style" charset="0"/>
                <a:ea typeface="Bookman Old Style" charset="0"/>
                <a:cs typeface="Bookman Old Style" charset="0"/>
              </a:rPr>
              <a:t>Kirsten et al. (2019), </a:t>
            </a:r>
            <a:r>
              <a:rPr lang="en-US" sz="800" dirty="0" err="1">
                <a:latin typeface="Bookman Old Style" charset="0"/>
                <a:ea typeface="Bookman Old Style" charset="0"/>
                <a:cs typeface="Bookman Old Style" charset="0"/>
              </a:rPr>
              <a:t>ApJ</a:t>
            </a:r>
            <a:r>
              <a:rPr lang="en-US" sz="800" dirty="0">
                <a:latin typeface="Bookman Old Style" charset="0"/>
                <a:ea typeface="Bookman Old Style" charset="0"/>
                <a:cs typeface="Bookman Old Style" charset="0"/>
              </a:rPr>
              <a:t>, 874, 179, “</a:t>
            </a:r>
            <a:r>
              <a:rPr lang="en-US" sz="800" i="1" dirty="0">
                <a:latin typeface="Bookman Old Style" charset="0"/>
                <a:ea typeface="Bookman Old Style" charset="0"/>
                <a:cs typeface="Bookman Old Style" charset="0"/>
              </a:rPr>
              <a:t>Probing pulsar scattering between 120 and 280 MHz with the MWA</a:t>
            </a:r>
            <a:r>
              <a:rPr lang="en-US" sz="800" dirty="0">
                <a:latin typeface="Bookman Old Style" charset="0"/>
                <a:ea typeface="Bookman Old Style" charset="0"/>
                <a:cs typeface="Bookman Old Style" charset="0"/>
              </a:rPr>
              <a:t>”</a:t>
            </a:r>
          </a:p>
          <a:p>
            <a:pPr marL="342900" indent="-342900">
              <a:buFont typeface="+mj-lt"/>
              <a:buAutoNum type="arabicPeriod" startAt="16"/>
            </a:pPr>
            <a:r>
              <a:rPr lang="en-US" sz="800" dirty="0">
                <a:latin typeface="Bookman Old Style" charset="0"/>
                <a:ea typeface="Bookman Old Style" charset="0"/>
                <a:cs typeface="Bookman Old Style" charset="0"/>
              </a:rPr>
              <a:t>Meyers et al. (2018), </a:t>
            </a:r>
            <a:r>
              <a:rPr lang="en-US" sz="800" dirty="0" err="1">
                <a:latin typeface="Bookman Old Style" charset="0"/>
                <a:ea typeface="Bookman Old Style" charset="0"/>
                <a:cs typeface="Bookman Old Style" charset="0"/>
              </a:rPr>
              <a:t>ApJ</a:t>
            </a:r>
            <a:r>
              <a:rPr lang="en-US" sz="800" dirty="0">
                <a:latin typeface="Bookman Old Style" charset="0"/>
                <a:ea typeface="Bookman Old Style" charset="0"/>
                <a:cs typeface="Bookman Old Style" charset="0"/>
              </a:rPr>
              <a:t>, 869, 134, “</a:t>
            </a:r>
            <a:r>
              <a:rPr lang="en-US" sz="800" i="1" dirty="0">
                <a:latin typeface="Bookman Old Style" charset="0"/>
                <a:ea typeface="Bookman Old Style" charset="0"/>
                <a:cs typeface="Bookman Old Style" charset="0"/>
              </a:rPr>
              <a:t>Hunting for low-frequency emission from the intermittent pulsar J1107-5907 at low frequencies</a:t>
            </a:r>
            <a:r>
              <a:rPr lang="en-US" sz="800" dirty="0">
                <a:latin typeface="Bookman Old Style" charset="0"/>
                <a:ea typeface="Bookman Old Style" charset="0"/>
                <a:cs typeface="Bookman Old Style" charset="0"/>
              </a:rPr>
              <a:t>” </a:t>
            </a:r>
          </a:p>
          <a:p>
            <a:pPr marL="342900" indent="-342900">
              <a:buFont typeface="+mj-lt"/>
              <a:buAutoNum type="arabicPeriod" startAt="16"/>
            </a:pPr>
            <a:r>
              <a:rPr lang="en-US" sz="800" dirty="0">
                <a:latin typeface="Bookman Old Style" charset="0"/>
                <a:ea typeface="Bookman Old Style" charset="0"/>
                <a:cs typeface="Bookman Old Style" charset="0"/>
              </a:rPr>
              <a:t>Bhat et al. (2018), </a:t>
            </a:r>
            <a:r>
              <a:rPr lang="en-US" sz="800" dirty="0" err="1">
                <a:latin typeface="Bookman Old Style" charset="0"/>
                <a:ea typeface="Bookman Old Style" charset="0"/>
                <a:cs typeface="Bookman Old Style" charset="0"/>
              </a:rPr>
              <a:t>ApJS</a:t>
            </a:r>
            <a:r>
              <a:rPr lang="en-US" sz="800" dirty="0">
                <a:latin typeface="Bookman Old Style" charset="0"/>
                <a:ea typeface="Bookman Old Style" charset="0"/>
                <a:cs typeface="Bookman Old Style" charset="0"/>
              </a:rPr>
              <a:t>, 238,</a:t>
            </a:r>
            <a:r>
              <a:rPr lang="en-US" sz="800" b="1" dirty="0">
                <a:latin typeface="Bookman Old Style" charset="0"/>
                <a:ea typeface="Bookman Old Style" charset="0"/>
                <a:cs typeface="Bookman Old Style" charset="0"/>
              </a:rPr>
              <a:t> </a:t>
            </a:r>
            <a:r>
              <a:rPr lang="en-US" sz="800" dirty="0">
                <a:latin typeface="Bookman Old Style" charset="0"/>
                <a:ea typeface="Bookman Old Style" charset="0"/>
                <a:cs typeface="Bookman Old Style" charset="0"/>
              </a:rPr>
              <a:t>1, “</a:t>
            </a:r>
            <a:r>
              <a:rPr lang="en-US" sz="800" i="1" dirty="0">
                <a:latin typeface="Bookman Old Style" charset="0"/>
                <a:ea typeface="Bookman Old Style" charset="0"/>
                <a:cs typeface="Bookman Old Style" charset="0"/>
              </a:rPr>
              <a:t>Observations of low-frequency emission from millisecond pulsars and multipath propagation in the interstellar medium</a:t>
            </a:r>
            <a:r>
              <a:rPr lang="en-US" sz="800" dirty="0">
                <a:latin typeface="Bookman Old Style" charset="0"/>
                <a:ea typeface="Bookman Old Style" charset="0"/>
                <a:cs typeface="Bookman Old Style" charset="0"/>
              </a:rPr>
              <a:t>” </a:t>
            </a:r>
          </a:p>
          <a:p>
            <a:pPr marL="342900" indent="-342900">
              <a:buFont typeface="+mj-lt"/>
              <a:buAutoNum type="arabicPeriod" startAt="16"/>
            </a:pPr>
            <a:r>
              <a:rPr lang="en-US" sz="800" dirty="0" err="1">
                <a:latin typeface="Bookman Old Style" charset="0"/>
                <a:ea typeface="Bookman Old Style" charset="0"/>
                <a:cs typeface="Bookman Old Style" charset="0"/>
              </a:rPr>
              <a:t>Xue</a:t>
            </a:r>
            <a:r>
              <a:rPr lang="en-US" sz="800" dirty="0">
                <a:latin typeface="Bookman Old Style" charset="0"/>
                <a:ea typeface="Bookman Old Style" charset="0"/>
                <a:cs typeface="Bookman Old Style" charset="0"/>
              </a:rPr>
              <a:t> et al. (2017), PASA, 34, e070, “</a:t>
            </a:r>
            <a:r>
              <a:rPr lang="en-US" sz="800" i="1" dirty="0">
                <a:latin typeface="Bookman Old Style" charset="0"/>
                <a:ea typeface="Bookman Old Style" charset="0"/>
                <a:cs typeface="Bookman Old Style" charset="0"/>
              </a:rPr>
              <a:t>A census of southern pulsars at 185 MHz</a:t>
            </a:r>
            <a:r>
              <a:rPr lang="en-US" sz="800" dirty="0">
                <a:latin typeface="Bookman Old Style" charset="0"/>
                <a:ea typeface="Bookman Old Style" charset="0"/>
                <a:cs typeface="Bookman Old Style" charset="0"/>
              </a:rPr>
              <a:t>”</a:t>
            </a:r>
          </a:p>
          <a:p>
            <a:pPr marL="342900" indent="-342900">
              <a:buFont typeface="+mj-lt"/>
              <a:buAutoNum type="arabicPeriod" startAt="16"/>
            </a:pPr>
            <a:r>
              <a:rPr lang="en-US" sz="800" dirty="0">
                <a:latin typeface="Bookman Old Style" charset="0"/>
                <a:ea typeface="Bookman Old Style" charset="0"/>
                <a:cs typeface="Bookman Old Style" charset="0"/>
              </a:rPr>
              <a:t>Meyers et al. (2017), </a:t>
            </a:r>
            <a:r>
              <a:rPr lang="en-US" sz="800" dirty="0" err="1">
                <a:latin typeface="Bookman Old Style" charset="0"/>
                <a:ea typeface="Bookman Old Style" charset="0"/>
                <a:cs typeface="Bookman Old Style" charset="0"/>
              </a:rPr>
              <a:t>ApJ</a:t>
            </a:r>
            <a:r>
              <a:rPr lang="en-US" sz="800" dirty="0">
                <a:latin typeface="Bookman Old Style" charset="0"/>
                <a:ea typeface="Bookman Old Style" charset="0"/>
                <a:cs typeface="Bookman Old Style" charset="0"/>
              </a:rPr>
              <a:t>, 851, 20, “</a:t>
            </a:r>
            <a:r>
              <a:rPr lang="en-US" sz="800" i="1" dirty="0">
                <a:latin typeface="Bookman Old Style" charset="0"/>
                <a:ea typeface="Bookman Old Style" charset="0"/>
                <a:cs typeface="Bookman Old Style" charset="0"/>
              </a:rPr>
              <a:t>Spectral flattening at low frequencies in Crab giant pulses</a:t>
            </a:r>
            <a:r>
              <a:rPr lang="en-US" sz="800" dirty="0">
                <a:latin typeface="Bookman Old Style" charset="0"/>
                <a:ea typeface="Bookman Old Style" charset="0"/>
                <a:cs typeface="Bookman Old Style" charset="0"/>
              </a:rPr>
              <a:t>” </a:t>
            </a:r>
          </a:p>
          <a:p>
            <a:pPr marL="342900" indent="-342900">
              <a:buFont typeface="+mj-lt"/>
              <a:buAutoNum type="arabicPeriod" startAt="16"/>
            </a:pPr>
            <a:r>
              <a:rPr lang="en-US" sz="800" dirty="0" err="1">
                <a:latin typeface="Bookman Old Style" charset="0"/>
                <a:ea typeface="Bookman Old Style" charset="0"/>
                <a:cs typeface="Bookman Old Style" charset="0"/>
              </a:rPr>
              <a:t>McSweeney</a:t>
            </a:r>
            <a:r>
              <a:rPr lang="en-US" sz="800" dirty="0">
                <a:latin typeface="Bookman Old Style" charset="0"/>
                <a:ea typeface="Bookman Old Style" charset="0"/>
                <a:cs typeface="Bookman Old Style" charset="0"/>
              </a:rPr>
              <a:t> et al. (2017), </a:t>
            </a:r>
            <a:r>
              <a:rPr lang="en-US" sz="800" dirty="0" err="1">
                <a:latin typeface="Bookman Old Style" charset="0"/>
                <a:ea typeface="Bookman Old Style" charset="0"/>
                <a:cs typeface="Bookman Old Style" charset="0"/>
              </a:rPr>
              <a:t>ApJ</a:t>
            </a:r>
            <a:r>
              <a:rPr lang="en-US" sz="800" dirty="0">
                <a:latin typeface="Bookman Old Style" charset="0"/>
                <a:ea typeface="Bookman Old Style" charset="0"/>
                <a:cs typeface="Bookman Old Style" charset="0"/>
              </a:rPr>
              <a:t>, 836, 224, “</a:t>
            </a:r>
            <a:r>
              <a:rPr lang="en-US" sz="800" i="1" dirty="0">
                <a:latin typeface="Bookman Old Style" charset="0"/>
                <a:ea typeface="Bookman Old Style" charset="0"/>
                <a:cs typeface="Bookman Old Style" charset="0"/>
              </a:rPr>
              <a:t>Low-frequency observations of the sub-pulse drifter PSR J0034-0721 with the MWA</a:t>
            </a:r>
            <a:r>
              <a:rPr lang="en-US" sz="800" dirty="0">
                <a:latin typeface="Bookman Old Style" charset="0"/>
                <a:ea typeface="Bookman Old Style" charset="0"/>
                <a:cs typeface="Bookman Old Style" charset="0"/>
              </a:rPr>
              <a:t>” </a:t>
            </a:r>
          </a:p>
          <a:p>
            <a:pPr marL="342900" indent="-342900">
              <a:buFont typeface="+mj-lt"/>
              <a:buAutoNum type="arabicPeriod" startAt="16"/>
            </a:pPr>
            <a:r>
              <a:rPr lang="en-US" sz="800" dirty="0">
                <a:latin typeface="Bookman Old Style" charset="0"/>
                <a:ea typeface="Bookman Old Style" charset="0"/>
                <a:cs typeface="Bookman Old Style" charset="0"/>
              </a:rPr>
              <a:t>Bhat et al. (2016), </a:t>
            </a:r>
            <a:r>
              <a:rPr lang="en-US" sz="800" dirty="0" err="1">
                <a:latin typeface="Bookman Old Style" charset="0"/>
                <a:ea typeface="Bookman Old Style" charset="0"/>
                <a:cs typeface="Bookman Old Style" charset="0"/>
              </a:rPr>
              <a:t>ApJ</a:t>
            </a:r>
            <a:r>
              <a:rPr lang="en-US" sz="800" dirty="0">
                <a:latin typeface="Bookman Old Style" charset="0"/>
                <a:ea typeface="Bookman Old Style" charset="0"/>
                <a:cs typeface="Bookman Old Style" charset="0"/>
              </a:rPr>
              <a:t>, 818, 86, “</a:t>
            </a:r>
            <a:r>
              <a:rPr lang="en-US" sz="800" i="1" dirty="0">
                <a:latin typeface="Bookman Old Style" charset="0"/>
                <a:ea typeface="Bookman Old Style" charset="0"/>
                <a:cs typeface="Bookman Old Style" charset="0"/>
              </a:rPr>
              <a:t>Scintillation arcs in low-frequency observations of the millisecond pulsar J0437-4715</a:t>
            </a:r>
            <a:r>
              <a:rPr lang="en-US" sz="800" dirty="0">
                <a:latin typeface="Bookman Old Style" charset="0"/>
                <a:ea typeface="Bookman Old Style" charset="0"/>
                <a:cs typeface="Bookman Old Style" charset="0"/>
              </a:rPr>
              <a:t>”</a:t>
            </a:r>
          </a:p>
          <a:p>
            <a:pPr marL="342900" indent="-342900">
              <a:buFont typeface="+mj-lt"/>
              <a:buAutoNum type="arabicPeriod" startAt="16"/>
            </a:pPr>
            <a:r>
              <a:rPr lang="en-US" sz="800" dirty="0" err="1">
                <a:latin typeface="Bookman Old Style" charset="0"/>
                <a:ea typeface="Bookman Old Style" charset="0"/>
                <a:cs typeface="Bookman Old Style" charset="0"/>
              </a:rPr>
              <a:t>Oronsaye</a:t>
            </a:r>
            <a:r>
              <a:rPr lang="en-US" sz="800" dirty="0">
                <a:latin typeface="Bookman Old Style" charset="0"/>
                <a:ea typeface="Bookman Old Style" charset="0"/>
                <a:cs typeface="Bookman Old Style" charset="0"/>
              </a:rPr>
              <a:t> et al. (2015), </a:t>
            </a:r>
            <a:r>
              <a:rPr lang="en-US" sz="800" dirty="0" err="1">
                <a:latin typeface="Bookman Old Style" charset="0"/>
                <a:ea typeface="Bookman Old Style" charset="0"/>
                <a:cs typeface="Bookman Old Style" charset="0"/>
              </a:rPr>
              <a:t>ApJ</a:t>
            </a:r>
            <a:r>
              <a:rPr lang="en-US" sz="800" dirty="0">
                <a:latin typeface="Bookman Old Style" charset="0"/>
                <a:ea typeface="Bookman Old Style" charset="0"/>
                <a:cs typeface="Bookman Old Style" charset="0"/>
              </a:rPr>
              <a:t>, 809, 51, “</a:t>
            </a:r>
            <a:r>
              <a:rPr lang="en-US" sz="800" i="1" dirty="0">
                <a:latin typeface="Bookman Old Style" charset="0"/>
                <a:ea typeface="Bookman Old Style" charset="0"/>
                <a:cs typeface="Bookman Old Style" charset="0"/>
              </a:rPr>
              <a:t>Simultaneous observations of giant pulses from the Crab, with the MWA and Parkes: implications for giant-pulse emission mechanism</a:t>
            </a:r>
            <a:r>
              <a:rPr lang="en-US" sz="800" dirty="0">
                <a:latin typeface="Bookman Old Style" charset="0"/>
                <a:ea typeface="Bookman Old Style" charset="0"/>
                <a:cs typeface="Bookman Old Style" charset="0"/>
              </a:rPr>
              <a:t>” </a:t>
            </a:r>
          </a:p>
          <a:p>
            <a:pPr marL="342900" indent="-342900">
              <a:buFont typeface="+mj-lt"/>
              <a:buAutoNum type="arabicPeriod" startAt="16"/>
            </a:pPr>
            <a:r>
              <a:rPr lang="en-US" sz="800" dirty="0">
                <a:latin typeface="Bookman Old Style" charset="0"/>
                <a:ea typeface="Bookman Old Style" charset="0"/>
                <a:cs typeface="Bookman Old Style" charset="0"/>
              </a:rPr>
              <a:t>Tremblay et al. (2015), PASA, 32, e005, “</a:t>
            </a:r>
            <a:r>
              <a:rPr lang="en-US" sz="800" i="1" dirty="0">
                <a:latin typeface="Bookman Old Style" charset="0"/>
                <a:ea typeface="Bookman Old Style" charset="0"/>
                <a:cs typeface="Bookman Old Style" charset="0"/>
              </a:rPr>
              <a:t>The high time and frequency resolution capabilities of the MWA</a:t>
            </a:r>
            <a:r>
              <a:rPr lang="en-US" sz="800" dirty="0">
                <a:latin typeface="Bookman Old Style" charset="0"/>
                <a:ea typeface="Bookman Old Style" charset="0"/>
                <a:cs typeface="Bookman Old Style" charset="0"/>
              </a:rPr>
              <a:t>” </a:t>
            </a:r>
          </a:p>
          <a:p>
            <a:pPr marL="342900" indent="-342900">
              <a:buFont typeface="+mj-lt"/>
              <a:buAutoNum type="arabicPeriod" startAt="16"/>
            </a:pPr>
            <a:r>
              <a:rPr lang="en-US" sz="800" dirty="0">
                <a:latin typeface="Bookman Old Style" charset="0"/>
                <a:ea typeface="Bookman Old Style" charset="0"/>
                <a:cs typeface="Bookman Old Style" charset="0"/>
              </a:rPr>
              <a:t>Bhat et al. (2014), </a:t>
            </a:r>
            <a:r>
              <a:rPr lang="en-US" sz="800" dirty="0" err="1">
                <a:latin typeface="Bookman Old Style" charset="0"/>
                <a:ea typeface="Bookman Old Style" charset="0"/>
                <a:cs typeface="Bookman Old Style" charset="0"/>
              </a:rPr>
              <a:t>ApJ</a:t>
            </a:r>
            <a:r>
              <a:rPr lang="en-US" sz="800" dirty="0">
                <a:latin typeface="Bookman Old Style" charset="0"/>
                <a:ea typeface="Bookman Old Style" charset="0"/>
                <a:cs typeface="Bookman Old Style" charset="0"/>
              </a:rPr>
              <a:t>, 791, L32, “</a:t>
            </a:r>
            <a:r>
              <a:rPr lang="en-US" sz="800" i="1" dirty="0">
                <a:latin typeface="Bookman Old Style" charset="0"/>
                <a:ea typeface="Bookman Old Style" charset="0"/>
                <a:cs typeface="Bookman Old Style" charset="0"/>
              </a:rPr>
              <a:t>The low-frequency characteristics of PSR J0437-4715 observed with the MWA</a:t>
            </a:r>
            <a:r>
              <a:rPr lang="en-US" sz="800" dirty="0">
                <a:latin typeface="Bookman Old Style" charset="0"/>
                <a:ea typeface="Bookman Old Style" charset="0"/>
                <a:cs typeface="Bookman Old Style" charset="0"/>
              </a:rPr>
              <a:t>”</a:t>
            </a:r>
          </a:p>
          <a:p>
            <a:pPr marL="342900" indent="-342900">
              <a:buFont typeface="+mj-lt"/>
              <a:buAutoNum type="arabicPeriod" startAt="16"/>
            </a:pPr>
            <a:r>
              <a:rPr lang="en-US" sz="800" dirty="0">
                <a:solidFill>
                  <a:schemeClr val="bg1">
                    <a:lumMod val="50000"/>
                  </a:schemeClr>
                </a:solidFill>
                <a:latin typeface="Bookman Old Style" charset="0"/>
                <a:ea typeface="Bookman Old Style" charset="0"/>
                <a:cs typeface="Bookman Old Style" charset="0"/>
              </a:rPr>
              <a:t>Bhat et al. (2007), </a:t>
            </a:r>
            <a:r>
              <a:rPr lang="en-US" sz="800" dirty="0" err="1">
                <a:solidFill>
                  <a:schemeClr val="bg1">
                    <a:lumMod val="50000"/>
                  </a:schemeClr>
                </a:solidFill>
                <a:latin typeface="Bookman Old Style" charset="0"/>
                <a:ea typeface="Bookman Old Style" charset="0"/>
                <a:cs typeface="Bookman Old Style" charset="0"/>
              </a:rPr>
              <a:t>ApJ</a:t>
            </a:r>
            <a:r>
              <a:rPr lang="en-US" sz="800" dirty="0">
                <a:solidFill>
                  <a:schemeClr val="bg1">
                    <a:lumMod val="50000"/>
                  </a:schemeClr>
                </a:solidFill>
                <a:latin typeface="Bookman Old Style" charset="0"/>
                <a:ea typeface="Bookman Old Style" charset="0"/>
                <a:cs typeface="Bookman Old Style" charset="0"/>
              </a:rPr>
              <a:t>, 665, 618, “</a:t>
            </a:r>
            <a:r>
              <a:rPr lang="en-US" sz="800" i="1" dirty="0">
                <a:solidFill>
                  <a:schemeClr val="bg1">
                    <a:lumMod val="50000"/>
                  </a:schemeClr>
                </a:solidFill>
                <a:latin typeface="Bookman Old Style" charset="0"/>
                <a:ea typeface="Bookman Old Style" charset="0"/>
                <a:cs typeface="Bookman Old Style" charset="0"/>
              </a:rPr>
              <a:t>Detection of Crab giant pulses using the </a:t>
            </a:r>
            <a:r>
              <a:rPr lang="en-US" sz="800" i="1" dirty="0" err="1">
                <a:solidFill>
                  <a:schemeClr val="bg1">
                    <a:lumMod val="50000"/>
                  </a:schemeClr>
                </a:solidFill>
                <a:latin typeface="Bookman Old Style" charset="0"/>
                <a:ea typeface="Bookman Old Style" charset="0"/>
                <a:cs typeface="Bookman Old Style" charset="0"/>
              </a:rPr>
              <a:t>Mileura</a:t>
            </a:r>
            <a:r>
              <a:rPr lang="en-US" sz="800" i="1" dirty="0">
                <a:solidFill>
                  <a:schemeClr val="bg1">
                    <a:lumMod val="50000"/>
                  </a:schemeClr>
                </a:solidFill>
                <a:latin typeface="Bookman Old Style" charset="0"/>
                <a:ea typeface="Bookman Old Style" charset="0"/>
                <a:cs typeface="Bookman Old Style" charset="0"/>
              </a:rPr>
              <a:t> Widefield Array Low Frequency Demonstrator field prototype system</a:t>
            </a:r>
            <a:r>
              <a:rPr lang="en-US" sz="800" dirty="0">
                <a:solidFill>
                  <a:schemeClr val="bg1">
                    <a:lumMod val="50000"/>
                  </a:schemeClr>
                </a:solidFill>
                <a:latin typeface="Bookman Old Style" charset="0"/>
                <a:ea typeface="Bookman Old Style" charset="0"/>
                <a:cs typeface="Bookman Old Style" charset="0"/>
              </a:rPr>
              <a:t>” </a:t>
            </a:r>
          </a:p>
        </p:txBody>
      </p:sp>
      <p:sp>
        <p:nvSpPr>
          <p:cNvPr id="3" name="TextBox 2">
            <a:extLst>
              <a:ext uri="{FF2B5EF4-FFF2-40B4-BE49-F238E27FC236}">
                <a16:creationId xmlns:a16="http://schemas.microsoft.com/office/drawing/2014/main" id="{74AF5D56-0B9D-08F5-93FE-0CD966AE23FD}"/>
              </a:ext>
            </a:extLst>
          </p:cNvPr>
          <p:cNvSpPr txBox="1"/>
          <p:nvPr/>
        </p:nvSpPr>
        <p:spPr>
          <a:xfrm>
            <a:off x="6535272" y="1058778"/>
            <a:ext cx="2439763" cy="1815882"/>
          </a:xfrm>
          <a:prstGeom prst="rect">
            <a:avLst/>
          </a:prstGeom>
          <a:noFill/>
        </p:spPr>
        <p:txBody>
          <a:bodyPr wrap="square" rtlCol="0">
            <a:spAutoFit/>
          </a:bodyPr>
          <a:lstStyle/>
          <a:p>
            <a:pPr marL="342900" indent="-342900">
              <a:buFont typeface="+mj-lt"/>
              <a:buAutoNum type="arabicPeriod" startAt="32"/>
            </a:pPr>
            <a:r>
              <a:rPr lang="en-US" sz="800" dirty="0">
                <a:latin typeface="Bookman Old Style" charset="0"/>
                <a:ea typeface="Bookman Old Style" charset="0"/>
                <a:cs typeface="Bookman Old Style" charset="0"/>
              </a:rPr>
              <a:t>James (2022), Physical Review D, 105, 023014, “</a:t>
            </a:r>
            <a:r>
              <a:rPr lang="en-US" sz="800" i="1" dirty="0">
                <a:latin typeface="Bookman Old Style" charset="0"/>
                <a:ea typeface="Bookman Old Style" charset="0"/>
                <a:cs typeface="Bookman Old Style" charset="0"/>
              </a:rPr>
              <a:t>Nature of radio-wave radiation from particle cascades</a:t>
            </a:r>
            <a:r>
              <a:rPr lang="en-US" sz="800" dirty="0">
                <a:latin typeface="Bookman Old Style" charset="0"/>
                <a:ea typeface="Bookman Old Style" charset="0"/>
                <a:cs typeface="Bookman Old Style" charset="0"/>
              </a:rPr>
              <a:t>” </a:t>
            </a:r>
          </a:p>
          <a:p>
            <a:pPr marL="342900" indent="-342900">
              <a:buFont typeface="+mj-lt"/>
              <a:buAutoNum type="arabicPeriod" startAt="32"/>
            </a:pPr>
            <a:r>
              <a:rPr lang="en-US" sz="800" dirty="0">
                <a:latin typeface="Bookman Old Style" charset="0"/>
                <a:ea typeface="Bookman Old Style" charset="0"/>
                <a:cs typeface="Bookman Old Style" charset="0"/>
              </a:rPr>
              <a:t>Williamson, et al. (2021), Journal of Astronomical Instrumentation, 10, 2150003, “</a:t>
            </a:r>
            <a:r>
              <a:rPr lang="en-US" sz="800" i="1" dirty="0">
                <a:latin typeface="Bookman Old Style" charset="0"/>
                <a:ea typeface="Bookman Old Style" charset="0"/>
                <a:cs typeface="Bookman Old Style" charset="0"/>
              </a:rPr>
              <a:t>An ultra-high time resolution cosmic-ray detection mode for the Murchison Widefield Array  </a:t>
            </a:r>
          </a:p>
          <a:p>
            <a:pPr marL="342900" indent="-342900">
              <a:buFont typeface="+mj-lt"/>
              <a:buAutoNum type="arabicPeriod" startAt="32"/>
            </a:pPr>
            <a:r>
              <a:rPr lang="en-US" sz="800" dirty="0">
                <a:latin typeface="Bookman Old Style" charset="0"/>
                <a:ea typeface="Bookman Old Style" charset="0"/>
                <a:cs typeface="Bookman Old Style" charset="0"/>
              </a:rPr>
              <a:t>Bray et al. (2020), Nuclear Inst. And Methods in Physics Research, 973, 164168, “</a:t>
            </a:r>
            <a:r>
              <a:rPr lang="en-US" sz="800" i="1" dirty="0">
                <a:latin typeface="Bookman Old Style" charset="0"/>
                <a:ea typeface="Bookman Old Style" charset="0"/>
                <a:cs typeface="Bookman Old Style" charset="0"/>
              </a:rPr>
              <a:t>The SKA particle array prototype: The first particle detector at the Murchison Radio-astronomy Observatory</a:t>
            </a:r>
            <a:r>
              <a:rPr lang="en-US" sz="800" dirty="0">
                <a:latin typeface="Bookman Old Style" charset="0"/>
                <a:ea typeface="Bookman Old Style" charset="0"/>
                <a:cs typeface="Bookman Old Style" charset="0"/>
              </a:rPr>
              <a:t>”</a:t>
            </a:r>
          </a:p>
        </p:txBody>
      </p:sp>
      <p:sp>
        <p:nvSpPr>
          <p:cNvPr id="5" name="TextBox 4">
            <a:extLst>
              <a:ext uri="{FF2B5EF4-FFF2-40B4-BE49-F238E27FC236}">
                <a16:creationId xmlns:a16="http://schemas.microsoft.com/office/drawing/2014/main" id="{8C68E8BC-B81E-D754-6543-3B4F7E77B917}"/>
              </a:ext>
            </a:extLst>
          </p:cNvPr>
          <p:cNvSpPr txBox="1"/>
          <p:nvPr/>
        </p:nvSpPr>
        <p:spPr>
          <a:xfrm>
            <a:off x="6535272" y="2947214"/>
            <a:ext cx="2439763" cy="3354765"/>
          </a:xfrm>
          <a:prstGeom prst="rect">
            <a:avLst/>
          </a:prstGeom>
          <a:noFill/>
        </p:spPr>
        <p:txBody>
          <a:bodyPr wrap="square" rtlCol="0">
            <a:spAutoFit/>
          </a:bodyPr>
          <a:lstStyle/>
          <a:p>
            <a:pPr marL="342900" indent="-342900">
              <a:buFont typeface="+mj-lt"/>
              <a:buAutoNum type="arabicPeriod" startAt="35"/>
            </a:pPr>
            <a:r>
              <a:rPr lang="en-AU" sz="800" b="0" i="0" dirty="0">
                <a:solidFill>
                  <a:srgbClr val="333333"/>
                </a:solidFill>
                <a:effectLst/>
                <a:latin typeface="Bookman Old Style" panose="02050604050505020204" pitchFamily="18" charset="0"/>
              </a:rPr>
              <a:t>Palmer </a:t>
            </a:r>
            <a:r>
              <a:rPr lang="en-AU" sz="800" b="0" i="1" dirty="0">
                <a:solidFill>
                  <a:srgbClr val="333333"/>
                </a:solidFill>
                <a:effectLst/>
                <a:latin typeface="Bookman Old Style" panose="02050604050505020204" pitchFamily="18" charset="0"/>
              </a:rPr>
              <a:t>et al</a:t>
            </a:r>
            <a:r>
              <a:rPr lang="en-AU" sz="800" b="0" i="0" dirty="0">
                <a:solidFill>
                  <a:srgbClr val="333333"/>
                </a:solidFill>
                <a:effectLst/>
                <a:latin typeface="Bookman Old Style" panose="02050604050505020204" pitchFamily="18" charset="0"/>
              </a:rPr>
              <a:t>.</a:t>
            </a:r>
            <a:r>
              <a:rPr lang="en-AU" sz="800" dirty="0">
                <a:solidFill>
                  <a:srgbClr val="333333"/>
                </a:solidFill>
                <a:latin typeface="Bookman Old Style" panose="02050604050505020204" pitchFamily="18" charset="0"/>
              </a:rPr>
              <a:t> (2017)</a:t>
            </a:r>
            <a:r>
              <a:rPr lang="en-AU" sz="800" b="0" i="0" dirty="0">
                <a:solidFill>
                  <a:srgbClr val="333333"/>
                </a:solidFill>
                <a:effectLst/>
                <a:latin typeface="Bookman Old Style" panose="02050604050505020204" pitchFamily="18" charset="0"/>
              </a:rPr>
              <a:t>, "Surveillance of Space using passive radar and the Murchison Widefield Array," </a:t>
            </a:r>
            <a:r>
              <a:rPr lang="en-AU" sz="800" b="0" i="1" dirty="0">
                <a:solidFill>
                  <a:srgbClr val="333333"/>
                </a:solidFill>
                <a:effectLst/>
                <a:latin typeface="Bookman Old Style" panose="02050604050505020204" pitchFamily="18" charset="0"/>
              </a:rPr>
              <a:t>2017 IEEE Radar Conference (</a:t>
            </a:r>
            <a:r>
              <a:rPr lang="en-AU" sz="800" b="0" i="1" dirty="0" err="1">
                <a:solidFill>
                  <a:srgbClr val="333333"/>
                </a:solidFill>
                <a:effectLst/>
                <a:latin typeface="Bookman Old Style" panose="02050604050505020204" pitchFamily="18" charset="0"/>
              </a:rPr>
              <a:t>RadarConf</a:t>
            </a:r>
            <a:r>
              <a:rPr lang="en-AU" sz="800" b="0" i="1" dirty="0">
                <a:solidFill>
                  <a:srgbClr val="333333"/>
                </a:solidFill>
                <a:effectLst/>
                <a:latin typeface="Bookman Old Style" panose="02050604050505020204" pitchFamily="18" charset="0"/>
              </a:rPr>
              <a:t>)</a:t>
            </a:r>
            <a:r>
              <a:rPr lang="en-AU" sz="800" b="0" i="0" dirty="0">
                <a:solidFill>
                  <a:srgbClr val="333333"/>
                </a:solidFill>
                <a:effectLst/>
                <a:latin typeface="Bookman Old Style" panose="02050604050505020204" pitchFamily="18" charset="0"/>
              </a:rPr>
              <a:t>, Seattle, WA, USA, 2017, pp. 1715-1720,</a:t>
            </a:r>
            <a:endParaRPr lang="en-AU" sz="800" dirty="0">
              <a:solidFill>
                <a:srgbClr val="222222"/>
              </a:solidFill>
              <a:latin typeface="Bookman Old Style" panose="02050604050505020204" pitchFamily="18" charset="0"/>
            </a:endParaRPr>
          </a:p>
          <a:p>
            <a:pPr marL="342900" indent="-342900">
              <a:buFont typeface="+mj-lt"/>
              <a:buAutoNum type="arabicPeriod" startAt="35"/>
            </a:pPr>
            <a:r>
              <a:rPr lang="en-AU" sz="800" b="0" i="0" dirty="0">
                <a:solidFill>
                  <a:srgbClr val="333333"/>
                </a:solidFill>
                <a:effectLst/>
                <a:latin typeface="Bookman Old Style" panose="02050604050505020204" pitchFamily="18" charset="0"/>
              </a:rPr>
              <a:t>Hennessy </a:t>
            </a:r>
            <a:r>
              <a:rPr lang="en-AU" sz="800" b="0" i="1" dirty="0">
                <a:solidFill>
                  <a:srgbClr val="333333"/>
                </a:solidFill>
                <a:effectLst/>
                <a:latin typeface="Bookman Old Style" panose="02050604050505020204" pitchFamily="18" charset="0"/>
              </a:rPr>
              <a:t>et al</a:t>
            </a:r>
            <a:r>
              <a:rPr lang="en-AU" sz="800" b="0" i="0" dirty="0">
                <a:solidFill>
                  <a:srgbClr val="333333"/>
                </a:solidFill>
                <a:effectLst/>
                <a:latin typeface="Bookman Old Style" panose="02050604050505020204" pitchFamily="18" charset="0"/>
              </a:rPr>
              <a:t>. (2019), "</a:t>
            </a:r>
            <a:r>
              <a:rPr lang="en-AU" sz="800" b="0" i="1" dirty="0">
                <a:solidFill>
                  <a:srgbClr val="333333"/>
                </a:solidFill>
                <a:effectLst/>
                <a:latin typeface="Bookman Old Style" panose="02050604050505020204" pitchFamily="18" charset="0"/>
              </a:rPr>
              <a:t>Improved Techniques for the Surveillance of the Near Earth Space Environment with the Murchison Widefield Array</a:t>
            </a:r>
            <a:r>
              <a:rPr lang="en-AU" sz="800" b="0" i="0" dirty="0">
                <a:solidFill>
                  <a:srgbClr val="333333"/>
                </a:solidFill>
                <a:effectLst/>
                <a:latin typeface="Bookman Old Style" panose="02050604050505020204" pitchFamily="18" charset="0"/>
              </a:rPr>
              <a:t>," </a:t>
            </a:r>
            <a:r>
              <a:rPr lang="en-AU" sz="800" b="0" i="1" dirty="0">
                <a:solidFill>
                  <a:srgbClr val="333333"/>
                </a:solidFill>
                <a:effectLst/>
                <a:latin typeface="Bookman Old Style" panose="02050604050505020204" pitchFamily="18" charset="0"/>
              </a:rPr>
              <a:t>2019 IEEE Radar Conference (</a:t>
            </a:r>
            <a:r>
              <a:rPr lang="en-AU" sz="800" b="0" i="1" dirty="0" err="1">
                <a:solidFill>
                  <a:srgbClr val="333333"/>
                </a:solidFill>
                <a:effectLst/>
                <a:latin typeface="Bookman Old Style" panose="02050604050505020204" pitchFamily="18" charset="0"/>
              </a:rPr>
              <a:t>RadarConf</a:t>
            </a:r>
            <a:r>
              <a:rPr lang="en-AU" sz="800" b="0" i="1" dirty="0">
                <a:solidFill>
                  <a:srgbClr val="333333"/>
                </a:solidFill>
                <a:effectLst/>
                <a:latin typeface="Bookman Old Style" panose="02050604050505020204" pitchFamily="18" charset="0"/>
              </a:rPr>
              <a:t>)</a:t>
            </a:r>
            <a:r>
              <a:rPr lang="en-AU" sz="800" b="0" i="0" dirty="0">
                <a:solidFill>
                  <a:srgbClr val="333333"/>
                </a:solidFill>
                <a:effectLst/>
                <a:latin typeface="Bookman Old Style" panose="02050604050505020204" pitchFamily="18" charset="0"/>
              </a:rPr>
              <a:t>, Boston, MA, USA, 2019, pp. 1-6, </a:t>
            </a:r>
            <a:r>
              <a:rPr lang="en-AU" sz="800" b="0" i="0" dirty="0" err="1">
                <a:solidFill>
                  <a:srgbClr val="333333"/>
                </a:solidFill>
                <a:effectLst/>
                <a:latin typeface="Bookman Old Style" panose="02050604050505020204" pitchFamily="18" charset="0"/>
              </a:rPr>
              <a:t>doi</a:t>
            </a:r>
            <a:r>
              <a:rPr lang="en-AU" sz="800" b="0" i="0" dirty="0">
                <a:solidFill>
                  <a:srgbClr val="333333"/>
                </a:solidFill>
                <a:effectLst/>
                <a:latin typeface="Bookman Old Style" panose="02050604050505020204" pitchFamily="18" charset="0"/>
              </a:rPr>
              <a:t>: 10.1109/RADAR.2019.8835821.</a:t>
            </a:r>
            <a:endParaRPr lang="en-AU" sz="800" dirty="0">
              <a:solidFill>
                <a:srgbClr val="222222"/>
              </a:solidFill>
              <a:latin typeface="Bookman Old Style" panose="02050604050505020204" pitchFamily="18" charset="0"/>
            </a:endParaRPr>
          </a:p>
          <a:p>
            <a:pPr marL="342900" indent="-342900">
              <a:buFont typeface="+mj-lt"/>
              <a:buAutoNum type="arabicPeriod" startAt="35"/>
            </a:pPr>
            <a:r>
              <a:rPr lang="en-AU" sz="800" b="0" i="0" dirty="0">
                <a:solidFill>
                  <a:srgbClr val="333333"/>
                </a:solidFill>
                <a:effectLst/>
                <a:latin typeface="Bookman Old Style" panose="02050604050505020204" pitchFamily="18" charset="0"/>
              </a:rPr>
              <a:t>Hennessy </a:t>
            </a:r>
            <a:r>
              <a:rPr lang="en-AU" sz="800" b="0" i="1" dirty="0">
                <a:solidFill>
                  <a:srgbClr val="333333"/>
                </a:solidFill>
                <a:effectLst/>
                <a:latin typeface="Bookman Old Style" panose="02050604050505020204" pitchFamily="18" charset="0"/>
              </a:rPr>
              <a:t>et al</a:t>
            </a:r>
            <a:r>
              <a:rPr lang="en-AU" sz="800" b="0" i="0" dirty="0">
                <a:solidFill>
                  <a:srgbClr val="333333"/>
                </a:solidFill>
                <a:effectLst/>
                <a:latin typeface="Bookman Old Style" panose="02050604050505020204" pitchFamily="18" charset="0"/>
              </a:rPr>
              <a:t>. (2021), "</a:t>
            </a:r>
            <a:r>
              <a:rPr lang="en-AU" sz="800" b="0" i="1" dirty="0" err="1">
                <a:solidFill>
                  <a:srgbClr val="333333"/>
                </a:solidFill>
                <a:effectLst/>
                <a:latin typeface="Bookman Old Style" panose="02050604050505020204" pitchFamily="18" charset="0"/>
              </a:rPr>
              <a:t>Uncued</a:t>
            </a:r>
            <a:r>
              <a:rPr lang="en-AU" sz="800" b="0" i="1" dirty="0">
                <a:solidFill>
                  <a:srgbClr val="333333"/>
                </a:solidFill>
                <a:effectLst/>
                <a:latin typeface="Bookman Old Style" panose="02050604050505020204" pitchFamily="18" charset="0"/>
              </a:rPr>
              <a:t> Detection and Initial Orbit Determination From Short Observations With the Murchison Widefield Array</a:t>
            </a:r>
            <a:r>
              <a:rPr lang="en-AU" sz="800" b="0" i="0" dirty="0">
                <a:solidFill>
                  <a:srgbClr val="333333"/>
                </a:solidFill>
                <a:effectLst/>
                <a:latin typeface="Bookman Old Style" panose="02050604050505020204" pitchFamily="18" charset="0"/>
              </a:rPr>
              <a:t>," </a:t>
            </a:r>
            <a:r>
              <a:rPr lang="en-AU" sz="800" dirty="0">
                <a:solidFill>
                  <a:srgbClr val="333333"/>
                </a:solidFill>
                <a:latin typeface="Bookman Old Style" panose="02050604050505020204" pitchFamily="18" charset="0"/>
              </a:rPr>
              <a:t>in </a:t>
            </a:r>
            <a:r>
              <a:rPr lang="en-AU" sz="800" b="0" i="1" dirty="0">
                <a:solidFill>
                  <a:srgbClr val="333333"/>
                </a:solidFill>
                <a:effectLst/>
                <a:latin typeface="Bookman Old Style" panose="02050604050505020204" pitchFamily="18" charset="0"/>
              </a:rPr>
              <a:t>IEEE Aerospace and Electronic Systems Magazine</a:t>
            </a:r>
            <a:r>
              <a:rPr lang="en-AU" sz="800" b="0" i="0" dirty="0">
                <a:solidFill>
                  <a:srgbClr val="333333"/>
                </a:solidFill>
                <a:effectLst/>
                <a:latin typeface="Bookman Old Style" panose="02050604050505020204" pitchFamily="18" charset="0"/>
              </a:rPr>
              <a:t>, 36, no. 10, pp. 16-30, </a:t>
            </a:r>
          </a:p>
          <a:p>
            <a:pPr marL="342900" indent="-342900">
              <a:buFont typeface="+mj-lt"/>
              <a:buAutoNum type="arabicPeriod" startAt="35"/>
            </a:pPr>
            <a:r>
              <a:rPr lang="en-AU" sz="800" b="0" i="0" dirty="0">
                <a:solidFill>
                  <a:srgbClr val="333333"/>
                </a:solidFill>
                <a:effectLst/>
                <a:latin typeface="Bookman Old Style" panose="02050604050505020204" pitchFamily="18" charset="0"/>
              </a:rPr>
              <a:t>Hennessy </a:t>
            </a:r>
            <a:r>
              <a:rPr lang="en-AU" sz="800" b="0" i="1" dirty="0">
                <a:solidFill>
                  <a:srgbClr val="333333"/>
                </a:solidFill>
                <a:effectLst/>
                <a:latin typeface="Bookman Old Style" panose="02050604050505020204" pitchFamily="18" charset="0"/>
              </a:rPr>
              <a:t>et al</a:t>
            </a:r>
            <a:r>
              <a:rPr lang="en-AU" sz="800" b="0" i="0" dirty="0">
                <a:solidFill>
                  <a:srgbClr val="333333"/>
                </a:solidFill>
                <a:effectLst/>
                <a:latin typeface="Bookman Old Style" panose="02050604050505020204" pitchFamily="18" charset="0"/>
              </a:rPr>
              <a:t>. (2022), “</a:t>
            </a:r>
            <a:r>
              <a:rPr lang="en-AU" sz="800" b="0" i="1" dirty="0">
                <a:solidFill>
                  <a:srgbClr val="222222"/>
                </a:solidFill>
                <a:effectLst/>
                <a:latin typeface="Bookman Old Style" panose="02050604050505020204" pitchFamily="18" charset="0"/>
              </a:rPr>
              <a:t>Establishing the Capabilities of the Murchison Widefield Array as a Passive Radar for the Surveillance of Space</a:t>
            </a:r>
            <a:r>
              <a:rPr lang="en-AU" sz="800" b="0" i="0" dirty="0">
                <a:solidFill>
                  <a:srgbClr val="222222"/>
                </a:solidFill>
                <a:effectLst/>
                <a:latin typeface="Bookman Old Style" panose="02050604050505020204" pitchFamily="18" charset="0"/>
              </a:rPr>
              <a:t>,” </a:t>
            </a:r>
            <a:r>
              <a:rPr lang="en-AU" sz="800" b="0" i="1" dirty="0">
                <a:solidFill>
                  <a:srgbClr val="222222"/>
                </a:solidFill>
                <a:effectLst/>
                <a:latin typeface="Bookman Old Style" panose="02050604050505020204" pitchFamily="18" charset="0"/>
              </a:rPr>
              <a:t>Remote Sens.</a:t>
            </a:r>
            <a:r>
              <a:rPr lang="en-AU" sz="800" b="0" i="0" dirty="0">
                <a:solidFill>
                  <a:srgbClr val="222222"/>
                </a:solidFill>
                <a:effectLst/>
                <a:latin typeface="Bookman Old Style" panose="02050604050505020204" pitchFamily="18" charset="0"/>
              </a:rPr>
              <a:t> 2022, 14, 2571</a:t>
            </a:r>
          </a:p>
          <a:p>
            <a:pPr marL="342900" indent="-342900">
              <a:buFont typeface="+mj-lt"/>
              <a:buAutoNum type="arabicPeriod" startAt="35"/>
            </a:pPr>
            <a:endParaRPr lang="en-US" sz="1200" dirty="0">
              <a:latin typeface="Bookman Old Style" charset="0"/>
              <a:ea typeface="Bookman Old Style" charset="0"/>
              <a:cs typeface="Bookman Old Style" charset="0"/>
            </a:endParaRPr>
          </a:p>
        </p:txBody>
      </p:sp>
      <p:sp>
        <p:nvSpPr>
          <p:cNvPr id="7" name="TextBox 6">
            <a:extLst>
              <a:ext uri="{FF2B5EF4-FFF2-40B4-BE49-F238E27FC236}">
                <a16:creationId xmlns:a16="http://schemas.microsoft.com/office/drawing/2014/main" id="{4A778EDB-2BCE-FAFF-D18A-34918ECF1D67}"/>
              </a:ext>
            </a:extLst>
          </p:cNvPr>
          <p:cNvSpPr txBox="1"/>
          <p:nvPr/>
        </p:nvSpPr>
        <p:spPr>
          <a:xfrm>
            <a:off x="6851060" y="883193"/>
            <a:ext cx="2068181" cy="276999"/>
          </a:xfrm>
          <a:prstGeom prst="rect">
            <a:avLst/>
          </a:prstGeom>
          <a:noFill/>
        </p:spPr>
        <p:txBody>
          <a:bodyPr wrap="square" rtlCol="0">
            <a:spAutoFit/>
          </a:bodyPr>
          <a:lstStyle/>
          <a:p>
            <a:r>
              <a:rPr lang="en-US" sz="1200" b="1" dirty="0">
                <a:solidFill>
                  <a:srgbClr val="0432FF"/>
                </a:solidFill>
                <a:latin typeface="Arial" panose="020B0604020202020204" pitchFamily="34" charset="0"/>
                <a:cs typeface="Arial" panose="020B0604020202020204" pitchFamily="34" charset="0"/>
              </a:rPr>
              <a:t>Cosmic ray detection</a:t>
            </a:r>
          </a:p>
        </p:txBody>
      </p:sp>
      <p:sp>
        <p:nvSpPr>
          <p:cNvPr id="8" name="TextBox 7">
            <a:extLst>
              <a:ext uri="{FF2B5EF4-FFF2-40B4-BE49-F238E27FC236}">
                <a16:creationId xmlns:a16="http://schemas.microsoft.com/office/drawing/2014/main" id="{8D5B759E-BF44-1BAF-AA74-4005ABF61DAC}"/>
              </a:ext>
            </a:extLst>
          </p:cNvPr>
          <p:cNvSpPr txBox="1"/>
          <p:nvPr/>
        </p:nvSpPr>
        <p:spPr>
          <a:xfrm>
            <a:off x="6888361" y="2772438"/>
            <a:ext cx="2237146" cy="276999"/>
          </a:xfrm>
          <a:prstGeom prst="rect">
            <a:avLst/>
          </a:prstGeom>
          <a:noFill/>
        </p:spPr>
        <p:txBody>
          <a:bodyPr wrap="square" rtlCol="0">
            <a:spAutoFit/>
          </a:bodyPr>
          <a:lstStyle/>
          <a:p>
            <a:r>
              <a:rPr lang="en-US" sz="1200" b="1" dirty="0">
                <a:solidFill>
                  <a:srgbClr val="0432FF"/>
                </a:solidFill>
                <a:latin typeface="Arial" panose="020B0604020202020204" pitchFamily="34" charset="0"/>
                <a:cs typeface="Arial" panose="020B0604020202020204" pitchFamily="34" charset="0"/>
              </a:rPr>
              <a:t>Passive radar applications </a:t>
            </a:r>
          </a:p>
        </p:txBody>
      </p:sp>
      <p:sp>
        <p:nvSpPr>
          <p:cNvPr id="9" name="TextBox 8">
            <a:extLst>
              <a:ext uri="{FF2B5EF4-FFF2-40B4-BE49-F238E27FC236}">
                <a16:creationId xmlns:a16="http://schemas.microsoft.com/office/drawing/2014/main" id="{EAC19A59-F0AC-5E8B-06A9-04CF6A0F0F8E}"/>
              </a:ext>
            </a:extLst>
          </p:cNvPr>
          <p:cNvSpPr txBox="1"/>
          <p:nvPr/>
        </p:nvSpPr>
        <p:spPr>
          <a:xfrm>
            <a:off x="3237769" y="798821"/>
            <a:ext cx="2068181" cy="338554"/>
          </a:xfrm>
          <a:prstGeom prst="rect">
            <a:avLst/>
          </a:prstGeom>
          <a:noFill/>
        </p:spPr>
        <p:txBody>
          <a:bodyPr wrap="square" rtlCol="0">
            <a:spAutoFit/>
          </a:bodyPr>
          <a:lstStyle/>
          <a:p>
            <a:r>
              <a:rPr lang="en-US" sz="1600" b="1" dirty="0">
                <a:solidFill>
                  <a:srgbClr val="0432FF"/>
                </a:solidFill>
                <a:latin typeface="Arial" panose="020B0604020202020204" pitchFamily="34" charset="0"/>
                <a:cs typeface="Arial" panose="020B0604020202020204" pitchFamily="34" charset="0"/>
              </a:rPr>
              <a:t>Pulsars </a:t>
            </a:r>
          </a:p>
        </p:txBody>
      </p:sp>
      <p:sp>
        <p:nvSpPr>
          <p:cNvPr id="10" name="TextBox 9">
            <a:extLst>
              <a:ext uri="{FF2B5EF4-FFF2-40B4-BE49-F238E27FC236}">
                <a16:creationId xmlns:a16="http://schemas.microsoft.com/office/drawing/2014/main" id="{C7DFD098-9E4C-1699-DE50-C47B0EC7FB25}"/>
              </a:ext>
            </a:extLst>
          </p:cNvPr>
          <p:cNvSpPr txBox="1"/>
          <p:nvPr/>
        </p:nvSpPr>
        <p:spPr>
          <a:xfrm>
            <a:off x="155863" y="6301979"/>
            <a:ext cx="3332349" cy="369332"/>
          </a:xfrm>
          <a:prstGeom prst="rect">
            <a:avLst/>
          </a:prstGeom>
          <a:solidFill>
            <a:schemeClr val="tx2">
              <a:lumMod val="20000"/>
              <a:lumOff val="80000"/>
            </a:schemeClr>
          </a:solidFill>
        </p:spPr>
        <p:txBody>
          <a:bodyPr wrap="square" rtlCol="0">
            <a:spAutoFit/>
          </a:bodyPr>
          <a:lstStyle/>
          <a:p>
            <a:r>
              <a:rPr lang="en-US" dirty="0">
                <a:latin typeface="Bookman Old Style" panose="02050604050505020204" pitchFamily="18" charset="0"/>
              </a:rPr>
              <a:t>… and </a:t>
            </a:r>
            <a:r>
              <a:rPr lang="en-US" dirty="0">
                <a:solidFill>
                  <a:srgbClr val="FF0000"/>
                </a:solidFill>
                <a:latin typeface="Bookman Old Style" panose="02050604050505020204" pitchFamily="18" charset="0"/>
              </a:rPr>
              <a:t>8 PhD completions</a:t>
            </a:r>
            <a:r>
              <a:rPr lang="en-US" dirty="0">
                <a:latin typeface="Bookman Old Style" panose="02050604050505020204" pitchFamily="18" charset="0"/>
              </a:rPr>
              <a:t>! </a:t>
            </a:r>
          </a:p>
        </p:txBody>
      </p:sp>
    </p:spTree>
    <p:extLst>
      <p:ext uri="{BB962C8B-B14F-4D97-AF65-F5344CB8AC3E}">
        <p14:creationId xmlns:p14="http://schemas.microsoft.com/office/powerpoint/2010/main" val="18461799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B720090-DBA9-4EE1-A53E-835D04779E34}"/>
              </a:ext>
            </a:extLst>
          </p:cNvPr>
          <p:cNvSpPr txBox="1">
            <a:spLocks noGrp="1"/>
          </p:cNvSpPr>
          <p:nvPr/>
        </p:nvSpPr>
        <p:spPr>
          <a:xfrm>
            <a:off x="8784227" y="6498728"/>
            <a:ext cx="326225" cy="319694"/>
          </a:xfrm>
          <a:prstGeom prst="rect">
            <a:avLst/>
          </a:prstGeom>
          <a:noFill/>
          <a:ln/>
        </p:spPr>
        <p:txBody>
          <a:bodyPr lIns="0" tIns="0" rIns="0" bIns="0" anchor="b" anchorCtr="0">
            <a:noAutofit/>
          </a:bodyPr>
          <a:lstStyle/>
          <a:p>
            <a:pPr algn="ctr" defTabSz="829452" hangingPunct="0">
              <a:defRPr/>
            </a:pPr>
            <a:fld id="{587CD669-223E-4506-BCD6-689781D21380}" type="slidenum">
              <a:rPr lang="en-AU" sz="1270" b="1">
                <a:latin typeface="Arial" pitchFamily="34"/>
                <a:ea typeface="Arial Unicode MS" pitchFamily="2"/>
                <a:cs typeface="Tahoma" pitchFamily="2"/>
              </a:rPr>
              <a:pPr algn="ctr" defTabSz="829452" hangingPunct="0">
                <a:defRPr/>
              </a:pPr>
              <a:t>9</a:t>
            </a:fld>
            <a:endParaRPr lang="en-AU" sz="1270" b="1">
              <a:latin typeface="Arial" pitchFamily="34"/>
              <a:ea typeface="Arial Unicode MS" pitchFamily="2"/>
              <a:cs typeface="Tahoma" pitchFamily="2"/>
            </a:endParaRPr>
          </a:p>
        </p:txBody>
      </p:sp>
      <p:sp>
        <p:nvSpPr>
          <p:cNvPr id="2" name="Title 1">
            <a:extLst>
              <a:ext uri="{FF2B5EF4-FFF2-40B4-BE49-F238E27FC236}">
                <a16:creationId xmlns:a16="http://schemas.microsoft.com/office/drawing/2014/main" id="{3DA86EB0-5DBA-4DF5-A89C-FEEF721B66CE}"/>
              </a:ext>
            </a:extLst>
          </p:cNvPr>
          <p:cNvSpPr txBox="1">
            <a:spLocks noGrp="1"/>
          </p:cNvSpPr>
          <p:nvPr>
            <p:ph type="title" idx="4294967295"/>
          </p:nvPr>
        </p:nvSpPr>
        <p:spPr>
          <a:xfrm>
            <a:off x="546100" y="137934"/>
            <a:ext cx="8597900" cy="707886"/>
          </a:xfrm>
        </p:spPr>
        <p:txBody>
          <a:bodyPr wrap="square">
            <a:spAutoFit/>
          </a:bodyPr>
          <a:lstStyle/>
          <a:p>
            <a:pPr lvl="0" algn="ctr"/>
            <a:r>
              <a:rPr lang="en-AU" sz="4000" dirty="0">
                <a:solidFill>
                  <a:srgbClr val="0432FF"/>
                </a:solidFill>
                <a:latin typeface="Arial" panose="020B0604020202020204" pitchFamily="34" charset="0"/>
                <a:ea typeface="American Typewriter" charset="0"/>
                <a:cs typeface="Arial" panose="020B0604020202020204" pitchFamily="34" charset="0"/>
              </a:rPr>
              <a:t>The 10-yr journey of PFT MWA</a:t>
            </a:r>
            <a:endParaRPr lang="en-AU" sz="2800" dirty="0">
              <a:solidFill>
                <a:srgbClr val="0432FF"/>
              </a:solidFill>
              <a:latin typeface="Arial" panose="020B0604020202020204" pitchFamily="34" charset="0"/>
              <a:ea typeface="American Typewriter" charset="0"/>
              <a:cs typeface="Arial" panose="020B0604020202020204" pitchFamily="34" charset="0"/>
            </a:endParaRPr>
          </a:p>
        </p:txBody>
      </p:sp>
      <p:pic>
        <p:nvPicPr>
          <p:cNvPr id="9" name="Picture 8" descr="A silhouette of a person in a line&#10;&#10;Description automatically generated">
            <a:extLst>
              <a:ext uri="{FF2B5EF4-FFF2-40B4-BE49-F238E27FC236}">
                <a16:creationId xmlns:a16="http://schemas.microsoft.com/office/drawing/2014/main" id="{615E9E31-0D18-00C3-E542-5858BB00DCD7}"/>
              </a:ext>
            </a:extLst>
          </p:cNvPr>
          <p:cNvPicPr>
            <a:picLocks noChangeAspect="1"/>
          </p:cNvPicPr>
          <p:nvPr/>
        </p:nvPicPr>
        <p:blipFill rotWithShape="1">
          <a:blip r:embed="rId3"/>
          <a:srcRect t="1" b="49848"/>
          <a:stretch/>
        </p:blipFill>
        <p:spPr>
          <a:xfrm>
            <a:off x="685800" y="1123006"/>
            <a:ext cx="7772400" cy="2695960"/>
          </a:xfrm>
          <a:prstGeom prst="rect">
            <a:avLst/>
          </a:prstGeom>
        </p:spPr>
      </p:pic>
      <p:cxnSp>
        <p:nvCxnSpPr>
          <p:cNvPr id="4" name="Straight Arrow Connector 3">
            <a:extLst>
              <a:ext uri="{FF2B5EF4-FFF2-40B4-BE49-F238E27FC236}">
                <a16:creationId xmlns:a16="http://schemas.microsoft.com/office/drawing/2014/main" id="{AE625551-BB83-C90F-78C1-B359A4AD7A5F}"/>
              </a:ext>
            </a:extLst>
          </p:cNvPr>
          <p:cNvCxnSpPr>
            <a:cxnSpLocks/>
          </p:cNvCxnSpPr>
          <p:nvPr/>
        </p:nvCxnSpPr>
        <p:spPr>
          <a:xfrm>
            <a:off x="546100" y="3946341"/>
            <a:ext cx="807511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3E02990-9DAC-0F05-D75C-887E6459A7D3}"/>
              </a:ext>
            </a:extLst>
          </p:cNvPr>
          <p:cNvSpPr txBox="1"/>
          <p:nvPr/>
        </p:nvSpPr>
        <p:spPr>
          <a:xfrm>
            <a:off x="1027020" y="4073717"/>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2007</a:t>
            </a:r>
          </a:p>
        </p:txBody>
      </p:sp>
      <p:sp>
        <p:nvSpPr>
          <p:cNvPr id="6" name="TextBox 5">
            <a:extLst>
              <a:ext uri="{FF2B5EF4-FFF2-40B4-BE49-F238E27FC236}">
                <a16:creationId xmlns:a16="http://schemas.microsoft.com/office/drawing/2014/main" id="{268C90AF-19E0-C90A-1093-1F593D6D8B71}"/>
              </a:ext>
            </a:extLst>
          </p:cNvPr>
          <p:cNvSpPr txBox="1"/>
          <p:nvPr/>
        </p:nvSpPr>
        <p:spPr>
          <a:xfrm>
            <a:off x="2075329" y="4077147"/>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2016</a:t>
            </a:r>
          </a:p>
        </p:txBody>
      </p:sp>
      <p:sp>
        <p:nvSpPr>
          <p:cNvPr id="8" name="TextBox 7">
            <a:extLst>
              <a:ext uri="{FF2B5EF4-FFF2-40B4-BE49-F238E27FC236}">
                <a16:creationId xmlns:a16="http://schemas.microsoft.com/office/drawing/2014/main" id="{E63AEE2A-C534-4686-2906-B0204C2C2DE7}"/>
              </a:ext>
            </a:extLst>
          </p:cNvPr>
          <p:cNvSpPr txBox="1"/>
          <p:nvPr/>
        </p:nvSpPr>
        <p:spPr>
          <a:xfrm>
            <a:off x="3146162" y="4080574"/>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2019</a:t>
            </a:r>
          </a:p>
        </p:txBody>
      </p:sp>
      <p:sp>
        <p:nvSpPr>
          <p:cNvPr id="10" name="TextBox 9">
            <a:extLst>
              <a:ext uri="{FF2B5EF4-FFF2-40B4-BE49-F238E27FC236}">
                <a16:creationId xmlns:a16="http://schemas.microsoft.com/office/drawing/2014/main" id="{063A48E9-5812-D0CA-19CB-541BD5182F95}"/>
              </a:ext>
            </a:extLst>
          </p:cNvPr>
          <p:cNvSpPr txBox="1"/>
          <p:nvPr/>
        </p:nvSpPr>
        <p:spPr>
          <a:xfrm>
            <a:off x="4216995" y="4077146"/>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2021</a:t>
            </a:r>
          </a:p>
        </p:txBody>
      </p:sp>
      <p:sp>
        <p:nvSpPr>
          <p:cNvPr id="11" name="TextBox 10">
            <a:extLst>
              <a:ext uri="{FF2B5EF4-FFF2-40B4-BE49-F238E27FC236}">
                <a16:creationId xmlns:a16="http://schemas.microsoft.com/office/drawing/2014/main" id="{666FF770-7033-3050-2C23-FEFB3DDCD4E6}"/>
              </a:ext>
            </a:extLst>
          </p:cNvPr>
          <p:cNvSpPr txBox="1"/>
          <p:nvPr/>
        </p:nvSpPr>
        <p:spPr>
          <a:xfrm>
            <a:off x="5242781" y="4077145"/>
            <a:ext cx="637391" cy="307777"/>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sz="1400" dirty="0">
                <a:solidFill>
                  <a:srgbClr val="0432FF"/>
                </a:solidFill>
                <a:latin typeface="American Typewriter" panose="02090604020004020304" pitchFamily="18" charset="77"/>
              </a:rPr>
              <a:t>2023</a:t>
            </a:r>
          </a:p>
        </p:txBody>
      </p:sp>
      <p:cxnSp>
        <p:nvCxnSpPr>
          <p:cNvPr id="19" name="Straight Arrow Connector 18">
            <a:extLst>
              <a:ext uri="{FF2B5EF4-FFF2-40B4-BE49-F238E27FC236}">
                <a16:creationId xmlns:a16="http://schemas.microsoft.com/office/drawing/2014/main" id="{0E48F3D1-97B9-3152-2B28-72209412397C}"/>
              </a:ext>
            </a:extLst>
          </p:cNvPr>
          <p:cNvCxnSpPr>
            <a:stCxn id="5" idx="2"/>
          </p:cNvCxnSpPr>
          <p:nvPr/>
        </p:nvCxnSpPr>
        <p:spPr>
          <a:xfrm>
            <a:off x="1345716" y="4381494"/>
            <a:ext cx="9748" cy="3272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EFF7EA92-8B29-4F93-3124-705747B63005}"/>
              </a:ext>
            </a:extLst>
          </p:cNvPr>
          <p:cNvGrpSpPr/>
          <p:nvPr/>
        </p:nvGrpSpPr>
        <p:grpSpPr>
          <a:xfrm>
            <a:off x="382970" y="4754997"/>
            <a:ext cx="1951649" cy="680536"/>
            <a:chOff x="442360" y="5147616"/>
            <a:chExt cx="1951649" cy="680536"/>
          </a:xfrm>
        </p:grpSpPr>
        <p:sp>
          <p:nvSpPr>
            <p:cNvPr id="28" name="Oval 27">
              <a:extLst>
                <a:ext uri="{FF2B5EF4-FFF2-40B4-BE49-F238E27FC236}">
                  <a16:creationId xmlns:a16="http://schemas.microsoft.com/office/drawing/2014/main" id="{6A95E39F-03AF-93F1-DEE2-488C2F4FF4A5}"/>
                </a:ext>
              </a:extLst>
            </p:cNvPr>
            <p:cNvSpPr/>
            <p:nvPr/>
          </p:nvSpPr>
          <p:spPr>
            <a:xfrm>
              <a:off x="442360" y="5147616"/>
              <a:ext cx="1951649" cy="68053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7D1895F-7F28-7447-B368-E7C251CB2E0B}"/>
                </a:ext>
              </a:extLst>
            </p:cNvPr>
            <p:cNvSpPr txBox="1"/>
            <p:nvPr/>
          </p:nvSpPr>
          <p:spPr>
            <a:xfrm>
              <a:off x="645891" y="5265166"/>
              <a:ext cx="1748118" cy="553998"/>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Crab giants with 3 Tile the early prototype </a:t>
              </a:r>
            </a:p>
            <a:p>
              <a:r>
                <a:rPr lang="en-US" sz="1000" b="1" dirty="0">
                  <a:solidFill>
                    <a:schemeClr val="tx2">
                      <a:lumMod val="75000"/>
                    </a:schemeClr>
                  </a:solidFill>
                  <a:latin typeface="Arial" panose="020B0604020202020204" pitchFamily="34" charset="0"/>
                  <a:cs typeface="Arial" panose="020B0604020202020204" pitchFamily="34" charset="0"/>
                </a:rPr>
                <a:t>(Bhat et al. 2007)</a:t>
              </a:r>
            </a:p>
          </p:txBody>
        </p:sp>
      </p:grpSp>
    </p:spTree>
    <p:extLst>
      <p:ext uri="{BB962C8B-B14F-4D97-AF65-F5344CB8AC3E}">
        <p14:creationId xmlns:p14="http://schemas.microsoft.com/office/powerpoint/2010/main" val="1132936613"/>
      </p:ext>
    </p:extLst>
  </p:cSld>
  <p:clrMapOvr>
    <a:masterClrMapping/>
  </p:clrMapOvr>
</p:sld>
</file>

<file path=ppt/theme/theme1.xml><?xml version="1.0" encoding="utf-8"?>
<a:theme xmlns:a="http://schemas.openxmlformats.org/drawingml/2006/main" name="ICRAR 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37410</TotalTime>
  <Words>4428</Words>
  <Application>Microsoft Macintosh PowerPoint</Application>
  <PresentationFormat>On-screen Show (4:3)</PresentationFormat>
  <Paragraphs>535</Paragraphs>
  <Slides>40</Slides>
  <Notes>35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American Typewriter</vt:lpstr>
      <vt:lpstr>Apple Chancery</vt:lpstr>
      <vt:lpstr>Arial</vt:lpstr>
      <vt:lpstr>Arial Narrow</vt:lpstr>
      <vt:lpstr>Bookman Old Style</vt:lpstr>
      <vt:lpstr>Calibri</vt:lpstr>
      <vt:lpstr>Cutive</vt:lpstr>
      <vt:lpstr>Helvetica</vt:lpstr>
      <vt:lpstr>Helvetica Neue</vt:lpstr>
      <vt:lpstr>Times New Roman</vt:lpstr>
      <vt:lpstr>Wingdings</vt:lpstr>
      <vt:lpstr>ICRAR Black</vt:lpstr>
      <vt:lpstr>PowerPoint Presentation</vt:lpstr>
      <vt:lpstr>10 years of Pulsars &amp; Fast Transients</vt:lpstr>
      <vt:lpstr>PowerPoint Presentation</vt:lpstr>
      <vt:lpstr>PowerPoint Presentation</vt:lpstr>
      <vt:lpstr>Pulsar (PFT) “observing mode” of the MWA</vt:lpstr>
      <vt:lpstr>PowerPoint Presentation</vt:lpstr>
      <vt:lpstr>PowerPoint Presentation</vt:lpstr>
      <vt:lpstr>PowerPoint Presentation</vt:lpstr>
      <vt:lpstr>The 10-yr journey of PFT MWA</vt:lpstr>
      <vt:lpstr>The 10-yr journey of PFT MWA</vt:lpstr>
      <vt:lpstr>Crab giants from “3T MWA”</vt:lpstr>
      <vt:lpstr>Crab giants from “3T MWA”</vt:lpstr>
      <vt:lpstr>The 10-yr journey of PFT MWA</vt:lpstr>
      <vt:lpstr>PowerPoint Presentation</vt:lpstr>
      <vt:lpstr>PowerPoint Presentation</vt:lpstr>
      <vt:lpstr>MWA tied-array beamformer  </vt:lpstr>
      <vt:lpstr>PowerPoint Presentation</vt:lpstr>
      <vt:lpstr>The 10-yr journey of PFT MWA</vt:lpstr>
      <vt:lpstr>Coherent dedispersion and microsecond time resolution</vt:lpstr>
      <vt:lpstr>Squeezing time resolution</vt:lpstr>
      <vt:lpstr>“Chromatic” DM in MSP J2241-5236</vt:lpstr>
      <vt:lpstr>The 10-yr journey of PFT MWA</vt:lpstr>
      <vt:lpstr>The Southern-sky MWA Rapid Two-metre (SMART) pulsar survey</vt:lpstr>
      <vt:lpstr>MWA PSR #1: J0036-1033</vt:lpstr>
      <vt:lpstr>Beamformer for the SMART</vt:lpstr>
      <vt:lpstr>The 10-yr journey of PFT MWA</vt:lpstr>
      <vt:lpstr>PowerPoint Presentation</vt:lpstr>
      <vt:lpstr>PowerPoint Presentation</vt:lpstr>
      <vt:lpstr>Fast Radio Bursts</vt:lpstr>
      <vt:lpstr>PowerPoint Presentation</vt:lpstr>
      <vt:lpstr>Passive Radar applications</vt:lpstr>
      <vt:lpstr>Recent Pulsar publications </vt:lpstr>
      <vt:lpstr>SMART survey description</vt:lpstr>
      <vt:lpstr>PowerPoint Presentation</vt:lpstr>
      <vt:lpstr>Testing the circularity of B0818-41’s carousel</vt:lpstr>
      <vt:lpstr>PowerPoint Presentation</vt:lpstr>
      <vt:lpstr>PowerPoint Presentation</vt:lpstr>
      <vt:lpstr>PowerPoint Presentation</vt:lpstr>
      <vt:lpstr>Summary</vt:lpstr>
      <vt:lpstr>PowerPoint Presentation</vt:lpstr>
    </vt:vector>
  </TitlesOfParts>
  <Company>The University of Western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Kirsten Gottschalk</dc:creator>
  <cp:lastModifiedBy>Ramesh Bhat</cp:lastModifiedBy>
  <cp:revision>3214</cp:revision>
  <cp:lastPrinted>2022-05-31T01:42:53Z</cp:lastPrinted>
  <dcterms:created xsi:type="dcterms:W3CDTF">2014-01-21T06:00:06Z</dcterms:created>
  <dcterms:modified xsi:type="dcterms:W3CDTF">2023-07-25T02:45:44Z</dcterms:modified>
</cp:coreProperties>
</file>