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34" Type="http://schemas.openxmlformats.org/officeDocument/2006/relationships/customXml" Target="../customXml/item2.xml"/><Relationship Id="rId25" Type="http://schemas.openxmlformats.org/officeDocument/2006/relationships/slide" Target="slides/slide20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ustomXml" Target="../customXml/item1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14" Type="http://schemas.openxmlformats.org/officeDocument/2006/relationships/slide" Target="slides/slide9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ba80906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ba80906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7b92076c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7b92076c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7b92076c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7b92076c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fce7872dd_1_213:notes"/>
          <p:cNvSpPr/>
          <p:nvPr>
            <p:ph idx="2" type="sldImg"/>
          </p:nvPr>
        </p:nvSpPr>
        <p:spPr>
          <a:xfrm>
            <a:off x="137487" y="694320"/>
            <a:ext cx="6580200" cy="342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fce7872dd_1_213:notes"/>
          <p:cNvSpPr txBox="1"/>
          <p:nvPr>
            <p:ph idx="1" type="body"/>
          </p:nvPr>
        </p:nvSpPr>
        <p:spPr>
          <a:xfrm>
            <a:off x="685494" y="4343400"/>
            <a:ext cx="5482500" cy="41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cfce7872dd_1_213:notes"/>
          <p:cNvSpPr txBox="1"/>
          <p:nvPr>
            <p:ph idx="12" type="sldNum"/>
          </p:nvPr>
        </p:nvSpPr>
        <p:spPr>
          <a:xfrm>
            <a:off x="3881395" y="8686800"/>
            <a:ext cx="29718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25" lIns="86125" spcFirstLastPara="1" rIns="86125" wrap="square" tIns="8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GB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f99d5fd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f99d5fd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fce7872dd_1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fce7872dd_1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fce7872dd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fce7872dd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fce7872dd_1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fce7872dd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a9fa4aa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1a9fa4aa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a9fa4aa4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a9fa4aa4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882369c0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e882369c0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6a562c8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6a562c8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a9fa4aa4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a9fa4aa4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a9fa4aa4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a9fa4aa4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a9fa4aa4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a9fa4aa4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6a562c8f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6a562c8f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8d685a7be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8d685a7be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d685a7be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8d685a7be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8d685a7be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8d685a7be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37b92076c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37b92076c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2095568bfb_0_116:notes"/>
          <p:cNvSpPr txBox="1"/>
          <p:nvPr>
            <p:ph idx="1" type="body"/>
          </p:nvPr>
        </p:nvSpPr>
        <p:spPr>
          <a:xfrm>
            <a:off x="685494" y="4343400"/>
            <a:ext cx="5482500" cy="41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12095568bfb_0_116:notes"/>
          <p:cNvSpPr/>
          <p:nvPr>
            <p:ph idx="2" type="sldImg"/>
          </p:nvPr>
        </p:nvSpPr>
        <p:spPr>
          <a:xfrm>
            <a:off x="137487" y="694320"/>
            <a:ext cx="6580200" cy="342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7b92076c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37b92076c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095568bf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2095568bf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d685a7b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8d685a7b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d685a7be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8d685a7be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d685a7be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d685a7be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00100" y="481945"/>
            <a:ext cx="75438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00100" y="1577340"/>
            <a:ext cx="7543800" cy="28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SzPts val="1400"/>
              <a:buChar char="◦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442595" y="4526280"/>
            <a:ext cx="2169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800100" y="4526280"/>
            <a:ext cx="4362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715250" y="4526280"/>
            <a:ext cx="628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2514600" y="857250"/>
            <a:ext cx="6168900" cy="17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57200" y="4683919"/>
            <a:ext cx="21303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7375" y="4685110"/>
            <a:ext cx="28956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56375" y="4685110"/>
            <a:ext cx="21273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2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ctrTitle"/>
          </p:nvPr>
        </p:nvSpPr>
        <p:spPr>
          <a:xfrm>
            <a:off x="311700" y="202375"/>
            <a:ext cx="8520600" cy="281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Interplanetary Scintillation with the MWA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/>
          </a:p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311700" y="3138925"/>
            <a:ext cx="8520600" cy="19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John Morgan</a:t>
            </a:r>
            <a:endParaRPr b="1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Rajan Chhetri</a:t>
            </a:r>
            <a:br>
              <a:rPr b="1" lang="en-GB"/>
            </a:br>
            <a:r>
              <a:rPr b="1" lang="en-GB"/>
              <a:t>Angelica Waszewski</a:t>
            </a:r>
            <a:endParaRPr b="1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Ron Ekers</a:t>
            </a:r>
            <a:endParaRPr b="1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91">
                <a:solidFill>
                  <a:schemeClr val="dk1"/>
                </a:solidFill>
              </a:rPr>
              <a:t>MWA Project meeting </a:t>
            </a:r>
            <a:endParaRPr sz="189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91">
                <a:solidFill>
                  <a:schemeClr val="dk1"/>
                </a:solidFill>
              </a:rPr>
              <a:t>July 2023</a:t>
            </a:r>
            <a:endParaRPr sz="189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800100" y="481945"/>
            <a:ext cx="75438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800100" y="1577340"/>
            <a:ext cx="7543800" cy="2887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525" y="704950"/>
            <a:ext cx="4862259" cy="36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90400" y="791850"/>
            <a:ext cx="5163524" cy="355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107225" y="146175"/>
            <a:ext cx="887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Ionospheric scintillation in Phase I EoR data</a:t>
            </a: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 rotWithShape="1">
          <a:blip r:embed="rId3">
            <a:alphaModFix/>
          </a:blip>
          <a:srcRect b="8048" l="9235" r="8594" t="8887"/>
          <a:stretch/>
        </p:blipFill>
        <p:spPr>
          <a:xfrm>
            <a:off x="225275" y="1071900"/>
            <a:ext cx="4294299" cy="325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/>
        </p:nvSpPr>
        <p:spPr>
          <a:xfrm>
            <a:off x="862375" y="4528300"/>
            <a:ext cx="302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Angie Waszewski, Chris Jordan</a:t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575" y="743238"/>
            <a:ext cx="4348498" cy="3657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138150" y="102825"/>
            <a:ext cx="335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Source Noise</a:t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158900" y="706550"/>
            <a:ext cx="335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Power of Virgo A is 1% of sky noise (power detected across the array same as sky noise of a single tile)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Demonstrate existence of “Source Noise” placing fundamental limits on interferometer performance.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Important also as an extra observable for (e.g.) fast transient studies.</a:t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b="0" l="8648" r="14682" t="6838"/>
          <a:stretch/>
        </p:blipFill>
        <p:spPr>
          <a:xfrm>
            <a:off x="3821325" y="53325"/>
            <a:ext cx="5258301" cy="479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91750" y="99175"/>
            <a:ext cx="8169300" cy="551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/>
              <a:t>Onto </a:t>
            </a:r>
            <a:r>
              <a:rPr lang="en-GB" sz="5000"/>
              <a:t>Phase II </a:t>
            </a:r>
            <a:r>
              <a:rPr lang="en-GB" sz="5000"/>
              <a:t>MWA!</a:t>
            </a:r>
            <a:endParaRPr sz="5000"/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131675" y="1609725"/>
            <a:ext cx="3573300" cy="1951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/>
              <a:t>Far superior array for this work (Beardsley+ 2019)</a:t>
            </a:r>
            <a:endParaRPr/>
          </a:p>
          <a:p>
            <a:pPr indent="-317500" lvl="0" marL="457200" rtl="0" algn="l">
              <a:spcBef>
                <a:spcPts val="70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Gaussian PSF with only 10% sensitivity loss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/>
              <a:t>Vastly improved survey design and scheduling</a:t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575" y="1609725"/>
            <a:ext cx="530542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800100" y="100945"/>
            <a:ext cx="75438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new regime of  variability detection</a:t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800100" y="1120140"/>
            <a:ext cx="7543800" cy="2887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/>
              <a:t>Most measurements (in astronomy) are measuring a source brightness. Detection of a source means a statistically significant (positive) measurement above zero.</a:t>
            </a:r>
            <a:endParaRPr/>
          </a:p>
          <a:p>
            <a:pPr indent="-310832" lvl="0" marL="457200" rtl="0" algn="l">
              <a:spcBef>
                <a:spcPts val="700"/>
              </a:spcBef>
              <a:spcAft>
                <a:spcPts val="0"/>
              </a:spcAft>
              <a:buSzPct val="77777"/>
              <a:buChar char="◦"/>
            </a:pPr>
            <a:r>
              <a:rPr lang="en-GB"/>
              <a:t>Estimate mean brightness in presence of variance (due to noise)</a:t>
            </a:r>
            <a:endParaRPr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77777"/>
              <a:buChar char="◦"/>
            </a:pPr>
            <a:r>
              <a:rPr lang="en-GB"/>
              <a:t>Draw more samples (longer integration time) and S/N goes up with sqrt(N)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/>
              <a:t>We make a map of the </a:t>
            </a:r>
            <a:r>
              <a:rPr b="1" lang="en-GB"/>
              <a:t>standard deviation</a:t>
            </a:r>
            <a:r>
              <a:rPr lang="en-GB"/>
              <a:t> of the time series</a:t>
            </a:r>
            <a:endParaRPr/>
          </a:p>
          <a:p>
            <a:pPr indent="-310832" lvl="0" marL="457200" rtl="0" algn="l">
              <a:spcBef>
                <a:spcPts val="700"/>
              </a:spcBef>
              <a:spcAft>
                <a:spcPts val="0"/>
              </a:spcAft>
              <a:buSzPct val="77777"/>
              <a:buChar char="◦"/>
            </a:pPr>
            <a:r>
              <a:rPr lang="en-GB"/>
              <a:t>Estimate variance in the presence of another variance!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b="48987" l="0" r="0" t="0"/>
          <a:stretch/>
        </p:blipFill>
        <p:spPr>
          <a:xfrm>
            <a:off x="462725" y="3494774"/>
            <a:ext cx="7620000" cy="157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800100" y="100945"/>
            <a:ext cx="75438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</a:t>
            </a:r>
            <a:r>
              <a:rPr lang="en-GB"/>
              <a:t>tatistics of variability detection</a:t>
            </a:r>
            <a:endParaRPr/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315925" y="1120150"/>
            <a:ext cx="8709000" cy="2887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/>
              <a:t>Standard deviation is ꭕ distributed</a:t>
            </a:r>
            <a:endParaRPr/>
          </a:p>
          <a:p>
            <a:pPr indent="-317500" lvl="0" marL="457200" rtl="0" algn="l">
              <a:spcBef>
                <a:spcPts val="70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Converges to Gaussian much quicker than more familiar ꭕ-square (for variance)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30 d.o.f. – only 50% excess of 5-sigma sources compared to true Gaussian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This means we can use standard source finding tools (e.g. Aegean)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Downside is that we then have to subtract the noise </a:t>
            </a:r>
            <a:r>
              <a:rPr i="1" lang="en-GB"/>
              <a:t>in quadrature</a:t>
            </a:r>
            <a:r>
              <a:rPr lang="en-GB"/>
              <a:t>.</a:t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300" y="2821250"/>
            <a:ext cx="2996551" cy="220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899" y="2862274"/>
            <a:ext cx="2996550" cy="21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type="title"/>
          </p:nvPr>
        </p:nvSpPr>
        <p:spPr>
          <a:xfrm>
            <a:off x="800100" y="-127655"/>
            <a:ext cx="75438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Debiased modulation index</a:t>
            </a:r>
            <a:endParaRPr/>
          </a:p>
        </p:txBody>
      </p:sp>
      <p:sp>
        <p:nvSpPr>
          <p:cNvPr id="183" name="Google Shape;183;p31"/>
          <p:cNvSpPr/>
          <p:nvPr/>
        </p:nvSpPr>
        <p:spPr>
          <a:xfrm>
            <a:off x="855450" y="1219600"/>
            <a:ext cx="7433100" cy="1227900"/>
          </a:xfrm>
          <a:prstGeom prst="rtTriangle">
            <a:avLst/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1"/>
          <p:cNvSpPr txBox="1"/>
          <p:nvPr/>
        </p:nvSpPr>
        <p:spPr>
          <a:xfrm rot="600183">
            <a:off x="3128471" y="1559783"/>
            <a:ext cx="3433494" cy="4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Point measurement in rms map</a:t>
            </a:r>
            <a:endParaRPr/>
          </a:p>
        </p:txBody>
      </p:sp>
      <p:sp>
        <p:nvSpPr>
          <p:cNvPr id="185" name="Google Shape;185;p31"/>
          <p:cNvSpPr txBox="1"/>
          <p:nvPr/>
        </p:nvSpPr>
        <p:spPr>
          <a:xfrm>
            <a:off x="1992725" y="2427575"/>
            <a:ext cx="521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Signal absent rms (i.e. thermal noise) – background of rms map</a:t>
            </a:r>
            <a:endParaRPr/>
          </a:p>
        </p:txBody>
      </p:sp>
      <p:sp>
        <p:nvSpPr>
          <p:cNvPr id="186" name="Google Shape;186;p31"/>
          <p:cNvSpPr/>
          <p:nvPr/>
        </p:nvSpPr>
        <p:spPr>
          <a:xfrm>
            <a:off x="329150" y="1803775"/>
            <a:ext cx="548400" cy="1388875"/>
          </a:xfrm>
          <a:custGeom>
            <a:rect b="b" l="l" r="r" t="t"/>
            <a:pathLst>
              <a:path extrusionOk="0" h="55555" w="21936">
                <a:moveTo>
                  <a:pt x="17644" y="238"/>
                </a:moveTo>
                <a:lnTo>
                  <a:pt x="238" y="0"/>
                </a:lnTo>
                <a:lnTo>
                  <a:pt x="0" y="55317"/>
                </a:lnTo>
                <a:lnTo>
                  <a:pt x="21936" y="55555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187" name="Google Shape;187;p31"/>
          <p:cNvSpPr txBox="1"/>
          <p:nvPr/>
        </p:nvSpPr>
        <p:spPr>
          <a:xfrm>
            <a:off x="917975" y="3000150"/>
            <a:ext cx="343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1"/>
          <p:cNvSpPr txBox="1"/>
          <p:nvPr/>
        </p:nvSpPr>
        <p:spPr>
          <a:xfrm>
            <a:off x="803125" y="2999825"/>
            <a:ext cx="343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Modulation due to IPS </a:t>
            </a:r>
            <a:r>
              <a:rPr i="1" lang="en-GB"/>
              <a:t>desired quantity</a:t>
            </a:r>
            <a:endParaRPr i="1"/>
          </a:p>
        </p:txBody>
      </p:sp>
      <p:sp>
        <p:nvSpPr>
          <p:cNvPr id="189" name="Google Shape;189;p31"/>
          <p:cNvSpPr txBox="1"/>
          <p:nvPr/>
        </p:nvSpPr>
        <p:spPr>
          <a:xfrm>
            <a:off x="977575" y="3355175"/>
            <a:ext cx="789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1"/>
          <p:cNvSpPr txBox="1"/>
          <p:nvPr/>
        </p:nvSpPr>
        <p:spPr>
          <a:xfrm>
            <a:off x="602050" y="3400350"/>
            <a:ext cx="76179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RMS map measurement errors go down with square root of observing time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 our observing parameters, fractional error in rms map is around 1/30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Therefore for us (or any reasonable observation time many times scintillation timescale)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rms of an IPS sources at the detection limit &lt;&lt; rms due to thermal noise</a:t>
            </a:r>
            <a:endParaRPr/>
          </a:p>
          <a:p>
            <a:pPr indent="45720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Detection limit</a:t>
            </a:r>
            <a:r>
              <a:rPr b="1" lang="en-GB"/>
              <a:t> actually goes down with </a:t>
            </a:r>
            <a:r>
              <a:rPr b="1" i="1" lang="en-GB"/>
              <a:t>fourth root</a:t>
            </a:r>
            <a:r>
              <a:rPr b="1" lang="en-GB"/>
              <a:t> of observing time</a:t>
            </a:r>
            <a:endParaRPr b="1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1" name="Google Shape;191;p31"/>
          <p:cNvCxnSpPr/>
          <p:nvPr/>
        </p:nvCxnSpPr>
        <p:spPr>
          <a:xfrm>
            <a:off x="603575" y="1138925"/>
            <a:ext cx="530100" cy="891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92" name="Google Shape;192;p31"/>
          <p:cNvCxnSpPr/>
          <p:nvPr/>
        </p:nvCxnSpPr>
        <p:spPr>
          <a:xfrm>
            <a:off x="955225" y="1144175"/>
            <a:ext cx="3967800" cy="136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93" name="Google Shape;193;p31"/>
          <p:cNvSpPr txBox="1"/>
          <p:nvPr/>
        </p:nvSpPr>
        <p:spPr>
          <a:xfrm>
            <a:off x="4909850" y="842100"/>
            <a:ext cx="4004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Small uncertainty in measurement can lead to large uncertainty in modulation index close to detection limit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311700" y="1106125"/>
            <a:ext cx="8520600" cy="135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Big difference from previous work: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Multiple measurements per source</a:t>
            </a:r>
            <a:endParaRPr sz="4000"/>
          </a:p>
        </p:txBody>
      </p:sp>
      <p:sp>
        <p:nvSpPr>
          <p:cNvPr id="199" name="Google Shape;199;p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exploit this to get more accurate NSI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(and maybe go a bit deeper, but it takes 40 2-sigma detections to get to 5-sigma!)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Biased if we don’t include all measurements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>
            <p:ph type="title"/>
          </p:nvPr>
        </p:nvSpPr>
        <p:spPr>
          <a:xfrm>
            <a:off x="464100" y="2045225"/>
            <a:ext cx="325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this a detection??</a:t>
            </a:r>
            <a:endParaRPr/>
          </a:p>
        </p:txBody>
      </p:sp>
      <p:sp>
        <p:nvSpPr>
          <p:cNvPr id="205" name="Google Shape;205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300" y="2497350"/>
            <a:ext cx="3999900" cy="230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4275" y="46275"/>
            <a:ext cx="3816150" cy="225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 rot="-5400000">
            <a:off x="3509400" y="3359850"/>
            <a:ext cx="212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S/N in variability image</a:t>
            </a:r>
            <a:endParaRPr/>
          </a:p>
        </p:txBody>
      </p:sp>
      <p:sp>
        <p:nvSpPr>
          <p:cNvPr id="209" name="Google Shape;209;p33"/>
          <p:cNvSpPr txBox="1"/>
          <p:nvPr/>
        </p:nvSpPr>
        <p:spPr>
          <a:xfrm rot="-5400000">
            <a:off x="3585600" y="997650"/>
            <a:ext cx="212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Scintillation Index</a:t>
            </a:r>
            <a:endParaRPr/>
          </a:p>
        </p:txBody>
      </p:sp>
      <p:sp>
        <p:nvSpPr>
          <p:cNvPr id="210" name="Google Shape;210;p33"/>
          <p:cNvSpPr txBox="1"/>
          <p:nvPr/>
        </p:nvSpPr>
        <p:spPr>
          <a:xfrm>
            <a:off x="5849750" y="4803850"/>
            <a:ext cx="17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Solar Elongation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397325" y="20975"/>
            <a:ext cx="837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What is IPS and what does it measure?</a:t>
            </a:r>
            <a:endParaRPr sz="2400"/>
          </a:p>
        </p:txBody>
      </p:sp>
      <p:sp>
        <p:nvSpPr>
          <p:cNvPr id="72" name="Google Shape;72;p16"/>
          <p:cNvSpPr txBox="1"/>
          <p:nvPr/>
        </p:nvSpPr>
        <p:spPr>
          <a:xfrm>
            <a:off x="6068175" y="575075"/>
            <a:ext cx="2927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NSI is </a:t>
            </a:r>
            <a:r>
              <a:rPr i="1" lang="en-GB"/>
              <a:t>Ratio</a:t>
            </a:r>
            <a:r>
              <a:rPr lang="en-GB"/>
              <a:t> of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Source visibility weighted by blue line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Source visibility weighted by orange 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NSI&lt;1 implies structure on scales &gt; 0.3”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&lt;0.3” -- NSI=1</a:t>
            </a:r>
            <a:endParaRPr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0.6” -- NSI~0.5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7475"/>
            <a:ext cx="5410717" cy="426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449" y="3124625"/>
            <a:ext cx="1554299" cy="12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5">
            <a:alphaModFix/>
          </a:blip>
          <a:srcRect b="44103" l="38086" r="48464" t="33094"/>
          <a:stretch/>
        </p:blipFill>
        <p:spPr>
          <a:xfrm>
            <a:off x="3064750" y="1302300"/>
            <a:ext cx="1280700" cy="12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title"/>
          </p:nvPr>
        </p:nvSpPr>
        <p:spPr>
          <a:xfrm>
            <a:off x="38100" y="24751"/>
            <a:ext cx="7543800" cy="787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Combining ~250 observations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into one catalogue</a:t>
            </a:r>
            <a:endParaRPr/>
          </a:p>
        </p:txBody>
      </p:sp>
      <p:sp>
        <p:nvSpPr>
          <p:cNvPr id="216" name="Google Shape;216;p34"/>
          <p:cNvSpPr txBox="1"/>
          <p:nvPr>
            <p:ph idx="1" type="body"/>
          </p:nvPr>
        </p:nvSpPr>
        <p:spPr>
          <a:xfrm>
            <a:off x="81800" y="953400"/>
            <a:ext cx="4647600" cy="410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10000"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GB"/>
              <a:t>For each source</a:t>
            </a:r>
            <a:endParaRPr/>
          </a:p>
          <a:p>
            <a:pPr indent="-304165" lvl="0" marL="457200" rtl="0" algn="l">
              <a:spcBef>
                <a:spcPts val="700"/>
              </a:spcBef>
              <a:spcAft>
                <a:spcPts val="0"/>
              </a:spcAft>
              <a:buSzPct val="77777"/>
              <a:buChar char="◦"/>
            </a:pPr>
            <a:r>
              <a:rPr lang="en-GB"/>
              <a:t>Calculate scintillation index for each observation (top panel)</a:t>
            </a:r>
            <a:endParaRPr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165" lvl="0" marL="457200" rtl="0" algn="l">
              <a:spcBef>
                <a:spcPts val="700"/>
              </a:spcBef>
              <a:spcAft>
                <a:spcPts val="0"/>
              </a:spcAft>
              <a:buSzPct val="77777"/>
              <a:buChar char="◦"/>
            </a:pPr>
            <a:r>
              <a:rPr lang="en-GB"/>
              <a:t>Find the NSI which minimises the residuals in the variability image detections (middle panel)</a:t>
            </a:r>
            <a:endParaRPr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165" lvl="0" marL="457200" rtl="0" algn="l">
              <a:spcBef>
                <a:spcPts val="700"/>
              </a:spcBef>
              <a:spcAft>
                <a:spcPts val="0"/>
              </a:spcAft>
              <a:buSzPct val="77777"/>
              <a:buChar char="◦"/>
            </a:pPr>
            <a:r>
              <a:rPr lang="en-GB"/>
              <a:t>Weight by ratio of continuum measurement to thermal noise (bottom panel)</a:t>
            </a:r>
            <a:endParaRPr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165" lvl="0" marL="457200" rtl="0" algn="l">
              <a:spcBef>
                <a:spcPts val="700"/>
              </a:spcBef>
              <a:spcAft>
                <a:spcPts val="0"/>
              </a:spcAft>
              <a:buSzPct val="77777"/>
              <a:buChar char="◦"/>
            </a:pPr>
            <a:r>
              <a:rPr lang="en-GB"/>
              <a:t>Sum of squares of residuals shown in side panel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225" y="24751"/>
            <a:ext cx="4066100" cy="50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type="title"/>
          </p:nvPr>
        </p:nvSpPr>
        <p:spPr>
          <a:xfrm>
            <a:off x="38100" y="24751"/>
            <a:ext cx="7543800" cy="787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Combining ~250 observations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into one catalogue</a:t>
            </a:r>
            <a:endParaRPr/>
          </a:p>
        </p:txBody>
      </p:sp>
      <p:sp>
        <p:nvSpPr>
          <p:cNvPr id="223" name="Google Shape;223;p35"/>
          <p:cNvSpPr txBox="1"/>
          <p:nvPr>
            <p:ph idx="1" type="body"/>
          </p:nvPr>
        </p:nvSpPr>
        <p:spPr>
          <a:xfrm>
            <a:off x="81800" y="953400"/>
            <a:ext cx="4647600" cy="410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70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Lots of upper limits!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Non-linear relationship really noticeable below 1-sigma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Negative measurements really important!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dSNR/dNSI=0 at 0 for *all sources*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i="1" lang="en-GB"/>
              <a:t>Range</a:t>
            </a:r>
            <a:r>
              <a:rPr lang="en-GB"/>
              <a:t> of plausible NSIs at the bottom end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*steeper* than quadratic log likelihood function.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250" y="0"/>
            <a:ext cx="4083176" cy="51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311700" y="445025"/>
            <a:ext cx="407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 to our original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“Detection”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“Marginal” detection (approx 3-sigma)</a:t>
            </a:r>
            <a:endParaRPr/>
          </a:p>
        </p:txBody>
      </p:sp>
      <p:sp>
        <p:nvSpPr>
          <p:cNvPr id="230" name="Google Shape;230;p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103325"/>
            <a:ext cx="3999900" cy="230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0700" y="2409825"/>
            <a:ext cx="3816150" cy="22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5775" y="64850"/>
            <a:ext cx="3999900" cy="499988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/>
          <p:nvPr/>
        </p:nvSpPr>
        <p:spPr>
          <a:xfrm>
            <a:off x="8780725" y="51875"/>
            <a:ext cx="264300" cy="276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>
            <p:ph type="title"/>
          </p:nvPr>
        </p:nvSpPr>
        <p:spPr>
          <a:xfrm>
            <a:off x="311700" y="-88375"/>
            <a:ext cx="481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 strongest detections, uncertainty is dominated by “space weather” fractional error of ~25%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25% / √N</a:t>
            </a:r>
            <a:r>
              <a:rPr baseline="-25000" lang="en-GB"/>
              <a:t>eff</a:t>
            </a:r>
            <a:endParaRPr baseline="-2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Combined in quadrature with fitting error.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“error” encodes valuable information about the solar wind!</a:t>
            </a: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400" y="103325"/>
            <a:ext cx="3945800" cy="49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800100" y="100948"/>
            <a:ext cx="7543800" cy="62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Release 1</a:t>
            </a:r>
            <a:endParaRPr/>
          </a:p>
        </p:txBody>
      </p:sp>
      <p:sp>
        <p:nvSpPr>
          <p:cNvPr id="246" name="Google Shape;246;p38"/>
          <p:cNvSpPr txBox="1"/>
          <p:nvPr>
            <p:ph idx="1" type="body"/>
          </p:nvPr>
        </p:nvSpPr>
        <p:spPr>
          <a:xfrm>
            <a:off x="800100" y="602125"/>
            <a:ext cx="7543800" cy="1160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457200" rtl="0" algn="l">
              <a:spcBef>
                <a:spcPts val="700"/>
              </a:spcBef>
              <a:spcAft>
                <a:spcPts val="0"/>
              </a:spcAft>
              <a:buSzPts val="1100"/>
              <a:buChar char="◦"/>
            </a:pPr>
            <a:r>
              <a:rPr lang="en-GB" sz="1500"/>
              <a:t>41035 GLEAM sources in survey area (essentially complete)</a:t>
            </a:r>
            <a:endParaRPr sz="15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◦"/>
            </a:pPr>
            <a:r>
              <a:rPr lang="en-GB" sz="1500"/>
              <a:t>7837 IPS detections (NSI not zero at 5-sigma significance level)</a:t>
            </a:r>
            <a:endParaRPr sz="15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◦"/>
            </a:pPr>
            <a:r>
              <a:rPr lang="en-GB" sz="1500"/>
              <a:t>29672 Upper limit (Not in IPS detection set and NSI not 1 (3-sigma significance))</a:t>
            </a:r>
            <a:endParaRPr sz="15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◦"/>
            </a:pPr>
            <a:r>
              <a:rPr lang="en-GB" sz="1500"/>
              <a:t>3526 Unconstrained (not IPS detection and not Upper limit)</a:t>
            </a:r>
            <a:endParaRPr sz="1500"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275" y="2003125"/>
            <a:ext cx="6812939" cy="30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>
            <p:ph type="title"/>
          </p:nvPr>
        </p:nvSpPr>
        <p:spPr>
          <a:xfrm>
            <a:off x="800100" y="481945"/>
            <a:ext cx="75438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Science so far</a:t>
            </a:r>
            <a:endParaRPr/>
          </a:p>
        </p:txBody>
      </p:sp>
      <p:sp>
        <p:nvSpPr>
          <p:cNvPr id="253" name="Google Shape;253;p39"/>
          <p:cNvSpPr txBox="1"/>
          <p:nvPr>
            <p:ph idx="1" type="body"/>
          </p:nvPr>
        </p:nvSpPr>
        <p:spPr>
          <a:xfrm>
            <a:off x="800100" y="1577340"/>
            <a:ext cx="7543800" cy="2887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17500" lvl="0" marL="457200" rtl="0" algn="l">
              <a:spcBef>
                <a:spcPts val="70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Comparison with Lofar long-baseline calibrator survey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IPS properties of HzRGs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Space Weather: Detection of moving Heliosphere Transient (submitted)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70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Galactic Scattering (in prep)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◦"/>
            </a:pPr>
            <a:r>
              <a:rPr lang="en-GB"/>
              <a:t>FLASH (HI absorption; in prep)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/>
          <p:nvPr>
            <p:ph type="title"/>
          </p:nvPr>
        </p:nvSpPr>
        <p:spPr>
          <a:xfrm>
            <a:off x="621750" y="-5"/>
            <a:ext cx="75438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Release 2 (in prep)</a:t>
            </a:r>
            <a:endParaRPr/>
          </a:p>
        </p:txBody>
      </p:sp>
      <p:sp>
        <p:nvSpPr>
          <p:cNvPr id="259" name="Google Shape;259;p40"/>
          <p:cNvSpPr txBox="1"/>
          <p:nvPr>
            <p:ph idx="1" type="body"/>
          </p:nvPr>
        </p:nvSpPr>
        <p:spPr>
          <a:xfrm>
            <a:off x="800100" y="1577340"/>
            <a:ext cx="7543800" cy="2887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40"/>
          <p:cNvPicPr preferRelativeResize="0"/>
          <p:nvPr/>
        </p:nvPicPr>
        <p:blipFill rotWithShape="1">
          <a:blip r:embed="rId3">
            <a:alphaModFix/>
          </a:blip>
          <a:srcRect b="1960" l="460" r="-459" t="-1960"/>
          <a:stretch/>
        </p:blipFill>
        <p:spPr>
          <a:xfrm>
            <a:off x="28550" y="1012141"/>
            <a:ext cx="9143999" cy="4131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>
            <p:ph type="title"/>
          </p:nvPr>
        </p:nvSpPr>
        <p:spPr>
          <a:xfrm>
            <a:off x="429150" y="0"/>
            <a:ext cx="21033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future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bright!</a:t>
            </a:r>
            <a:endParaRPr/>
          </a:p>
        </p:txBody>
      </p:sp>
      <p:pic>
        <p:nvPicPr>
          <p:cNvPr id="266" name="Google Shape;26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950" y="2374300"/>
            <a:ext cx="2730899" cy="273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9350" y="0"/>
            <a:ext cx="2578500" cy="25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400" y="2374301"/>
            <a:ext cx="2628549" cy="262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8075" y="119200"/>
            <a:ext cx="3803018" cy="245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/>
          <p:nvPr>
            <p:ph idx="1" type="body"/>
          </p:nvPr>
        </p:nvSpPr>
        <p:spPr>
          <a:xfrm>
            <a:off x="59175" y="1189850"/>
            <a:ext cx="2578500" cy="3607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spcBef>
                <a:spcPts val="700"/>
              </a:spcBef>
              <a:spcAft>
                <a:spcPts val="0"/>
              </a:spcAft>
              <a:buSzPts val="1200"/>
              <a:buChar char="◦"/>
            </a:pPr>
            <a:r>
              <a:rPr lang="en-GB" sz="1600"/>
              <a:t>Still plenty more work to be done with MWA IPS</a:t>
            </a:r>
            <a:endParaRPr sz="16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◦"/>
            </a:pPr>
            <a:r>
              <a:rPr lang="en-GB" sz="1600"/>
              <a:t>Increasing focus on Space Weather</a:t>
            </a:r>
            <a:endParaRPr sz="16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04800" lvl="0" marL="457200" rtl="0" algn="l">
              <a:spcBef>
                <a:spcPts val="700"/>
              </a:spcBef>
              <a:spcAft>
                <a:spcPts val="0"/>
              </a:spcAft>
              <a:buSzPts val="1200"/>
              <a:buChar char="◦"/>
            </a:pPr>
            <a:r>
              <a:rPr lang="en-GB" sz="1600"/>
              <a:t>Shift towards more instruments and other techniques to probe the Heliosphere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Ten Years Ago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 had done a PhD and 1 postdoc in Widefield VLBI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 shifted over to the MWA, nominally to work on SHI, but mostly working on the MWA Commissioning Survey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 2015 Iver Cairns suggested I schedule some IPS observations</a:t>
            </a:r>
            <a:br>
              <a:rPr lang="en-GB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Was a long-anticipated MWA project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Was always assumed that beamforming would be used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Observations were scheduled using VCS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As an afterthought, I decided to flank the VCS observations with standard observations, to make some easy check images.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IPS experts told me it wasn’t worth doing without 10ms sampling!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800100" y="1183005"/>
            <a:ext cx="7543800" cy="21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63" y="23813"/>
            <a:ext cx="8905875" cy="50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6370525" y="2311375"/>
            <a:ext cx="25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Rajan Chhetri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Initial Skepticism</a:t>
            </a:r>
            <a:endParaRPr/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IPS community didn’t really understand the observations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Bill Coles thought it was ionospheric scintillation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Quite a hostile reaction to Kaplan, Tingay et al. “Serendipitous detection”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Eventually we were able to convince people that our results were real, and that widefield IPS was game-changing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 late 2015 I was encouraged by Randall to schedule more observations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Ended up producing 5 papers from 2x5-minute observations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/>
          <p:nvPr/>
        </p:nvSpPr>
        <p:spPr>
          <a:xfrm>
            <a:off x="-26725" y="-30050"/>
            <a:ext cx="91707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625" y="0"/>
            <a:ext cx="7672200" cy="51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/>
        </p:nvSpPr>
        <p:spPr>
          <a:xfrm>
            <a:off x="7891825" y="13350"/>
            <a:ext cx="1194900" cy="18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</a:rPr>
              <a:t>Mean vs RMS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</a:rPr>
              <a:t>of 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</a:rPr>
              <a:t>time-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</a:rPr>
              <a:t>series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11700" y="1152475"/>
            <a:ext cx="274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IPS observations in December 2015 motivated tents for receivers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Reference Calibrator from ~hours ago no longer works!</a:t>
            </a:r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476" y="132325"/>
            <a:ext cx="5962701" cy="49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9720" y="1202400"/>
            <a:ext cx="4004351" cy="30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526" y="1122600"/>
            <a:ext cx="4218206" cy="305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2903475" y="4736875"/>
            <a:ext cx="410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Chris Jordan, Jay Oliver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800100" y="481945"/>
            <a:ext cx="7543800" cy="102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800100" y="1577340"/>
            <a:ext cx="7543800" cy="2887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150"/>
            <a:ext cx="4669824" cy="33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5225" y="149775"/>
            <a:ext cx="4489100" cy="33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DDCB3BC2CA94289B6602266C62B67" ma:contentTypeVersion="17" ma:contentTypeDescription="Create a new document." ma:contentTypeScope="" ma:versionID="37777d35c1f1d0bbc32554cee8e4ec52">
  <xsd:schema xmlns:xsd="http://www.w3.org/2001/XMLSchema" xmlns:xs="http://www.w3.org/2001/XMLSchema" xmlns:p="http://schemas.microsoft.com/office/2006/metadata/properties" xmlns:ns2="5272e67a-8f82-4088-80ae-521a68450115" xmlns:ns3="9d2e075d-a9c1-4c56-a085-852da797898c" targetNamespace="http://schemas.microsoft.com/office/2006/metadata/properties" ma:root="true" ma:fieldsID="56ac84e66cf70fdd4432df49a71c56cb" ns2:_="" ns3:_="">
    <xsd:import namespace="5272e67a-8f82-4088-80ae-521a68450115"/>
    <xsd:import namespace="9d2e075d-a9c1-4c56-a085-852da79789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2e67a-8f82-4088-80ae-521a684501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58b0421-3d9b-4d43-8840-b275eef407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e075d-a9c1-4c56-a085-852da797898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8a2bf74-460f-484f-b2fd-50cb9d7e74bb}" ma:internalName="TaxCatchAll" ma:showField="CatchAllData" ma:web="9d2e075d-a9c1-4c56-a085-852da7978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BA3C59-E358-48CA-AA8A-679647625B29}"/>
</file>

<file path=customXml/itemProps2.xml><?xml version="1.0" encoding="utf-8"?>
<ds:datastoreItem xmlns:ds="http://schemas.openxmlformats.org/officeDocument/2006/customXml" ds:itemID="{8B6EBF5E-A78A-4DF9-810F-A206B0F4E422}"/>
</file>