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16"/>
  </p:notesMasterIdLst>
  <p:sldIdLst>
    <p:sldId id="256" r:id="rId2"/>
    <p:sldId id="268" r:id="rId3"/>
    <p:sldId id="257" r:id="rId4"/>
    <p:sldId id="262" r:id="rId5"/>
    <p:sldId id="259" r:id="rId6"/>
    <p:sldId id="258" r:id="rId7"/>
    <p:sldId id="270" r:id="rId8"/>
    <p:sldId id="263" r:id="rId9"/>
    <p:sldId id="265" r:id="rId10"/>
    <p:sldId id="266" r:id="rId11"/>
    <p:sldId id="260" r:id="rId12"/>
    <p:sldId id="269" r:id="rId13"/>
    <p:sldId id="26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8"/>
  </p:normalViewPr>
  <p:slideViewPr>
    <p:cSldViewPr snapToGrid="0">
      <p:cViewPr varScale="1">
        <p:scale>
          <a:sx n="95" d="100"/>
          <a:sy n="95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6219-840E-854E-AB43-43931AFA2823}" type="datetimeFigureOut">
              <a:rPr lang="en-AU" smtClean="0"/>
              <a:t>20/7/2023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A99A-1E17-8841-B840-C35123D5D3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71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- We see them but we don’t know why – long-period pulsars are dead – nulling – SMART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EA99A-1E17-8841-B840-C35123D5D3D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13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Exaplin</a:t>
            </a:r>
            <a:r>
              <a:rPr lang="en-AU" dirty="0"/>
              <a:t> timing ”when you fit model, you ideally want residuals to be small and near 0” – past discoveries used GMRT and Parkes – with only MWA </a:t>
            </a:r>
            <a:r>
              <a:rPr lang="en-AU" dirty="0" err="1"/>
              <a:t>obs</a:t>
            </a:r>
            <a:r>
              <a:rPr lang="en-AU" dirty="0"/>
              <a:t>, we time pulsar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EA99A-1E17-8841-B840-C35123D5D3D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85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30min long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EA99A-1E17-8841-B840-C35123D5D3D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7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Highlight future possibilities with MWA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EA99A-1E17-8841-B840-C35123D5D3D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31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3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7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0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3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1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4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800" r:id="rId6"/>
    <p:sldLayoutId id="2147483795" r:id="rId7"/>
    <p:sldLayoutId id="2147483796" r:id="rId8"/>
    <p:sldLayoutId id="2147483797" r:id="rId9"/>
    <p:sldLayoutId id="2147483799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5530710-3B8C-4DBF-9474-C7123A2D8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73708-9821-6F13-37AE-2718D9555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9921" y="1026472"/>
            <a:ext cx="4043680" cy="3291839"/>
          </a:xfrm>
        </p:spPr>
        <p:txBody>
          <a:bodyPr>
            <a:normAutofit/>
          </a:bodyPr>
          <a:lstStyle/>
          <a:p>
            <a:r>
              <a:rPr lang="en-AU" sz="4100" dirty="0"/>
              <a:t>The fifth pulsar discovered with the SMART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5C8AE-9A06-3175-E2F1-7D60B8A92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921" y="4421452"/>
            <a:ext cx="4224527" cy="1061900"/>
          </a:xfrm>
        </p:spPr>
        <p:txBody>
          <a:bodyPr anchor="t">
            <a:noAutofit/>
          </a:bodyPr>
          <a:lstStyle/>
          <a:p>
            <a:r>
              <a:rPr lang="en-AU" sz="1800" dirty="0"/>
              <a:t>Garvit Grover</a:t>
            </a:r>
          </a:p>
          <a:p>
            <a:br>
              <a:rPr lang="en-AU" sz="1800" dirty="0"/>
            </a:br>
            <a:r>
              <a:rPr lang="en-AU" sz="1800" dirty="0"/>
              <a:t>Supervisors: </a:t>
            </a:r>
          </a:p>
          <a:p>
            <a:r>
              <a:rPr lang="en-AU" sz="1800" dirty="0"/>
              <a:t>Dr. Ramesh Bhat &amp; Dr. Sam McSweeney</a:t>
            </a:r>
          </a:p>
        </p:txBody>
      </p:sp>
      <p:pic>
        <p:nvPicPr>
          <p:cNvPr id="4" name="Picture 3" descr="Pink and blue clouds">
            <a:extLst>
              <a:ext uri="{FF2B5EF4-FFF2-40B4-BE49-F238E27FC236}">
                <a16:creationId xmlns:a16="http://schemas.microsoft.com/office/drawing/2014/main" id="{7CEA99B8-14F9-92A5-91DF-E2724152A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3" r="16223"/>
          <a:stretch/>
        </p:blipFill>
        <p:spPr>
          <a:xfrm>
            <a:off x="832866" y="777235"/>
            <a:ext cx="5403280" cy="5258929"/>
          </a:xfrm>
          <a:custGeom>
            <a:avLst/>
            <a:gdLst/>
            <a:ahLst/>
            <a:cxnLst/>
            <a:rect l="l" t="t" r="r" b="b"/>
            <a:pathLst>
              <a:path w="5403280" h="5258929">
                <a:moveTo>
                  <a:pt x="2701640" y="0"/>
                </a:moveTo>
                <a:cubicBezTo>
                  <a:pt x="4193715" y="0"/>
                  <a:pt x="5403280" y="1209565"/>
                  <a:pt x="5403280" y="2701640"/>
                </a:cubicBezTo>
                <a:lnTo>
                  <a:pt x="5403280" y="5258929"/>
                </a:lnTo>
                <a:lnTo>
                  <a:pt x="0" y="5258929"/>
                </a:lnTo>
                <a:lnTo>
                  <a:pt x="0" y="2701640"/>
                </a:lnTo>
                <a:cubicBezTo>
                  <a:pt x="0" y="1209565"/>
                  <a:pt x="1209565" y="0"/>
                  <a:pt x="2701640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6F7A038-3476-E3E7-7DF9-3806615F4422}"/>
              </a:ext>
            </a:extLst>
          </p:cNvPr>
          <p:cNvGrpSpPr/>
          <p:nvPr/>
        </p:nvGrpSpPr>
        <p:grpSpPr>
          <a:xfrm>
            <a:off x="3076687" y="2030354"/>
            <a:ext cx="1217088" cy="2414561"/>
            <a:chOff x="2932058" y="1835876"/>
            <a:chExt cx="1217088" cy="24145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0D0325-A712-C53A-E587-D887A1E1CE8E}"/>
                </a:ext>
              </a:extLst>
            </p:cNvPr>
            <p:cNvSpPr/>
            <p:nvPr/>
          </p:nvSpPr>
          <p:spPr>
            <a:xfrm>
              <a:off x="3401918" y="2916936"/>
              <a:ext cx="265176" cy="26517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860E8663-E39F-AE9B-968A-9E6E3D9D50D7}"/>
                </a:ext>
              </a:extLst>
            </p:cNvPr>
            <p:cNvSpPr/>
            <p:nvPr/>
          </p:nvSpPr>
          <p:spPr>
            <a:xfrm rot="12730518">
              <a:off x="3731920" y="1835876"/>
              <a:ext cx="417226" cy="11490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3EC235F1-AD7A-7FAD-A9C9-38010BECD5F5}"/>
                </a:ext>
              </a:extLst>
            </p:cNvPr>
            <p:cNvSpPr/>
            <p:nvPr/>
          </p:nvSpPr>
          <p:spPr>
            <a:xfrm rot="12730518" flipH="1" flipV="1">
              <a:off x="2932058" y="3101341"/>
              <a:ext cx="417226" cy="11490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6A93CD6-3639-086E-7183-4ACDA3438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1411" cy="12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B28BC0F-6831-CAEF-EE78-F1431A93A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/>
          <a:stretch/>
        </p:blipFill>
        <p:spPr bwMode="auto">
          <a:xfrm>
            <a:off x="6374673" y="586422"/>
            <a:ext cx="5529703" cy="56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F0B64D92-1837-C645-FC00-FF34F2258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4"/>
          <a:stretch/>
        </p:blipFill>
        <p:spPr bwMode="auto">
          <a:xfrm>
            <a:off x="-82254" y="586421"/>
            <a:ext cx="6456927" cy="56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3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870-17F8-BB73-4518-66632999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Single Pulse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6DD07-D0C7-41A9-6F5F-35F875147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9"/>
          <a:stretch/>
        </p:blipFill>
        <p:spPr>
          <a:xfrm>
            <a:off x="5333998" y="1719659"/>
            <a:ext cx="6719455" cy="47984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3CB081-6F97-B5E6-4D44-EE1ABBE8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4329545" cy="4114801"/>
          </a:xfrm>
        </p:spPr>
        <p:txBody>
          <a:bodyPr/>
          <a:lstStyle/>
          <a:p>
            <a:r>
              <a:rPr lang="en-AU" dirty="0"/>
              <a:t>Nulling and sub-pulse drifting</a:t>
            </a:r>
          </a:p>
          <a:p>
            <a:r>
              <a:rPr lang="en-AU" dirty="0"/>
              <a:t>Similar to Pulsar #2 (McSweeney+2022)</a:t>
            </a:r>
          </a:p>
          <a:p>
            <a:r>
              <a:rPr lang="en-AU" dirty="0"/>
              <a:t>Stable drift rate?</a:t>
            </a:r>
          </a:p>
          <a:p>
            <a:r>
              <a:rPr lang="en-AU" dirty="0"/>
              <a:t>Stable nulling?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816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276C-DE0A-5199-3D64-4E89CB75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GMRT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6576C-A6BC-B260-3B6F-41454486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463BCA5-FCC2-E296-F850-D0F03009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795FEC3A-AB75-7C32-620D-3BB8C1B1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84" y="2877645"/>
            <a:ext cx="4969916" cy="39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D3F6F-E781-6AAE-BB2E-403EE1753620}"/>
              </a:ext>
            </a:extLst>
          </p:cNvPr>
          <p:cNvCxnSpPr>
            <a:cxnSpLocks/>
          </p:cNvCxnSpPr>
          <p:nvPr/>
        </p:nvCxnSpPr>
        <p:spPr>
          <a:xfrm flipH="1" flipV="1">
            <a:off x="4776952" y="2061469"/>
            <a:ext cx="2790496" cy="12784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093F4F-B236-4688-039D-A0133351A4FA}"/>
              </a:ext>
            </a:extLst>
          </p:cNvPr>
          <p:cNvCxnSpPr>
            <a:cxnSpLocks/>
          </p:cNvCxnSpPr>
          <p:nvPr/>
        </p:nvCxnSpPr>
        <p:spPr>
          <a:xfrm flipH="1" flipV="1">
            <a:off x="4776952" y="2837793"/>
            <a:ext cx="2790496" cy="357877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3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870-17F8-BB73-4518-66632999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Nulling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6DD07-D0C7-41A9-6F5F-35F875147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9"/>
          <a:stretch/>
        </p:blipFill>
        <p:spPr>
          <a:xfrm>
            <a:off x="5333998" y="1719659"/>
            <a:ext cx="6719455" cy="47984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3CB081-6F97-B5E6-4D44-EE1ABBE8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4329545" cy="4114801"/>
          </a:xfrm>
        </p:spPr>
        <p:txBody>
          <a:bodyPr/>
          <a:lstStyle/>
          <a:p>
            <a:r>
              <a:rPr lang="en-AU" dirty="0"/>
              <a:t>Use 2 bright SMART observations</a:t>
            </a:r>
          </a:p>
          <a:p>
            <a:r>
              <a:rPr lang="en-AU" dirty="0"/>
              <a:t>Nulling fraction 50%-70%</a:t>
            </a:r>
          </a:p>
          <a:p>
            <a:endParaRPr lang="en-AU" dirty="0"/>
          </a:p>
          <a:p>
            <a:r>
              <a:rPr lang="en-AU" dirty="0"/>
              <a:t>Preform FFT of a single bin</a:t>
            </a:r>
          </a:p>
          <a:p>
            <a:r>
              <a:rPr lang="en-AU" dirty="0"/>
              <a:t>Fit Gaussian</a:t>
            </a:r>
          </a:p>
          <a:p>
            <a:r>
              <a:rPr lang="en-AU" dirty="0"/>
              <a:t>Nulling periodicity approx. 50 pulses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ECCEB68-6DA9-DDE8-8806-A947DA645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/>
          <a:stretch/>
        </p:blipFill>
        <p:spPr bwMode="auto">
          <a:xfrm>
            <a:off x="6929437" y="359751"/>
            <a:ext cx="3814761" cy="30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CB7DB80C-2357-3B40-988A-75B5D1F41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b="5134"/>
          <a:stretch/>
        </p:blipFill>
        <p:spPr bwMode="auto">
          <a:xfrm>
            <a:off x="6875584" y="3351927"/>
            <a:ext cx="3963411" cy="29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637F-8819-63AB-44A2-9683FF12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FDBF-04B6-7B37-C4D5-9D0ECFC5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5</a:t>
            </a:r>
            <a:r>
              <a:rPr lang="en-AU" baseline="30000" dirty="0"/>
              <a:t>th</a:t>
            </a:r>
            <a:r>
              <a:rPr lang="en-AU" dirty="0"/>
              <a:t> pulsar with the SMART survey</a:t>
            </a:r>
          </a:p>
          <a:p>
            <a:r>
              <a:rPr lang="en-AU" dirty="0"/>
              <a:t>Single pulse analysis revealed sub-pulse drifting</a:t>
            </a:r>
          </a:p>
          <a:p>
            <a:r>
              <a:rPr lang="en-AU" dirty="0"/>
              <a:t>2</a:t>
            </a:r>
            <a:r>
              <a:rPr lang="en-AU" baseline="30000" dirty="0"/>
              <a:t>nd</a:t>
            </a:r>
            <a:r>
              <a:rPr lang="en-AU" dirty="0"/>
              <a:t> nulling and sub-pulse drifting pulsar found by SMART</a:t>
            </a:r>
          </a:p>
          <a:p>
            <a:r>
              <a:rPr lang="en-AU" dirty="0"/>
              <a:t>Timed entirely and reasonably localised by MWA data</a:t>
            </a:r>
          </a:p>
          <a:p>
            <a:r>
              <a:rPr lang="en-AU" dirty="0"/>
              <a:t>Future work to study this object deeper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27CC3A74-5095-F492-6ED6-D37BCF40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01" y="2061469"/>
            <a:ext cx="2610794" cy="26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B2B3-B6C7-2D65-19A6-51E8FE5F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pulsar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9759-6664-C587-F32E-BAF2AB3B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5257800" cy="4114801"/>
          </a:xfrm>
        </p:spPr>
        <p:txBody>
          <a:bodyPr/>
          <a:lstStyle/>
          <a:p>
            <a:r>
              <a:rPr lang="en-AU" dirty="0"/>
              <a:t>Emission mechanism is unknown</a:t>
            </a:r>
          </a:p>
          <a:p>
            <a:r>
              <a:rPr lang="en-AU" dirty="0"/>
              <a:t>They must “die” with age</a:t>
            </a:r>
          </a:p>
          <a:p>
            <a:r>
              <a:rPr lang="en-AU" dirty="0"/>
              <a:t>Recently finding many long-period transients</a:t>
            </a:r>
          </a:p>
          <a:p>
            <a:r>
              <a:rPr lang="en-AU" dirty="0"/>
              <a:t>Majority of these objects also show nulling</a:t>
            </a:r>
          </a:p>
          <a:p>
            <a:r>
              <a:rPr lang="en-AU" dirty="0">
                <a:solidFill>
                  <a:srgbClr val="C00000"/>
                </a:solidFill>
              </a:rPr>
              <a:t>SMART survey is sensitive to such objects due to long duration observations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B1B9FF-7714-4863-49E1-C95D0CB01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4201" y="1536009"/>
            <a:ext cx="5165719" cy="5165719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EA1A001-C2B2-E86D-53FC-DB03B7E825B1}"/>
              </a:ext>
            </a:extLst>
          </p:cNvPr>
          <p:cNvSpPr/>
          <p:nvPr/>
        </p:nvSpPr>
        <p:spPr>
          <a:xfrm rot="2281482">
            <a:off x="9346130" y="3070458"/>
            <a:ext cx="1183908" cy="5293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3A680-29B7-F212-01FC-26B9E8B1B3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42"/>
          <a:stretch/>
        </p:blipFill>
        <p:spPr>
          <a:xfrm>
            <a:off x="6220573" y="3003082"/>
            <a:ext cx="5971427" cy="3572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14C4E2-2CE4-D4D9-0726-7909F2072866}"/>
              </a:ext>
            </a:extLst>
          </p:cNvPr>
          <p:cNvSpPr txBox="1"/>
          <p:nvPr/>
        </p:nvSpPr>
        <p:spPr>
          <a:xfrm>
            <a:off x="7962766" y="6575386"/>
            <a:ext cx="258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Credit: Wang et al. (2007)</a:t>
            </a:r>
          </a:p>
        </p:txBody>
      </p:sp>
    </p:spTree>
    <p:extLst>
      <p:ext uri="{BB962C8B-B14F-4D97-AF65-F5344CB8AC3E}">
        <p14:creationId xmlns:p14="http://schemas.microsoft.com/office/powerpoint/2010/main" val="39998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6839-DDA1-8287-9AA5-2CC071C2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37E3-3A28-0BAA-BEE0-B9F3E9B0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Name: J0452-3418</a:t>
            </a:r>
          </a:p>
          <a:p>
            <a:r>
              <a:rPr lang="en-AU" dirty="0"/>
              <a:t>Period: 1.665… s</a:t>
            </a:r>
          </a:p>
          <a:p>
            <a:r>
              <a:rPr lang="en-AU" dirty="0"/>
              <a:t>DM: 19 pc cm</a:t>
            </a:r>
            <a:r>
              <a:rPr lang="en-AU" baseline="30000" dirty="0"/>
              <a:t>-3</a:t>
            </a:r>
          </a:p>
          <a:p>
            <a:r>
              <a:rPr lang="en-AU" dirty="0"/>
              <a:t>Shows nulling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88342-3FC1-FB2A-8865-720E843F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85" y="1371599"/>
            <a:ext cx="5495926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93FA28-E221-0AF8-D16F-58445D79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8" y="5054320"/>
            <a:ext cx="5007917" cy="137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AE8858E-ACAE-02C7-1EDC-ACE8379E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85" y="427807"/>
            <a:ext cx="3162666" cy="223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D41AF14-1563-06B9-B303-F5DD5928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42" y="427805"/>
            <a:ext cx="3162667" cy="22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B089768-1A32-05C3-9653-708894DE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06" y="3155181"/>
            <a:ext cx="3398342" cy="25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E045EEE-8DF6-8331-8D3F-8850409A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42" y="3154109"/>
            <a:ext cx="3381347" cy="25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62DF-BBE1-A575-1E62-68293BB7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Advantages of MWA Pulsar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0C17-BD78-77BB-F1D9-FD635B93D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6405880" cy="4114801"/>
          </a:xfrm>
        </p:spPr>
        <p:txBody>
          <a:bodyPr>
            <a:normAutofit/>
          </a:bodyPr>
          <a:lstStyle/>
          <a:p>
            <a:r>
              <a:rPr lang="en-AU" dirty="0"/>
              <a:t>Large field of view</a:t>
            </a:r>
          </a:p>
          <a:p>
            <a:r>
              <a:rPr lang="en-AU" dirty="0"/>
              <a:t>Low RFI</a:t>
            </a:r>
          </a:p>
          <a:p>
            <a:r>
              <a:rPr lang="en-AU" dirty="0"/>
              <a:t>Pulsars are brighter at low frequencies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Store voltages</a:t>
            </a:r>
          </a:p>
          <a:p>
            <a:r>
              <a:rPr lang="en-AU" dirty="0"/>
              <a:t>Offline beamform</a:t>
            </a:r>
          </a:p>
          <a:p>
            <a:endParaRPr lang="en-A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841317F-E4DE-345B-94E3-48EA1316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5" y="2061469"/>
            <a:ext cx="4369151" cy="32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EE4B08-56A8-A0BD-B6B5-6F7EB7299A74}"/>
              </a:ext>
            </a:extLst>
          </p:cNvPr>
          <p:cNvSpPr txBox="1"/>
          <p:nvPr/>
        </p:nvSpPr>
        <p:spPr>
          <a:xfrm>
            <a:off x="8850225" y="5338332"/>
            <a:ext cx="299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Credit: Natasha Hurley-Walker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5C8CD5-E2E9-F68A-7597-5A04F8D4E197}"/>
              </a:ext>
            </a:extLst>
          </p:cNvPr>
          <p:cNvGrpSpPr/>
          <p:nvPr/>
        </p:nvGrpSpPr>
        <p:grpSpPr>
          <a:xfrm>
            <a:off x="4686430" y="4303059"/>
            <a:ext cx="2462142" cy="2426581"/>
            <a:chOff x="4686430" y="4303059"/>
            <a:chExt cx="2462142" cy="2426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6C041B7-0E92-2C8C-59BF-A1982822C067}"/>
                </a:ext>
              </a:extLst>
            </p:cNvPr>
            <p:cNvSpPr/>
            <p:nvPr/>
          </p:nvSpPr>
          <p:spPr>
            <a:xfrm>
              <a:off x="4686430" y="4303059"/>
              <a:ext cx="2462142" cy="24265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Cross 5">
              <a:extLst>
                <a:ext uri="{FF2B5EF4-FFF2-40B4-BE49-F238E27FC236}">
                  <a16:creationId xmlns:a16="http://schemas.microsoft.com/office/drawing/2014/main" id="{47D00420-0B9D-B1D6-08F5-25E922EB5CC5}"/>
                </a:ext>
              </a:extLst>
            </p:cNvPr>
            <p:cNvSpPr/>
            <p:nvPr/>
          </p:nvSpPr>
          <p:spPr>
            <a:xfrm rot="2700000">
              <a:off x="5748629" y="5347478"/>
              <a:ext cx="337743" cy="337743"/>
            </a:xfrm>
            <a:prstGeom prst="plus">
              <a:avLst>
                <a:gd name="adj" fmla="val 3638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51E1FAE1-75EC-C031-A343-A6AD297A75DA}"/>
                </a:ext>
              </a:extLst>
            </p:cNvPr>
            <p:cNvSpPr/>
            <p:nvPr/>
          </p:nvSpPr>
          <p:spPr>
            <a:xfrm>
              <a:off x="5061532" y="5636181"/>
              <a:ext cx="276053" cy="237977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2638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5FB4-869A-9E58-61B7-0C1E3277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6190-CD34-948E-09BD-BD8D306DE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4778829" cy="4114801"/>
          </a:xfrm>
        </p:spPr>
        <p:txBody>
          <a:bodyPr/>
          <a:lstStyle/>
          <a:p>
            <a:r>
              <a:rPr lang="en-AU" dirty="0"/>
              <a:t>Timing the arrival of each pulse</a:t>
            </a:r>
          </a:p>
          <a:p>
            <a:r>
              <a:rPr lang="en-AU" dirty="0"/>
              <a:t>Past discoveries used other telescopes for timing (Parkes, GMRT)</a:t>
            </a:r>
          </a:p>
          <a:p>
            <a:r>
              <a:rPr lang="en-AU" dirty="0"/>
              <a:t>We only used MWA observation</a:t>
            </a:r>
          </a:p>
          <a:p>
            <a:r>
              <a:rPr lang="en-AU" dirty="0"/>
              <a:t>3 SMART observations + 1 past observation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E9BEEA-1B96-ADA0-31BE-FAC3650F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27" y="803869"/>
            <a:ext cx="6075327" cy="492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92D5AC-01F4-8221-6DA4-A63F9A479502}"/>
                  </a:ext>
                </a:extLst>
              </p:cNvPr>
              <p:cNvSpPr txBox="1"/>
              <p:nvPr/>
            </p:nvSpPr>
            <p:spPr>
              <a:xfrm>
                <a:off x="1546666" y="4809255"/>
                <a:ext cx="2642070" cy="933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dirty="0">
                    <a:solidFill>
                      <a:srgbClr val="C00000"/>
                    </a:solidFill>
                  </a:rPr>
                  <a:t>Better constrain the Period</a:t>
                </a:r>
                <a:br>
                  <a:rPr lang="en-AU" dirty="0">
                    <a:solidFill>
                      <a:srgbClr val="C00000"/>
                    </a:solidFill>
                  </a:rPr>
                </a:br>
                <a:r>
                  <a:rPr lang="en-AU" dirty="0">
                    <a:solidFill>
                      <a:srgbClr val="C00000"/>
                    </a:solidFill>
                  </a:rPr>
                  <a:t>&amp;</a:t>
                </a:r>
                <a:br>
                  <a:rPr lang="en-AU" dirty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AU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AU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AU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6∗</m:t>
                      </m:r>
                      <m:sSup>
                        <m:sSupPr>
                          <m:ctrlPr>
                            <a:rPr lang="en-AU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A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92D5AC-01F4-8221-6DA4-A63F9A479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666" y="4809255"/>
                <a:ext cx="2642070" cy="933845"/>
              </a:xfrm>
              <a:prstGeom prst="rect">
                <a:avLst/>
              </a:prstGeom>
              <a:blipFill>
                <a:blip r:embed="rId4"/>
                <a:stretch>
                  <a:fillRect l="-957" t="-2667" r="-14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8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E3E7-3A35-7DD0-38D4-60DF1A09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Localisation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751FB7E-32EC-FF8A-F0B6-0E3D261EA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"/>
          <a:stretch/>
        </p:blipFill>
        <p:spPr bwMode="auto">
          <a:xfrm>
            <a:off x="102212" y="2408420"/>
            <a:ext cx="5560696" cy="40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D6CFF7-AA3D-160C-CFAD-16B4B11CDC49}"/>
              </a:ext>
            </a:extLst>
          </p:cNvPr>
          <p:cNvSpPr txBox="1"/>
          <p:nvPr/>
        </p:nvSpPr>
        <p:spPr>
          <a:xfrm>
            <a:off x="1683685" y="2039088"/>
            <a:ext cx="31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SMART Obs (Phase 2 Compact)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74093F-097D-2E92-FBD1-6CF82636409B}"/>
              </a:ext>
            </a:extLst>
          </p:cNvPr>
          <p:cNvGrpSpPr/>
          <p:nvPr/>
        </p:nvGrpSpPr>
        <p:grpSpPr>
          <a:xfrm>
            <a:off x="6424540" y="2034080"/>
            <a:ext cx="5665248" cy="4450738"/>
            <a:chOff x="6424540" y="2034080"/>
            <a:chExt cx="5665248" cy="4450738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A9542FA8-3BA4-2E7D-51F2-E9CE5B678E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"/>
            <a:stretch/>
          </p:blipFill>
          <p:spPr bwMode="auto">
            <a:xfrm>
              <a:off x="6424540" y="2408420"/>
              <a:ext cx="5665248" cy="4076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D7919D-2380-DCB3-1550-F2043163B472}"/>
                </a:ext>
              </a:extLst>
            </p:cNvPr>
            <p:cNvSpPr txBox="1"/>
            <p:nvPr/>
          </p:nvSpPr>
          <p:spPr>
            <a:xfrm>
              <a:off x="9110340" y="203408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Phase 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99628C-08D2-7720-5FBF-ECCB926888CC}"/>
                </a:ext>
              </a:extLst>
            </p:cNvPr>
            <p:cNvSpPr/>
            <p:nvPr/>
          </p:nvSpPr>
          <p:spPr>
            <a:xfrm>
              <a:off x="9285805" y="3017030"/>
              <a:ext cx="894842" cy="757925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D3F1AC-1E24-A89C-BC5C-6DE3F391C6F9}"/>
                </a:ext>
              </a:extLst>
            </p:cNvPr>
            <p:cNvSpPr/>
            <p:nvPr/>
          </p:nvSpPr>
          <p:spPr>
            <a:xfrm>
              <a:off x="9834524" y="3017030"/>
              <a:ext cx="894842" cy="757925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142668-39B5-1DB0-E3F1-C7A5A1231955}"/>
                </a:ext>
              </a:extLst>
            </p:cNvPr>
            <p:cNvSpPr/>
            <p:nvPr/>
          </p:nvSpPr>
          <p:spPr>
            <a:xfrm>
              <a:off x="9018636" y="3419220"/>
              <a:ext cx="894842" cy="7579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359C75-556E-A04B-91FF-FAA517449639}"/>
                </a:ext>
              </a:extLst>
            </p:cNvPr>
            <p:cNvSpPr/>
            <p:nvPr/>
          </p:nvSpPr>
          <p:spPr>
            <a:xfrm>
              <a:off x="9562228" y="3405361"/>
              <a:ext cx="894842" cy="757925"/>
            </a:xfrm>
            <a:prstGeom prst="ellipse">
              <a:avLst/>
            </a:prstGeom>
            <a:solidFill>
              <a:schemeClr val="accent1">
                <a:alpha val="69133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EE3E21-7ACD-305E-80CF-A62C1A922F14}"/>
                </a:ext>
              </a:extLst>
            </p:cNvPr>
            <p:cNvSpPr/>
            <p:nvPr/>
          </p:nvSpPr>
          <p:spPr>
            <a:xfrm>
              <a:off x="8745616" y="3806337"/>
              <a:ext cx="894842" cy="757925"/>
            </a:xfrm>
            <a:prstGeom prst="ellipse">
              <a:avLst/>
            </a:prstGeom>
            <a:solidFill>
              <a:schemeClr val="accent1">
                <a:alpha val="19648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6318DA0-46DB-F1F7-A802-80725EB2FF1C}"/>
                </a:ext>
              </a:extLst>
            </p:cNvPr>
            <p:cNvSpPr/>
            <p:nvPr/>
          </p:nvSpPr>
          <p:spPr>
            <a:xfrm>
              <a:off x="9294096" y="3812038"/>
              <a:ext cx="894842" cy="757925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3A6CE-309C-FDF5-1224-E2CB1AC62E19}"/>
                </a:ext>
              </a:extLst>
            </p:cNvPr>
            <p:cNvSpPr/>
            <p:nvPr/>
          </p:nvSpPr>
          <p:spPr>
            <a:xfrm>
              <a:off x="9832795" y="3807960"/>
              <a:ext cx="894842" cy="757925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703901-12E2-D9C8-9685-87ADC145E4CB}"/>
                </a:ext>
              </a:extLst>
            </p:cNvPr>
            <p:cNvSpPr/>
            <p:nvPr/>
          </p:nvSpPr>
          <p:spPr>
            <a:xfrm>
              <a:off x="10101739" y="3411883"/>
              <a:ext cx="894842" cy="757925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8080C0-637B-8411-172D-45C1EB54C82C}"/>
                </a:ext>
              </a:extLst>
            </p:cNvPr>
            <p:cNvSpPr/>
            <p:nvPr/>
          </p:nvSpPr>
          <p:spPr>
            <a:xfrm>
              <a:off x="10375568" y="3807961"/>
              <a:ext cx="894842" cy="757925"/>
            </a:xfrm>
            <a:prstGeom prst="ellipse">
              <a:avLst/>
            </a:prstGeom>
            <a:solidFill>
              <a:schemeClr val="accent1">
                <a:alpha val="21972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1442744-DC4F-D710-0322-CDAD68DA9919}"/>
              </a:ext>
            </a:extLst>
          </p:cNvPr>
          <p:cNvSpPr/>
          <p:nvPr/>
        </p:nvSpPr>
        <p:spPr>
          <a:xfrm>
            <a:off x="2335892" y="3131012"/>
            <a:ext cx="1205911" cy="1017730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FBE77D-E560-246C-F4A2-71EFFB475709}"/>
              </a:ext>
            </a:extLst>
          </p:cNvPr>
          <p:cNvSpPr/>
          <p:nvPr/>
        </p:nvSpPr>
        <p:spPr>
          <a:xfrm>
            <a:off x="3055298" y="3135671"/>
            <a:ext cx="1205911" cy="1017730"/>
          </a:xfrm>
          <a:prstGeom prst="ellipse">
            <a:avLst/>
          </a:prstGeom>
          <a:solidFill>
            <a:schemeClr val="accent1">
              <a:alpha val="8872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022323-BD3F-E1B0-FB19-94EFDF548EE6}"/>
              </a:ext>
            </a:extLst>
          </p:cNvPr>
          <p:cNvSpPr/>
          <p:nvPr/>
        </p:nvSpPr>
        <p:spPr>
          <a:xfrm>
            <a:off x="2696594" y="3659420"/>
            <a:ext cx="1205911" cy="1017730"/>
          </a:xfrm>
          <a:prstGeom prst="ellipse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9975D8-3AE5-39EC-045B-0E8D4A11CF8A}"/>
              </a:ext>
            </a:extLst>
          </p:cNvPr>
          <p:cNvSpPr/>
          <p:nvPr/>
        </p:nvSpPr>
        <p:spPr>
          <a:xfrm>
            <a:off x="3419993" y="3668072"/>
            <a:ext cx="1205911" cy="1017730"/>
          </a:xfrm>
          <a:prstGeom prst="ellipse">
            <a:avLst/>
          </a:prstGeom>
          <a:solidFill>
            <a:schemeClr val="accent1">
              <a:alpha val="7540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533740-146B-1D0C-3AF4-711B6D5E74E1}"/>
              </a:ext>
            </a:extLst>
          </p:cNvPr>
          <p:cNvSpPr/>
          <p:nvPr/>
        </p:nvSpPr>
        <p:spPr>
          <a:xfrm>
            <a:off x="2335892" y="4191821"/>
            <a:ext cx="1205911" cy="1017730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9D9B00-184D-9BCC-BFF2-42B5E81AB392}"/>
              </a:ext>
            </a:extLst>
          </p:cNvPr>
          <p:cNvSpPr/>
          <p:nvPr/>
        </p:nvSpPr>
        <p:spPr>
          <a:xfrm>
            <a:off x="3055297" y="4191821"/>
            <a:ext cx="1205911" cy="1017730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75343D0-6199-8696-05B5-87B8B7D2E25A}"/>
              </a:ext>
            </a:extLst>
          </p:cNvPr>
          <p:cNvSpPr/>
          <p:nvPr/>
        </p:nvSpPr>
        <p:spPr>
          <a:xfrm>
            <a:off x="3272637" y="3704942"/>
            <a:ext cx="402773" cy="4129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3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ADD9-0240-01FC-5948-083F3DB1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GMRT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B6BB-EE5A-B63D-284B-0245D15B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2713203" cy="4114801"/>
          </a:xfrm>
        </p:spPr>
        <p:txBody>
          <a:bodyPr/>
          <a:lstStyle/>
          <a:p>
            <a:r>
              <a:rPr lang="en-AU" dirty="0"/>
              <a:t>Multiple sub-arrays</a:t>
            </a:r>
          </a:p>
          <a:p>
            <a:r>
              <a:rPr lang="en-AU" dirty="0"/>
              <a:t>Collect beamformed and correlated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7FA20-CCA7-37B0-2552-1AEF7F2D2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667"/>
            <a:ext cx="9067252" cy="1930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75060-076D-342A-9055-6CA403270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0" y="2289605"/>
            <a:ext cx="4157239" cy="4568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99809-6FE9-7474-D585-AB638BC6D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03" y="359272"/>
            <a:ext cx="4562337" cy="45683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4C4BB41-756A-8944-F416-9C45005E7E0E}"/>
              </a:ext>
            </a:extLst>
          </p:cNvPr>
          <p:cNvSpPr/>
          <p:nvPr/>
        </p:nvSpPr>
        <p:spPr>
          <a:xfrm>
            <a:off x="7086039" y="2420741"/>
            <a:ext cx="1027701" cy="11544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B66BCC-21C7-F023-FB3C-8315C07514EC}"/>
              </a:ext>
            </a:extLst>
          </p:cNvPr>
          <p:cNvSpPr/>
          <p:nvPr/>
        </p:nvSpPr>
        <p:spPr>
          <a:xfrm>
            <a:off x="6481968" y="2061073"/>
            <a:ext cx="1758913" cy="1827557"/>
          </a:xfrm>
          <a:prstGeom prst="ellipse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8CA86D-D531-DDF2-5F79-D078D24E5B1A}"/>
              </a:ext>
            </a:extLst>
          </p:cNvPr>
          <p:cNvSpPr/>
          <p:nvPr/>
        </p:nvSpPr>
        <p:spPr>
          <a:xfrm>
            <a:off x="9821505" y="4095827"/>
            <a:ext cx="699911" cy="699911"/>
          </a:xfrm>
          <a:prstGeom prst="ellipse">
            <a:avLst/>
          </a:prstGeom>
          <a:noFill/>
          <a:ln w="19050"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F9E0E7-BB15-9B9D-43B6-42575BA5C9E1}"/>
              </a:ext>
            </a:extLst>
          </p:cNvPr>
          <p:cNvSpPr/>
          <p:nvPr/>
        </p:nvSpPr>
        <p:spPr>
          <a:xfrm>
            <a:off x="9267234" y="3779738"/>
            <a:ext cx="1758912" cy="156414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3AF75-2AB8-F05B-9978-8EC5D8A2BFBE}"/>
              </a:ext>
            </a:extLst>
          </p:cNvPr>
          <p:cNvSpPr txBox="1"/>
          <p:nvPr/>
        </p:nvSpPr>
        <p:spPr>
          <a:xfrm>
            <a:off x="8064804" y="1922984"/>
            <a:ext cx="210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Credit: Ramesh Bhat</a:t>
            </a:r>
          </a:p>
        </p:txBody>
      </p:sp>
    </p:spTree>
    <p:extLst>
      <p:ext uri="{BB962C8B-B14F-4D97-AF65-F5344CB8AC3E}">
        <p14:creationId xmlns:p14="http://schemas.microsoft.com/office/powerpoint/2010/main" val="18612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284B-5AEB-4FBE-FBC1-B18D046D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1" y="584990"/>
            <a:ext cx="10515600" cy="1116811"/>
          </a:xfrm>
        </p:spPr>
        <p:txBody>
          <a:bodyPr/>
          <a:lstStyle/>
          <a:p>
            <a:r>
              <a:rPr lang="en-AU" dirty="0"/>
              <a:t>GMRT Follow up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DFCC248-CD4E-6A67-83A0-78C48C73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7" y="861263"/>
            <a:ext cx="6289964" cy="55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BB4ECC-08DF-DD38-9F59-858479785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4329545" cy="4114801"/>
          </a:xfrm>
        </p:spPr>
        <p:txBody>
          <a:bodyPr/>
          <a:lstStyle/>
          <a:p>
            <a:r>
              <a:rPr lang="en-AU" dirty="0"/>
              <a:t>Source A</a:t>
            </a:r>
          </a:p>
          <a:p>
            <a:r>
              <a:rPr lang="en-AU" dirty="0"/>
              <a:t>Source B</a:t>
            </a:r>
          </a:p>
          <a:p>
            <a:r>
              <a:rPr lang="en-AU" dirty="0"/>
              <a:t>Source C</a:t>
            </a:r>
          </a:p>
          <a:p>
            <a:r>
              <a:rPr lang="en-AU" dirty="0"/>
              <a:t>Source D</a:t>
            </a:r>
          </a:p>
          <a:p>
            <a:r>
              <a:rPr lang="en-AU" dirty="0"/>
              <a:t>Source E</a:t>
            </a:r>
          </a:p>
          <a:p>
            <a:r>
              <a:rPr lang="en-AU" dirty="0"/>
              <a:t>Source F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199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BB4ECC-08DF-DD38-9F59-858479785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4329545" cy="4114801"/>
          </a:xfrm>
        </p:spPr>
        <p:txBody>
          <a:bodyPr/>
          <a:lstStyle/>
          <a:p>
            <a:r>
              <a:rPr lang="en-AU" strike="sngStrike" dirty="0"/>
              <a:t>Source A</a:t>
            </a:r>
          </a:p>
          <a:p>
            <a:r>
              <a:rPr lang="en-AU" strike="sngStrike" dirty="0"/>
              <a:t>Source B</a:t>
            </a:r>
          </a:p>
          <a:p>
            <a:r>
              <a:rPr lang="en-AU" strike="sngStrike" dirty="0"/>
              <a:t>Source C</a:t>
            </a:r>
          </a:p>
          <a:p>
            <a:r>
              <a:rPr lang="en-AU" strike="sngStrike" dirty="0"/>
              <a:t>Source D</a:t>
            </a:r>
          </a:p>
          <a:p>
            <a:r>
              <a:rPr lang="en-AU" strike="sngStrike" dirty="0"/>
              <a:t>Source E</a:t>
            </a:r>
          </a:p>
          <a:p>
            <a:r>
              <a:rPr lang="en-AU" strike="sngStrike" dirty="0"/>
              <a:t>Source F</a:t>
            </a:r>
          </a:p>
          <a:p>
            <a:r>
              <a:rPr lang="en-AU" dirty="0"/>
              <a:t>None of the above</a:t>
            </a:r>
          </a:p>
          <a:p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878F54-149F-26A8-4A45-43C0E7D7E95F}"/>
              </a:ext>
            </a:extLst>
          </p:cNvPr>
          <p:cNvSpPr txBox="1">
            <a:spLocks/>
          </p:cNvSpPr>
          <p:nvPr/>
        </p:nvSpPr>
        <p:spPr>
          <a:xfrm>
            <a:off x="491831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GMRT Follow up</a:t>
            </a:r>
            <a:endParaRPr lang="en-A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DC8328D-6E30-617E-7F4D-A4082B25B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t="5656" r="20816" b="12928"/>
          <a:stretch/>
        </p:blipFill>
        <p:spPr bwMode="auto">
          <a:xfrm>
            <a:off x="5902676" y="831272"/>
            <a:ext cx="6192341" cy="57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1E64647C-0201-69B9-9858-F7996667AA0F}"/>
              </a:ext>
            </a:extLst>
          </p:cNvPr>
          <p:cNvSpPr/>
          <p:nvPr/>
        </p:nvSpPr>
        <p:spPr>
          <a:xfrm rot="1158998">
            <a:off x="9442383" y="2618072"/>
            <a:ext cx="1386038" cy="5486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705851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11279</TotalTime>
  <Words>364</Words>
  <Application>Microsoft Macintosh PowerPoint</Application>
  <PresentationFormat>Widescreen</PresentationFormat>
  <Paragraphs>80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Felix Titling</vt:lpstr>
      <vt:lpstr>Goudy Old Style</vt:lpstr>
      <vt:lpstr>ArchwayVTI</vt:lpstr>
      <vt:lpstr>The fifth pulsar discovered with the SMART survey</vt:lpstr>
      <vt:lpstr>The pulsar mystery</vt:lpstr>
      <vt:lpstr>Discovery</vt:lpstr>
      <vt:lpstr>Advantages of MWA Pulsar Processing</vt:lpstr>
      <vt:lpstr>Timing</vt:lpstr>
      <vt:lpstr>Localisation</vt:lpstr>
      <vt:lpstr>GMRT</vt:lpstr>
      <vt:lpstr>GMRT Follow up</vt:lpstr>
      <vt:lpstr>PowerPoint Presentation</vt:lpstr>
      <vt:lpstr>PowerPoint Presentation</vt:lpstr>
      <vt:lpstr>Single Pulse Analysis</vt:lpstr>
      <vt:lpstr>GMRT DATA</vt:lpstr>
      <vt:lpstr>Nulling Analysis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fifth pulsar discovered with the SMART survey</dc:title>
  <dc:creator>Garvit Grover</dc:creator>
  <cp:lastModifiedBy>Garvit Grover</cp:lastModifiedBy>
  <cp:revision>2</cp:revision>
  <dcterms:created xsi:type="dcterms:W3CDTF">2023-07-17T06:05:17Z</dcterms:created>
  <dcterms:modified xsi:type="dcterms:W3CDTF">2023-07-25T02:06:23Z</dcterms:modified>
</cp:coreProperties>
</file>