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414" r:id="rId2"/>
    <p:sldId id="435" r:id="rId3"/>
    <p:sldId id="438" r:id="rId4"/>
    <p:sldId id="439" r:id="rId5"/>
    <p:sldId id="440" r:id="rId6"/>
    <p:sldId id="441" r:id="rId7"/>
    <p:sldId id="433" r:id="rId8"/>
    <p:sldId id="431" r:id="rId9"/>
    <p:sldId id="445" r:id="rId10"/>
    <p:sldId id="313" r:id="rId11"/>
    <p:sldId id="444" r:id="rId12"/>
    <p:sldId id="418" r:id="rId13"/>
    <p:sldId id="451" r:id="rId14"/>
    <p:sldId id="417" r:id="rId15"/>
    <p:sldId id="341" r:id="rId16"/>
    <p:sldId id="268" r:id="rId17"/>
    <p:sldId id="357" r:id="rId18"/>
    <p:sldId id="325" r:id="rId19"/>
    <p:sldId id="320" r:id="rId20"/>
    <p:sldId id="352" r:id="rId21"/>
    <p:sldId id="354" r:id="rId22"/>
    <p:sldId id="456" r:id="rId23"/>
    <p:sldId id="270" r:id="rId24"/>
    <p:sldId id="273" r:id="rId25"/>
    <p:sldId id="311" r:id="rId26"/>
    <p:sldId id="446" r:id="rId27"/>
    <p:sldId id="453" r:id="rId28"/>
    <p:sldId id="454" r:id="rId29"/>
    <p:sldId id="455" r:id="rId30"/>
    <p:sldId id="266" r:id="rId31"/>
    <p:sldId id="264" r:id="rId32"/>
    <p:sldId id="442" r:id="rId33"/>
    <p:sldId id="443" r:id="rId34"/>
    <p:sldId id="450" r:id="rId35"/>
    <p:sldId id="437" r:id="rId36"/>
  </p:sldIdLst>
  <p:sldSz cx="9144000" cy="6858000" type="screen4x3"/>
  <p:notesSz cx="6792913" cy="9925050"/>
  <p:custShowLst>
    <p:custShow name="VLA" id="0">
      <p:sldLst/>
    </p:custShow>
    <p:custShow name="NAS" id="1">
      <p:sldLst/>
    </p:custShow>
    <p:custShow name="CIFAR" id="2">
      <p:sldLst>
        <p:sld r:id="rId2"/>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orient="horz" pos="527" userDrawn="1">
          <p15:clr>
            <a:srgbClr val="A4A3A4"/>
          </p15:clr>
        </p15:guide>
        <p15:guide id="3" pos="2426" userDrawn="1">
          <p15:clr>
            <a:srgbClr val="A4A3A4"/>
          </p15:clr>
        </p15:guide>
        <p15:guide id="4" pos="1565" userDrawn="1">
          <p15:clr>
            <a:srgbClr val="A4A3A4"/>
          </p15:clr>
        </p15:guide>
        <p15:guide id="5" pos="431"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CE"/>
    <a:srgbClr val="FF66FF"/>
    <a:srgbClr val="969696"/>
    <a:srgbClr val="9B6D9E"/>
    <a:srgbClr val="A09EC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48" autoAdjust="0"/>
    <p:restoredTop sz="82995" autoAdjust="0"/>
  </p:normalViewPr>
  <p:slideViewPr>
    <p:cSldViewPr showGuides="1">
      <p:cViewPr varScale="1">
        <p:scale>
          <a:sx n="71" d="100"/>
          <a:sy n="71" d="100"/>
        </p:scale>
        <p:origin x="446" y="43"/>
      </p:cViewPr>
      <p:guideLst>
        <p:guide orient="horz" pos="2251"/>
        <p:guide orient="horz" pos="527"/>
        <p:guide pos="2426"/>
        <p:guide pos="1565"/>
        <p:guide pos="431"/>
      </p:guideLst>
    </p:cSldViewPr>
  </p:slideViewPr>
  <p:outlineViewPr>
    <p:cViewPr>
      <p:scale>
        <a:sx n="25" d="100"/>
        <a:sy n="25" d="100"/>
      </p:scale>
      <p:origin x="0" y="-720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 d="1"/>
        <a:sy n="1" d="1"/>
      </p:scale>
      <p:origin x="0" y="0"/>
    </p:cViewPr>
  </p:notesTextViewPr>
  <p:sorterViewPr>
    <p:cViewPr>
      <p:scale>
        <a:sx n="86" d="100"/>
        <a:sy n="86" d="100"/>
      </p:scale>
      <p:origin x="0" y="-6715"/>
    </p:cViewPr>
  </p:sorterViewPr>
  <p:notesViewPr>
    <p:cSldViewPr showGuides="1">
      <p:cViewPr varScale="1">
        <p:scale>
          <a:sx n="54" d="100"/>
          <a:sy n="54" d="100"/>
        </p:scale>
        <p:origin x="-2844" y="-90"/>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23.xml"/><Relationship Id="rId3" Type="http://schemas.openxmlformats.org/officeDocument/2006/relationships/slide" Target="slides/slide17.xml"/><Relationship Id="rId7" Type="http://schemas.openxmlformats.org/officeDocument/2006/relationships/slide" Target="slides/slide21.xml"/><Relationship Id="rId2" Type="http://schemas.openxmlformats.org/officeDocument/2006/relationships/slide" Target="slides/slide16.xml"/><Relationship Id="rId1" Type="http://schemas.openxmlformats.org/officeDocument/2006/relationships/slide" Target="slides/slide15.xml"/><Relationship Id="rId6" Type="http://schemas.openxmlformats.org/officeDocument/2006/relationships/slide" Target="slides/slide20.xml"/><Relationship Id="rId5" Type="http://schemas.openxmlformats.org/officeDocument/2006/relationships/slide" Target="slides/slide19.xml"/><Relationship Id="rId10" Type="http://schemas.openxmlformats.org/officeDocument/2006/relationships/slide" Target="slides/slide30.xml"/><Relationship Id="rId4" Type="http://schemas.openxmlformats.org/officeDocument/2006/relationships/slide" Target="slides/slide18.xml"/><Relationship Id="rId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3595" cy="496253"/>
          </a:xfrm>
          <a:prstGeom prst="rect">
            <a:avLst/>
          </a:prstGeom>
        </p:spPr>
        <p:txBody>
          <a:bodyPr vert="horz" lIns="91395" tIns="45698" rIns="91395" bIns="45698" rtlCol="0"/>
          <a:lstStyle>
            <a:lvl1pPr algn="l">
              <a:defRPr sz="1200"/>
            </a:lvl1pPr>
          </a:lstStyle>
          <a:p>
            <a:endParaRPr lang="en-AU"/>
          </a:p>
        </p:txBody>
      </p:sp>
      <p:sp>
        <p:nvSpPr>
          <p:cNvPr id="3" name="Date Placeholder 2"/>
          <p:cNvSpPr>
            <a:spLocks noGrp="1"/>
          </p:cNvSpPr>
          <p:nvPr>
            <p:ph type="dt" sz="quarter" idx="1"/>
          </p:nvPr>
        </p:nvSpPr>
        <p:spPr>
          <a:xfrm>
            <a:off x="3847747" y="1"/>
            <a:ext cx="2943595" cy="496253"/>
          </a:xfrm>
          <a:prstGeom prst="rect">
            <a:avLst/>
          </a:prstGeom>
        </p:spPr>
        <p:txBody>
          <a:bodyPr vert="horz" lIns="91395" tIns="45698" rIns="91395" bIns="45698" rtlCol="0"/>
          <a:lstStyle>
            <a:lvl1pPr algn="r">
              <a:defRPr sz="1200"/>
            </a:lvl1pPr>
          </a:lstStyle>
          <a:p>
            <a:fld id="{BBFA697C-5849-4DDF-A6C8-08E6893940F4}" type="datetimeFigureOut">
              <a:rPr lang="en-AU" smtClean="0"/>
              <a:pPr/>
              <a:t>28/07/2023</a:t>
            </a:fld>
            <a:endParaRPr lang="en-AU"/>
          </a:p>
        </p:txBody>
      </p:sp>
      <p:sp>
        <p:nvSpPr>
          <p:cNvPr id="4" name="Footer Placeholder 3"/>
          <p:cNvSpPr>
            <a:spLocks noGrp="1"/>
          </p:cNvSpPr>
          <p:nvPr>
            <p:ph type="ftr" sz="quarter" idx="2"/>
          </p:nvPr>
        </p:nvSpPr>
        <p:spPr>
          <a:xfrm>
            <a:off x="2" y="9427075"/>
            <a:ext cx="2943595" cy="496253"/>
          </a:xfrm>
          <a:prstGeom prst="rect">
            <a:avLst/>
          </a:prstGeom>
        </p:spPr>
        <p:txBody>
          <a:bodyPr vert="horz" lIns="91395" tIns="45698" rIns="91395" bIns="45698" rtlCol="0" anchor="b"/>
          <a:lstStyle>
            <a:lvl1pPr algn="l">
              <a:defRPr sz="1200"/>
            </a:lvl1pPr>
          </a:lstStyle>
          <a:p>
            <a:endParaRPr lang="en-AU"/>
          </a:p>
        </p:txBody>
      </p:sp>
      <p:sp>
        <p:nvSpPr>
          <p:cNvPr id="5" name="Slide Number Placeholder 4"/>
          <p:cNvSpPr>
            <a:spLocks noGrp="1"/>
          </p:cNvSpPr>
          <p:nvPr>
            <p:ph type="sldNum" sz="quarter" idx="3"/>
          </p:nvPr>
        </p:nvSpPr>
        <p:spPr>
          <a:xfrm>
            <a:off x="3847747" y="9427075"/>
            <a:ext cx="2943595" cy="496253"/>
          </a:xfrm>
          <a:prstGeom prst="rect">
            <a:avLst/>
          </a:prstGeom>
        </p:spPr>
        <p:txBody>
          <a:bodyPr vert="horz" lIns="91395" tIns="45698" rIns="91395" bIns="45698" rtlCol="0" anchor="b"/>
          <a:lstStyle>
            <a:lvl1pPr algn="r">
              <a:defRPr sz="1200"/>
            </a:lvl1pPr>
          </a:lstStyle>
          <a:p>
            <a:fld id="{BFD014AF-979A-46D9-9B43-4C67319580DA}" type="slidenum">
              <a:rPr lang="en-AU" smtClean="0"/>
              <a:pPr/>
              <a:t>‹#›</a:t>
            </a:fld>
            <a:endParaRPr lang="en-AU"/>
          </a:p>
        </p:txBody>
      </p:sp>
    </p:spTree>
    <p:extLst>
      <p:ext uri="{BB962C8B-B14F-4D97-AF65-F5344CB8AC3E}">
        <p14:creationId xmlns:p14="http://schemas.microsoft.com/office/powerpoint/2010/main" val="251444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3595" cy="496253"/>
          </a:xfrm>
          <a:prstGeom prst="rect">
            <a:avLst/>
          </a:prstGeom>
        </p:spPr>
        <p:txBody>
          <a:bodyPr vert="horz" lIns="91395" tIns="45698" rIns="91395" bIns="45698" rtlCol="0"/>
          <a:lstStyle>
            <a:lvl1pPr algn="l">
              <a:defRPr sz="1200"/>
            </a:lvl1pPr>
          </a:lstStyle>
          <a:p>
            <a:endParaRPr lang="en-AU"/>
          </a:p>
        </p:txBody>
      </p:sp>
      <p:sp>
        <p:nvSpPr>
          <p:cNvPr id="3" name="Date Placeholder 2"/>
          <p:cNvSpPr>
            <a:spLocks noGrp="1"/>
          </p:cNvSpPr>
          <p:nvPr>
            <p:ph type="dt" idx="1"/>
          </p:nvPr>
        </p:nvSpPr>
        <p:spPr>
          <a:xfrm>
            <a:off x="3847747" y="1"/>
            <a:ext cx="2943595" cy="496253"/>
          </a:xfrm>
          <a:prstGeom prst="rect">
            <a:avLst/>
          </a:prstGeom>
        </p:spPr>
        <p:txBody>
          <a:bodyPr vert="horz" lIns="91395" tIns="45698" rIns="91395" bIns="45698" rtlCol="0"/>
          <a:lstStyle>
            <a:lvl1pPr algn="r">
              <a:defRPr sz="1200"/>
            </a:lvl1pPr>
          </a:lstStyle>
          <a:p>
            <a:fld id="{00992BC2-9435-4D31-AEB3-5D5877AD6447}" type="datetimeFigureOut">
              <a:rPr lang="en-AU" smtClean="0"/>
              <a:pPr/>
              <a:t>28/07/2023</a:t>
            </a:fld>
            <a:endParaRPr lang="en-AU"/>
          </a:p>
        </p:txBody>
      </p:sp>
      <p:sp>
        <p:nvSpPr>
          <p:cNvPr id="4" name="Slide Image Placeholder 3"/>
          <p:cNvSpPr>
            <a:spLocks noGrp="1" noRot="1" noChangeAspect="1"/>
          </p:cNvSpPr>
          <p:nvPr>
            <p:ph type="sldImg" idx="2"/>
          </p:nvPr>
        </p:nvSpPr>
        <p:spPr>
          <a:xfrm>
            <a:off x="915988" y="744538"/>
            <a:ext cx="4960937" cy="3722687"/>
          </a:xfrm>
          <a:prstGeom prst="rect">
            <a:avLst/>
          </a:prstGeom>
          <a:noFill/>
          <a:ln w="12700">
            <a:solidFill>
              <a:prstClr val="black"/>
            </a:solidFill>
          </a:ln>
        </p:spPr>
        <p:txBody>
          <a:bodyPr vert="horz" lIns="91395" tIns="45698" rIns="91395" bIns="45698" rtlCol="0" anchor="ctr"/>
          <a:lstStyle/>
          <a:p>
            <a:endParaRPr lang="en-AU"/>
          </a:p>
        </p:txBody>
      </p:sp>
      <p:sp>
        <p:nvSpPr>
          <p:cNvPr id="5" name="Notes Placeholder 4"/>
          <p:cNvSpPr>
            <a:spLocks noGrp="1"/>
          </p:cNvSpPr>
          <p:nvPr>
            <p:ph type="body" sz="quarter" idx="3"/>
          </p:nvPr>
        </p:nvSpPr>
        <p:spPr>
          <a:xfrm>
            <a:off x="679292" y="4714400"/>
            <a:ext cx="5434330" cy="4466272"/>
          </a:xfrm>
          <a:prstGeom prst="rect">
            <a:avLst/>
          </a:prstGeom>
        </p:spPr>
        <p:txBody>
          <a:bodyPr vert="horz" lIns="91395" tIns="45698" rIns="91395" bIns="456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2" y="9427075"/>
            <a:ext cx="2943595" cy="496253"/>
          </a:xfrm>
          <a:prstGeom prst="rect">
            <a:avLst/>
          </a:prstGeom>
        </p:spPr>
        <p:txBody>
          <a:bodyPr vert="horz" lIns="91395" tIns="45698" rIns="91395" bIns="45698" rtlCol="0" anchor="b"/>
          <a:lstStyle>
            <a:lvl1pPr algn="l">
              <a:defRPr sz="1200"/>
            </a:lvl1pPr>
          </a:lstStyle>
          <a:p>
            <a:endParaRPr lang="en-AU"/>
          </a:p>
        </p:txBody>
      </p:sp>
      <p:sp>
        <p:nvSpPr>
          <p:cNvPr id="7" name="Slide Number Placeholder 6"/>
          <p:cNvSpPr>
            <a:spLocks noGrp="1"/>
          </p:cNvSpPr>
          <p:nvPr>
            <p:ph type="sldNum" sz="quarter" idx="5"/>
          </p:nvPr>
        </p:nvSpPr>
        <p:spPr>
          <a:xfrm>
            <a:off x="3847747" y="9427075"/>
            <a:ext cx="2943595" cy="496253"/>
          </a:xfrm>
          <a:prstGeom prst="rect">
            <a:avLst/>
          </a:prstGeom>
        </p:spPr>
        <p:txBody>
          <a:bodyPr vert="horz" lIns="91395" tIns="45698" rIns="91395" bIns="45698" rtlCol="0" anchor="b"/>
          <a:lstStyle>
            <a:lvl1pPr algn="r">
              <a:defRPr sz="1200"/>
            </a:lvl1pPr>
          </a:lstStyle>
          <a:p>
            <a:fld id="{9A496215-5E4C-414D-A8DB-C38AA7CF7C2A}" type="slidenum">
              <a:rPr lang="en-AU" smtClean="0"/>
              <a:pPr/>
              <a:t>‹#›</a:t>
            </a:fld>
            <a:endParaRPr lang="en-AU"/>
          </a:p>
        </p:txBody>
      </p:sp>
    </p:spTree>
    <p:extLst>
      <p:ext uri="{BB962C8B-B14F-4D97-AF65-F5344CB8AC3E}">
        <p14:creationId xmlns:p14="http://schemas.microsoft.com/office/powerpoint/2010/main" val="420318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799"/>
              </a:lnSpc>
              <a:spcBef>
                <a:spcPts val="0"/>
              </a:spcBef>
              <a:spcAft>
                <a:spcPts val="1200"/>
              </a:spcAft>
              <a:buClrTx/>
              <a:buSzTx/>
              <a:buFontTx/>
              <a:buNone/>
              <a:tabLst/>
              <a:defRPr/>
            </a:pPr>
            <a:r>
              <a:rPr lang="en-AU" sz="1800" dirty="0">
                <a:effectLst/>
                <a:latin typeface="Calibri" panose="020F0502020204030204" pitchFamily="34" charset="0"/>
                <a:ea typeface="Times New Roman" panose="02020603050405020304" pitchFamily="18" charset="0"/>
              </a:rPr>
              <a:t>The history of discoveries made (and missed) using interferometers (Jansky-galaxy, Bolton-AGN, Jennison-double sources, Burke-Jupiter bursts, Ryle-evolution, Bell–pulsars, VLBI-superluminal motion,  </a:t>
            </a:r>
            <a:r>
              <a:rPr lang="en-AU" sz="1800" dirty="0" err="1">
                <a:effectLst/>
                <a:latin typeface="Calibri" panose="020F0502020204030204" pitchFamily="34" charset="0"/>
                <a:ea typeface="Times New Roman" panose="02020603050405020304" pitchFamily="18" charset="0"/>
              </a:rPr>
              <a:t>SgrA</a:t>
            </a:r>
            <a:r>
              <a:rPr lang="en-AU" sz="1800" dirty="0">
                <a:effectLst/>
                <a:latin typeface="Calibri" panose="020F0502020204030204" pitchFamily="34" charset="0"/>
                <a:ea typeface="Times New Roman" panose="02020603050405020304" pitchFamily="18" charset="0"/>
              </a:rPr>
              <a:t>* and EHT, etc.  I would try to go behind the scene to understand how the mostly serendipitous discoveries were made.  This has some overlap with the Pawsey book and with the new Kellerman book on discoveries in radio astronomy. </a:t>
            </a:r>
          </a:p>
          <a:p>
            <a:pPr marL="0" marR="0" lvl="0" indent="0" algn="l" defTabSz="914400" rtl="0" eaLnBrk="1" fontAlgn="auto" latinLnBrk="0" hangingPunct="1">
              <a:lnSpc>
                <a:spcPts val="1799"/>
              </a:lnSpc>
              <a:spcBef>
                <a:spcPts val="0"/>
              </a:spcBef>
              <a:spcAft>
                <a:spcPts val="1200"/>
              </a:spcAft>
              <a:buClrTx/>
              <a:buSzTx/>
              <a:buFontTx/>
              <a:buNone/>
              <a:tabLst/>
              <a:defRPr/>
            </a:pPr>
            <a:endParaRPr lang="en-AU"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ts val="1799"/>
              </a:lnSpc>
              <a:spcBef>
                <a:spcPts val="0"/>
              </a:spcBef>
              <a:spcAft>
                <a:spcPts val="1200"/>
              </a:spcAft>
              <a:buClrTx/>
              <a:buSzTx/>
              <a:buFontTx/>
              <a:buNone/>
              <a:tabLst/>
              <a:defRPr/>
            </a:pPr>
            <a:r>
              <a:rPr lang="en-AU" sz="1800" dirty="0">
                <a:effectLst/>
                <a:latin typeface="Calibri" panose="020F0502020204030204" pitchFamily="34" charset="0"/>
                <a:ea typeface="Calibri" panose="020F0502020204030204" pitchFamily="34" charset="0"/>
              </a:rPr>
              <a:t>For MWA10 could also cut aperture synthesis image and </a:t>
            </a:r>
            <a:r>
              <a:rPr lang="en-AU" sz="1800">
                <a:effectLst/>
                <a:latin typeface="Calibri" panose="020F0502020204030204" pitchFamily="34" charset="0"/>
                <a:ea typeface="Calibri" panose="020F0502020204030204" pitchFamily="34" charset="0"/>
              </a:rPr>
              <a:t>phase switch.</a:t>
            </a:r>
            <a:endParaRPr lang="en-AU" sz="1800" dirty="0">
              <a:effectLst/>
              <a:latin typeface="Calibri" panose="020F0502020204030204" pitchFamily="34" charset="0"/>
              <a:ea typeface="Calibri" panose="020F0502020204030204" pitchFamily="34" charset="0"/>
            </a:endParaRPr>
          </a:p>
          <a:p>
            <a:pPr>
              <a:lnSpc>
                <a:spcPts val="1799"/>
              </a:lnSpc>
              <a:spcAft>
                <a:spcPts val="1200"/>
              </a:spcAft>
            </a:pPr>
            <a:endParaRPr lang="en-AU" sz="18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9A496215-5E4C-414D-A8DB-C38AA7CF7C2A}" type="slidenum">
              <a:rPr lang="en-AU" smtClean="0"/>
              <a:pPr/>
              <a:t>1</a:t>
            </a:fld>
            <a:endParaRPr lang="en-AU"/>
          </a:p>
        </p:txBody>
      </p:sp>
    </p:spTree>
    <p:extLst>
      <p:ext uri="{BB962C8B-B14F-4D97-AF65-F5344CB8AC3E}">
        <p14:creationId xmlns:p14="http://schemas.microsoft.com/office/powerpoint/2010/main" val="65569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11</a:t>
            </a:fld>
            <a:endParaRPr lang="en-AU"/>
          </a:p>
        </p:txBody>
      </p:sp>
    </p:spTree>
    <p:extLst>
      <p:ext uri="{BB962C8B-B14F-4D97-AF65-F5344CB8AC3E}">
        <p14:creationId xmlns:p14="http://schemas.microsoft.com/office/powerpoint/2010/main" val="836096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SgrA</a:t>
            </a:r>
            <a:r>
              <a:rPr lang="en-AU" dirty="0"/>
              <a:t> is a series of discoveries over 70 years, culminating in the EHT result.</a:t>
            </a:r>
          </a:p>
        </p:txBody>
      </p:sp>
      <p:sp>
        <p:nvSpPr>
          <p:cNvPr id="4" name="Slide Number Placeholder 3"/>
          <p:cNvSpPr>
            <a:spLocks noGrp="1"/>
          </p:cNvSpPr>
          <p:nvPr>
            <p:ph type="sldNum" sz="quarter" idx="5"/>
          </p:nvPr>
        </p:nvSpPr>
        <p:spPr/>
        <p:txBody>
          <a:bodyPr/>
          <a:lstStyle/>
          <a:p>
            <a:fld id="{9A496215-5E4C-414D-A8DB-C38AA7CF7C2A}" type="slidenum">
              <a:rPr lang="en-AU" smtClean="0"/>
              <a:pPr/>
              <a:t>12</a:t>
            </a:fld>
            <a:endParaRPr lang="en-AU"/>
          </a:p>
        </p:txBody>
      </p:sp>
    </p:spTree>
    <p:extLst>
      <p:ext uri="{BB962C8B-B14F-4D97-AF65-F5344CB8AC3E}">
        <p14:creationId xmlns:p14="http://schemas.microsoft.com/office/powerpoint/2010/main" val="3785115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a:t>SgrA</a:t>
            </a:r>
            <a:r>
              <a:rPr lang="en-AU" dirty="0"/>
              <a:t> is a series of discoveries over 70 years, culminating in the EHT result.</a:t>
            </a:r>
          </a:p>
        </p:txBody>
      </p:sp>
      <p:sp>
        <p:nvSpPr>
          <p:cNvPr id="4" name="Slide Number Placeholder 3"/>
          <p:cNvSpPr>
            <a:spLocks noGrp="1"/>
          </p:cNvSpPr>
          <p:nvPr>
            <p:ph type="sldNum" sz="quarter" idx="5"/>
          </p:nvPr>
        </p:nvSpPr>
        <p:spPr/>
        <p:txBody>
          <a:bodyPr/>
          <a:lstStyle/>
          <a:p>
            <a:fld id="{9A496215-5E4C-414D-A8DB-C38AA7CF7C2A}" type="slidenum">
              <a:rPr lang="en-AU" smtClean="0"/>
              <a:pPr/>
              <a:t>13</a:t>
            </a:fld>
            <a:endParaRPr lang="en-AU"/>
          </a:p>
        </p:txBody>
      </p:sp>
    </p:spTree>
    <p:extLst>
      <p:ext uri="{BB962C8B-B14F-4D97-AF65-F5344CB8AC3E}">
        <p14:creationId xmlns:p14="http://schemas.microsoft.com/office/powerpoint/2010/main" val="1135140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15AA8B0-74EC-4F91-A450-347405EC74C3}" type="slidenum">
              <a:rPr lang="en-AU" smtClean="0"/>
              <a:pPr/>
              <a:t>15</a:t>
            </a:fld>
            <a:endParaRPr lang="en-AU"/>
          </a:p>
        </p:txBody>
      </p:sp>
      <p:sp>
        <p:nvSpPr>
          <p:cNvPr id="70659" name="Rectangle 7"/>
          <p:cNvSpPr txBox="1">
            <a:spLocks noGrp="1" noChangeArrowheads="1"/>
          </p:cNvSpPr>
          <p:nvPr/>
        </p:nvSpPr>
        <p:spPr bwMode="auto">
          <a:xfrm>
            <a:off x="3857214" y="9442914"/>
            <a:ext cx="2949989" cy="496429"/>
          </a:xfrm>
          <a:prstGeom prst="rect">
            <a:avLst/>
          </a:prstGeom>
          <a:noFill/>
          <a:ln w="9525">
            <a:noFill/>
            <a:miter lim="800000"/>
            <a:headEnd/>
            <a:tailEnd/>
          </a:ln>
        </p:spPr>
        <p:txBody>
          <a:bodyPr lIns="95667" tIns="47834" rIns="95667" bIns="47834" anchor="b"/>
          <a:lstStyle/>
          <a:p>
            <a:pPr algn="r" defTabSz="956879" eaLnBrk="1" hangingPunct="1"/>
            <a:fld id="{46760DD9-1CEB-45EE-BDE3-1C72FDDED527}" type="slidenum">
              <a:rPr lang="en-AU" sz="1400"/>
              <a:pPr algn="r" defTabSz="956879" eaLnBrk="1" hangingPunct="1"/>
              <a:t>15</a:t>
            </a:fld>
            <a:endParaRPr lang="en-AU" sz="1400" dirty="0"/>
          </a:p>
        </p:txBody>
      </p:sp>
      <p:sp>
        <p:nvSpPr>
          <p:cNvPr id="70660" name="Rectangle 2"/>
          <p:cNvSpPr>
            <a:spLocks noGrp="1" noRot="1" noChangeAspect="1" noChangeArrowheads="1" noTextEdit="1"/>
          </p:cNvSpPr>
          <p:nvPr>
            <p:ph type="sldImg"/>
          </p:nvPr>
        </p:nvSpPr>
        <p:spPr>
          <a:xfrm>
            <a:off x="919163" y="747713"/>
            <a:ext cx="4968875" cy="3725862"/>
          </a:xfrm>
          <a:ln/>
        </p:spPr>
      </p:sp>
      <p:sp>
        <p:nvSpPr>
          <p:cNvPr id="70661" name="Rectangle 3"/>
          <p:cNvSpPr>
            <a:spLocks noGrp="1" noChangeArrowheads="1"/>
          </p:cNvSpPr>
          <p:nvPr>
            <p:ph type="body" idx="1"/>
          </p:nvPr>
        </p:nvSpPr>
        <p:spPr>
          <a:noFill/>
          <a:ln/>
        </p:spPr>
        <p:txBody>
          <a:bodyPr lIns="95667" tIns="47834" rIns="95667" bIns="47834"/>
          <a:lstStyle/>
          <a:p>
            <a:pPr eaLnBrk="1" hangingPunct="1"/>
            <a:r>
              <a:rPr lang="en-US"/>
              <a:t>Added Pawsey and Payne-Scott</a:t>
            </a:r>
          </a:p>
        </p:txBody>
      </p:sp>
    </p:spTree>
    <p:extLst>
      <p:ext uri="{BB962C8B-B14F-4D97-AF65-F5344CB8AC3E}">
        <p14:creationId xmlns:p14="http://schemas.microsoft.com/office/powerpoint/2010/main" val="505648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15AA8B0-74EC-4F91-A450-347405EC74C3}" type="slidenum">
              <a:rPr lang="en-AU" smtClean="0"/>
              <a:pPr/>
              <a:t>16</a:t>
            </a:fld>
            <a:endParaRPr lang="en-AU"/>
          </a:p>
        </p:txBody>
      </p:sp>
      <p:sp>
        <p:nvSpPr>
          <p:cNvPr id="70659" name="Rectangle 7"/>
          <p:cNvSpPr txBox="1">
            <a:spLocks noGrp="1" noChangeArrowheads="1"/>
          </p:cNvSpPr>
          <p:nvPr/>
        </p:nvSpPr>
        <p:spPr bwMode="auto">
          <a:xfrm>
            <a:off x="3857214" y="9442914"/>
            <a:ext cx="2949989" cy="496429"/>
          </a:xfrm>
          <a:prstGeom prst="rect">
            <a:avLst/>
          </a:prstGeom>
          <a:noFill/>
          <a:ln w="9525">
            <a:noFill/>
            <a:miter lim="800000"/>
            <a:headEnd/>
            <a:tailEnd/>
          </a:ln>
        </p:spPr>
        <p:txBody>
          <a:bodyPr lIns="95667" tIns="47834" rIns="95667" bIns="47834" anchor="b"/>
          <a:lstStyle/>
          <a:p>
            <a:pPr algn="r" defTabSz="956879" eaLnBrk="1" hangingPunct="1"/>
            <a:fld id="{46760DD9-1CEB-45EE-BDE3-1C72FDDED527}" type="slidenum">
              <a:rPr lang="en-AU" sz="1400"/>
              <a:pPr algn="r" defTabSz="956879" eaLnBrk="1" hangingPunct="1"/>
              <a:t>16</a:t>
            </a:fld>
            <a:endParaRPr lang="en-AU" sz="1400" dirty="0"/>
          </a:p>
        </p:txBody>
      </p:sp>
      <p:sp>
        <p:nvSpPr>
          <p:cNvPr id="70660" name="Rectangle 2"/>
          <p:cNvSpPr>
            <a:spLocks noGrp="1" noRot="1" noChangeAspect="1" noChangeArrowheads="1" noTextEdit="1"/>
          </p:cNvSpPr>
          <p:nvPr>
            <p:ph type="sldImg"/>
          </p:nvPr>
        </p:nvSpPr>
        <p:spPr>
          <a:xfrm>
            <a:off x="919163" y="747713"/>
            <a:ext cx="4968875" cy="3725862"/>
          </a:xfrm>
          <a:ln/>
        </p:spPr>
      </p:sp>
      <p:sp>
        <p:nvSpPr>
          <p:cNvPr id="70661" name="Rectangle 3"/>
          <p:cNvSpPr>
            <a:spLocks noGrp="1" noChangeArrowheads="1"/>
          </p:cNvSpPr>
          <p:nvPr>
            <p:ph type="body" idx="1"/>
          </p:nvPr>
        </p:nvSpPr>
        <p:spPr>
          <a:noFill/>
          <a:ln/>
        </p:spPr>
        <p:txBody>
          <a:bodyPr lIns="95667" tIns="47834" rIns="95667" bIns="47834"/>
          <a:lstStyle/>
          <a:p>
            <a:pPr eaLnBrk="1" hangingPunct="1"/>
            <a:r>
              <a:rPr lang="en-US" dirty="0"/>
              <a:t>Split for .</a:t>
            </a:r>
            <a:r>
              <a:rPr lang="en-US" dirty="0" err="1"/>
              <a:t>pdf</a:t>
            </a:r>
            <a:endParaRPr lang="en-US" dirty="0"/>
          </a:p>
        </p:txBody>
      </p:sp>
    </p:spTree>
    <p:extLst>
      <p:ext uri="{BB962C8B-B14F-4D97-AF65-F5344CB8AC3E}">
        <p14:creationId xmlns:p14="http://schemas.microsoft.com/office/powerpoint/2010/main" val="3008191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15AA8B0-74EC-4F91-A450-347405EC74C3}" type="slidenum">
              <a:rPr lang="en-AU" smtClean="0"/>
              <a:pPr/>
              <a:t>17</a:t>
            </a:fld>
            <a:endParaRPr lang="en-AU"/>
          </a:p>
        </p:txBody>
      </p:sp>
      <p:sp>
        <p:nvSpPr>
          <p:cNvPr id="70659" name="Rectangle 7"/>
          <p:cNvSpPr txBox="1">
            <a:spLocks noGrp="1" noChangeArrowheads="1"/>
          </p:cNvSpPr>
          <p:nvPr/>
        </p:nvSpPr>
        <p:spPr bwMode="auto">
          <a:xfrm>
            <a:off x="3857214" y="9442914"/>
            <a:ext cx="2949989" cy="496429"/>
          </a:xfrm>
          <a:prstGeom prst="rect">
            <a:avLst/>
          </a:prstGeom>
          <a:noFill/>
          <a:ln w="9525">
            <a:noFill/>
            <a:miter lim="800000"/>
            <a:headEnd/>
            <a:tailEnd/>
          </a:ln>
        </p:spPr>
        <p:txBody>
          <a:bodyPr lIns="95667" tIns="47834" rIns="95667" bIns="47834" anchor="b"/>
          <a:lstStyle/>
          <a:p>
            <a:pPr algn="r" defTabSz="956879" eaLnBrk="1" hangingPunct="1"/>
            <a:fld id="{46760DD9-1CEB-45EE-BDE3-1C72FDDED527}" type="slidenum">
              <a:rPr lang="en-AU" sz="1400"/>
              <a:pPr algn="r" defTabSz="956879" eaLnBrk="1" hangingPunct="1"/>
              <a:t>17</a:t>
            </a:fld>
            <a:endParaRPr lang="en-AU" sz="1400" dirty="0"/>
          </a:p>
        </p:txBody>
      </p:sp>
      <p:sp>
        <p:nvSpPr>
          <p:cNvPr id="70660" name="Rectangle 2"/>
          <p:cNvSpPr>
            <a:spLocks noGrp="1" noRot="1" noChangeAspect="1" noChangeArrowheads="1" noTextEdit="1"/>
          </p:cNvSpPr>
          <p:nvPr>
            <p:ph type="sldImg"/>
          </p:nvPr>
        </p:nvSpPr>
        <p:spPr>
          <a:xfrm>
            <a:off x="919163" y="747713"/>
            <a:ext cx="4968875" cy="3725862"/>
          </a:xfrm>
          <a:ln/>
        </p:spPr>
      </p:sp>
      <p:sp>
        <p:nvSpPr>
          <p:cNvPr id="70661" name="Rectangle 3"/>
          <p:cNvSpPr>
            <a:spLocks noGrp="1" noChangeArrowheads="1"/>
          </p:cNvSpPr>
          <p:nvPr>
            <p:ph type="body" idx="1"/>
          </p:nvPr>
        </p:nvSpPr>
        <p:spPr>
          <a:noFill/>
          <a:ln/>
        </p:spPr>
        <p:txBody>
          <a:bodyPr lIns="95667" tIns="47834" rIns="95667" bIns="47834"/>
          <a:lstStyle/>
          <a:p>
            <a:pPr eaLnBrk="1" hangingPunct="1"/>
            <a:r>
              <a:rPr lang="en-US" dirty="0"/>
              <a:t>Added Pawsey and Payne-Scott</a:t>
            </a:r>
          </a:p>
          <a:p>
            <a:pPr eaLnBrk="1" hangingPunct="1"/>
            <a:r>
              <a:rPr lang="en-US" dirty="0"/>
              <a:t>Added citations and Ryle</a:t>
            </a:r>
          </a:p>
        </p:txBody>
      </p:sp>
    </p:spTree>
    <p:extLst>
      <p:ext uri="{BB962C8B-B14F-4D97-AF65-F5344CB8AC3E}">
        <p14:creationId xmlns:p14="http://schemas.microsoft.com/office/powerpoint/2010/main" val="2523718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7713"/>
            <a:ext cx="4968875" cy="3725862"/>
          </a:xfrm>
        </p:spPr>
      </p:sp>
      <p:sp>
        <p:nvSpPr>
          <p:cNvPr id="3" name="Notes Placeholder 2"/>
          <p:cNvSpPr>
            <a:spLocks noGrp="1"/>
          </p:cNvSpPr>
          <p:nvPr>
            <p:ph type="body" idx="1"/>
          </p:nvPr>
        </p:nvSpPr>
        <p:spPr/>
        <p:txBody>
          <a:bodyPr>
            <a:normAutofit/>
          </a:bodyPr>
          <a:lstStyle/>
          <a:p>
            <a:r>
              <a:rPr lang="en-AU" dirty="0"/>
              <a:t>Add Swarup and fan beam</a:t>
            </a:r>
          </a:p>
        </p:txBody>
      </p:sp>
    </p:spTree>
    <p:extLst>
      <p:ext uri="{BB962C8B-B14F-4D97-AF65-F5344CB8AC3E}">
        <p14:creationId xmlns:p14="http://schemas.microsoft.com/office/powerpoint/2010/main" val="528370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919163" y="747713"/>
            <a:ext cx="4968875" cy="3725862"/>
          </a:xfrm>
          <a:ln/>
        </p:spPr>
      </p:sp>
      <p:sp>
        <p:nvSpPr>
          <p:cNvPr id="76803" name="Notes Placeholder 2"/>
          <p:cNvSpPr>
            <a:spLocks noGrp="1"/>
          </p:cNvSpPr>
          <p:nvPr>
            <p:ph type="body" idx="1"/>
          </p:nvPr>
        </p:nvSpPr>
        <p:spPr>
          <a:noFill/>
          <a:ln/>
        </p:spPr>
        <p:txBody>
          <a:bodyPr/>
          <a:lstStyle/>
          <a:p>
            <a:pPr eaLnBrk="1" hangingPunct="1"/>
            <a:r>
              <a:rPr lang="en-AU" dirty="0"/>
              <a:t> Christiansen and Warburton, Aust J Phys 8, 474 (1955)</a:t>
            </a:r>
          </a:p>
          <a:p>
            <a:pPr eaLnBrk="1" hangingPunct="1"/>
            <a:r>
              <a:rPr lang="en-AU" dirty="0"/>
              <a:t>Amended version from Pune talk</a:t>
            </a:r>
          </a:p>
          <a:p>
            <a:pPr eaLnBrk="1" hangingPunct="1"/>
            <a:r>
              <a:rPr lang="en-AU" dirty="0"/>
              <a:t>Note this is a 2D transform of smoothed visibility contours – so no noise</a:t>
            </a:r>
          </a:p>
          <a:p>
            <a:pPr eaLnBrk="1" hangingPunct="1"/>
            <a:r>
              <a:rPr lang="en-AU" dirty="0"/>
              <a:t>Forced radial </a:t>
            </a:r>
            <a:r>
              <a:rPr lang="en-AU" dirty="0" err="1"/>
              <a:t>symetry</a:t>
            </a:r>
            <a:br>
              <a:rPr lang="en-AU" dirty="0"/>
            </a:br>
            <a:endParaRPr lang="en-AU" dirty="0"/>
          </a:p>
        </p:txBody>
      </p:sp>
      <p:sp>
        <p:nvSpPr>
          <p:cNvPr id="76804" name="Slide Number Placeholder 3"/>
          <p:cNvSpPr>
            <a:spLocks noGrp="1"/>
          </p:cNvSpPr>
          <p:nvPr>
            <p:ph type="sldNum" sz="quarter" idx="5"/>
          </p:nvPr>
        </p:nvSpPr>
        <p:spPr>
          <a:xfrm>
            <a:off x="3855693" y="9441371"/>
            <a:ext cx="2949989" cy="496429"/>
          </a:xfrm>
          <a:prstGeom prst="rect">
            <a:avLst/>
          </a:prstGeom>
          <a:noFill/>
        </p:spPr>
        <p:txBody>
          <a:bodyPr lIns="88315" tIns="44155" rIns="88315" bIns="44155"/>
          <a:lstStyle/>
          <a:p>
            <a:fld id="{DBA84315-E375-427A-A348-9358567AD4C0}" type="slidenum">
              <a:rPr lang="en-AU" smtClean="0">
                <a:solidFill>
                  <a:prstClr val="black"/>
                </a:solidFill>
              </a:rPr>
              <a:pPr/>
              <a:t>19</a:t>
            </a:fld>
            <a:endParaRPr lang="en-AU">
              <a:solidFill>
                <a:prstClr val="black"/>
              </a:solidFill>
            </a:endParaRPr>
          </a:p>
        </p:txBody>
      </p:sp>
    </p:spTree>
    <p:extLst>
      <p:ext uri="{BB962C8B-B14F-4D97-AF65-F5344CB8AC3E}">
        <p14:creationId xmlns:p14="http://schemas.microsoft.com/office/powerpoint/2010/main" val="147647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05530621-E90D-4F82-AEDF-7657C2DFDD7C}" type="slidenum">
              <a:rPr lang="en-AU" smtClean="0"/>
              <a:pPr>
                <a:defRPr/>
              </a:pPr>
              <a:t>20</a:t>
            </a:fld>
            <a:endParaRPr lang="en-AU"/>
          </a:p>
        </p:txBody>
      </p:sp>
    </p:spTree>
    <p:extLst>
      <p:ext uri="{BB962C8B-B14F-4D97-AF65-F5344CB8AC3E}">
        <p14:creationId xmlns:p14="http://schemas.microsoft.com/office/powerpoint/2010/main" val="1054573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Bracewell quote – R. </a:t>
            </a:r>
            <a:r>
              <a:rPr lang="en-AU" dirty="0" err="1"/>
              <a:t>Ekers</a:t>
            </a:r>
            <a:r>
              <a:rPr lang="en-AU" dirty="0"/>
              <a:t>, private communication</a:t>
            </a:r>
          </a:p>
          <a:p>
            <a:r>
              <a:rPr lang="en-AU" dirty="0"/>
              <a:t>Mills quote -</a:t>
            </a:r>
          </a:p>
        </p:txBody>
      </p:sp>
      <p:sp>
        <p:nvSpPr>
          <p:cNvPr id="4" name="Slide Number Placeholder 3"/>
          <p:cNvSpPr>
            <a:spLocks noGrp="1"/>
          </p:cNvSpPr>
          <p:nvPr>
            <p:ph type="sldNum" sz="quarter" idx="10"/>
          </p:nvPr>
        </p:nvSpPr>
        <p:spPr/>
        <p:txBody>
          <a:bodyPr/>
          <a:lstStyle/>
          <a:p>
            <a:pPr>
              <a:defRPr/>
            </a:pPr>
            <a:fld id="{05530621-E90D-4F82-AEDF-7657C2DFDD7C}" type="slidenum">
              <a:rPr lang="en-AU" smtClean="0"/>
              <a:pPr>
                <a:defRPr/>
              </a:pPr>
              <a:t>21</a:t>
            </a:fld>
            <a:endParaRPr lang="en-AU"/>
          </a:p>
        </p:txBody>
      </p:sp>
    </p:spTree>
    <p:extLst>
      <p:ext uri="{BB962C8B-B14F-4D97-AF65-F5344CB8AC3E}">
        <p14:creationId xmlns:p14="http://schemas.microsoft.com/office/powerpoint/2010/main" val="1673147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2</a:t>
            </a:fld>
            <a:endParaRPr lang="en-AU"/>
          </a:p>
        </p:txBody>
      </p:sp>
    </p:spTree>
    <p:extLst>
      <p:ext uri="{BB962C8B-B14F-4D97-AF65-F5344CB8AC3E}">
        <p14:creationId xmlns:p14="http://schemas.microsoft.com/office/powerpoint/2010/main" val="515798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22</a:t>
            </a:fld>
            <a:endParaRPr lang="en-AU"/>
          </a:p>
        </p:txBody>
      </p:sp>
    </p:spTree>
    <p:extLst>
      <p:ext uri="{BB962C8B-B14F-4D97-AF65-F5344CB8AC3E}">
        <p14:creationId xmlns:p14="http://schemas.microsoft.com/office/powerpoint/2010/main" val="1508191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C9D9C09B-4081-68CE-6A37-1994AA4CE5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653" indent="-285636">
              <a:defRPr sz="2400">
                <a:solidFill>
                  <a:schemeClr val="tx1"/>
                </a:solidFill>
                <a:latin typeface="Times New Roman" panose="02020603050405020304" pitchFamily="18" charset="0"/>
                <a:cs typeface="Arial" panose="020B0604020202020204" pitchFamily="34" charset="0"/>
              </a:defRPr>
            </a:lvl2pPr>
            <a:lvl3pPr marL="1142543" indent="-228509">
              <a:defRPr sz="2400">
                <a:solidFill>
                  <a:schemeClr val="tx1"/>
                </a:solidFill>
                <a:latin typeface="Times New Roman" panose="02020603050405020304" pitchFamily="18" charset="0"/>
                <a:cs typeface="Arial" panose="020B0604020202020204" pitchFamily="34" charset="0"/>
              </a:defRPr>
            </a:lvl3pPr>
            <a:lvl4pPr marL="1599560" indent="-228509">
              <a:defRPr sz="2400">
                <a:solidFill>
                  <a:schemeClr val="tx1"/>
                </a:solidFill>
                <a:latin typeface="Times New Roman" panose="02020603050405020304" pitchFamily="18" charset="0"/>
                <a:cs typeface="Arial" panose="020B0604020202020204" pitchFamily="34" charset="0"/>
              </a:defRPr>
            </a:lvl4pPr>
            <a:lvl5pPr marL="2056577" indent="-228509">
              <a:defRPr sz="2400">
                <a:solidFill>
                  <a:schemeClr val="tx1"/>
                </a:solidFill>
                <a:latin typeface="Times New Roman" panose="02020603050405020304" pitchFamily="18" charset="0"/>
                <a:cs typeface="Arial" panose="020B0604020202020204" pitchFamily="34" charset="0"/>
              </a:defRPr>
            </a:lvl5pPr>
            <a:lvl6pPr marL="2513594"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0611"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7628"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4646"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99898BD-7A8D-4AB1-89D1-8839B1BA5BA4}" type="slidenum">
              <a:rPr lang="en-AU" altLang="en-US" sz="1200">
                <a:latin typeface="Arial" panose="020B0604020202020204" pitchFamily="34" charset="0"/>
              </a:rPr>
              <a:pPr/>
              <a:t>23</a:t>
            </a:fld>
            <a:endParaRPr lang="en-AU" altLang="en-US" sz="1200">
              <a:latin typeface="Arial" panose="020B0604020202020204" pitchFamily="34" charset="0"/>
            </a:endParaRPr>
          </a:p>
        </p:txBody>
      </p:sp>
      <p:sp>
        <p:nvSpPr>
          <p:cNvPr id="49155" name="Rectangle 2">
            <a:extLst>
              <a:ext uri="{FF2B5EF4-FFF2-40B4-BE49-F238E27FC236}">
                <a16:creationId xmlns:a16="http://schemas.microsoft.com/office/drawing/2014/main" id="{8B03293D-E51A-006E-07F8-0CFE9991FF90}"/>
              </a:ext>
            </a:extLst>
          </p:cNvPr>
          <p:cNvSpPr>
            <a:spLocks noGrp="1" noRot="1" noChangeAspect="1" noChangeArrowheads="1" noTextEdit="1"/>
          </p:cNvSpPr>
          <p:nvPr>
            <p:ph type="sldImg"/>
          </p:nvPr>
        </p:nvSpPr>
        <p:spPr>
          <a:xfrm>
            <a:off x="1171575" y="844550"/>
            <a:ext cx="4514850" cy="3386138"/>
          </a:xfrm>
          <a:ln/>
        </p:spPr>
      </p:sp>
      <p:sp>
        <p:nvSpPr>
          <p:cNvPr id="49156" name="Rectangle 3">
            <a:extLst>
              <a:ext uri="{FF2B5EF4-FFF2-40B4-BE49-F238E27FC236}">
                <a16:creationId xmlns:a16="http://schemas.microsoft.com/office/drawing/2014/main" id="{331ECD71-4E67-A5AB-3515-268F649CBD76}"/>
              </a:ext>
            </a:extLst>
          </p:cNvPr>
          <p:cNvSpPr>
            <a:spLocks noGrp="1" noChangeArrowheads="1"/>
          </p:cNvSpPr>
          <p:nvPr>
            <p:ph type="body" idx="1"/>
          </p:nvPr>
        </p:nvSpPr>
        <p:spPr>
          <a:xfrm>
            <a:off x="913759" y="4593491"/>
            <a:ext cx="5025677" cy="4068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Ken says check if the black hole energy argument was already made in 1963</a:t>
            </a:r>
          </a:p>
          <a:p>
            <a:pPr eaLnBrk="1" hangingPunct="1"/>
            <a:r>
              <a:rPr lang="en-US" altLang="en-US" dirty="0">
                <a:latin typeface="Arial" panose="020B0604020202020204" pitchFamily="34" charset="0"/>
                <a:cs typeface="Arial" panose="020B0604020202020204" pitchFamily="34" charset="0"/>
              </a:rPr>
              <a:t>Modified version to include the intensity interferometer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99160153-1EA9-E934-D7BB-5684D6CB4A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653" indent="-285636">
              <a:defRPr sz="2400">
                <a:solidFill>
                  <a:schemeClr val="tx1"/>
                </a:solidFill>
                <a:latin typeface="Times New Roman" panose="02020603050405020304" pitchFamily="18" charset="0"/>
                <a:cs typeface="Arial" panose="020B0604020202020204" pitchFamily="34" charset="0"/>
              </a:defRPr>
            </a:lvl2pPr>
            <a:lvl3pPr marL="1142543" indent="-228509">
              <a:defRPr sz="2400">
                <a:solidFill>
                  <a:schemeClr val="tx1"/>
                </a:solidFill>
                <a:latin typeface="Times New Roman" panose="02020603050405020304" pitchFamily="18" charset="0"/>
                <a:cs typeface="Arial" panose="020B0604020202020204" pitchFamily="34" charset="0"/>
              </a:defRPr>
            </a:lvl3pPr>
            <a:lvl4pPr marL="1599560" indent="-228509">
              <a:defRPr sz="2400">
                <a:solidFill>
                  <a:schemeClr val="tx1"/>
                </a:solidFill>
                <a:latin typeface="Times New Roman" panose="02020603050405020304" pitchFamily="18" charset="0"/>
                <a:cs typeface="Arial" panose="020B0604020202020204" pitchFamily="34" charset="0"/>
              </a:defRPr>
            </a:lvl4pPr>
            <a:lvl5pPr marL="2056577" indent="-228509">
              <a:defRPr sz="2400">
                <a:solidFill>
                  <a:schemeClr val="tx1"/>
                </a:solidFill>
                <a:latin typeface="Times New Roman" panose="02020603050405020304" pitchFamily="18" charset="0"/>
                <a:cs typeface="Arial" panose="020B0604020202020204" pitchFamily="34" charset="0"/>
              </a:defRPr>
            </a:lvl5pPr>
            <a:lvl6pPr marL="2513594"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0611"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7628"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4646"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9FE69AD-3F84-449F-B732-9F21163B54E7}" type="slidenum">
              <a:rPr lang="en-AU" altLang="en-US" sz="1200">
                <a:latin typeface="Arial" panose="020B0604020202020204" pitchFamily="34" charset="0"/>
              </a:rPr>
              <a:pPr/>
              <a:t>24</a:t>
            </a:fld>
            <a:endParaRPr lang="en-AU" altLang="en-US" sz="1200">
              <a:latin typeface="Arial" panose="020B0604020202020204" pitchFamily="34" charset="0"/>
            </a:endParaRPr>
          </a:p>
        </p:txBody>
      </p:sp>
      <p:sp>
        <p:nvSpPr>
          <p:cNvPr id="65539" name="Rectangle 2">
            <a:extLst>
              <a:ext uri="{FF2B5EF4-FFF2-40B4-BE49-F238E27FC236}">
                <a16:creationId xmlns:a16="http://schemas.microsoft.com/office/drawing/2014/main" id="{5FD25061-266F-4C24-45B4-E2EF0AFB20DE}"/>
              </a:ext>
            </a:extLst>
          </p:cNvPr>
          <p:cNvSpPr>
            <a:spLocks noGrp="1" noRot="1" noChangeAspect="1" noChangeArrowheads="1" noTextEdit="1"/>
          </p:cNvSpPr>
          <p:nvPr>
            <p:ph type="sldImg"/>
          </p:nvPr>
        </p:nvSpPr>
        <p:spPr>
          <a:xfrm>
            <a:off x="1169988" y="842963"/>
            <a:ext cx="4516437" cy="3387725"/>
          </a:xfrm>
          <a:ln/>
        </p:spPr>
      </p:sp>
      <p:sp>
        <p:nvSpPr>
          <p:cNvPr id="65540" name="Rectangle 3">
            <a:extLst>
              <a:ext uri="{FF2B5EF4-FFF2-40B4-BE49-F238E27FC236}">
                <a16:creationId xmlns:a16="http://schemas.microsoft.com/office/drawing/2014/main" id="{E257E7D8-E919-87AD-3581-E6E06F66141B}"/>
              </a:ext>
            </a:extLst>
          </p:cNvPr>
          <p:cNvSpPr>
            <a:spLocks noGrp="1" noChangeArrowheads="1"/>
          </p:cNvSpPr>
          <p:nvPr>
            <p:ph type="body" idx="1"/>
          </p:nvPr>
        </p:nvSpPr>
        <p:spPr>
          <a:xfrm>
            <a:off x="913759" y="4593491"/>
            <a:ext cx="5025677" cy="4068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69979E7D-64B1-93A1-4BC1-71F5A6943E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653" indent="-285636">
              <a:defRPr sz="2400">
                <a:solidFill>
                  <a:schemeClr val="tx1"/>
                </a:solidFill>
                <a:latin typeface="Times New Roman" panose="02020603050405020304" pitchFamily="18" charset="0"/>
                <a:cs typeface="Arial" panose="020B0604020202020204" pitchFamily="34" charset="0"/>
              </a:defRPr>
            </a:lvl2pPr>
            <a:lvl3pPr marL="1142543" indent="-228509">
              <a:defRPr sz="2400">
                <a:solidFill>
                  <a:schemeClr val="tx1"/>
                </a:solidFill>
                <a:latin typeface="Times New Roman" panose="02020603050405020304" pitchFamily="18" charset="0"/>
                <a:cs typeface="Arial" panose="020B0604020202020204" pitchFamily="34" charset="0"/>
              </a:defRPr>
            </a:lvl3pPr>
            <a:lvl4pPr marL="1599560" indent="-228509">
              <a:defRPr sz="2400">
                <a:solidFill>
                  <a:schemeClr val="tx1"/>
                </a:solidFill>
                <a:latin typeface="Times New Roman" panose="02020603050405020304" pitchFamily="18" charset="0"/>
                <a:cs typeface="Arial" panose="020B0604020202020204" pitchFamily="34" charset="0"/>
              </a:defRPr>
            </a:lvl4pPr>
            <a:lvl5pPr marL="2056577" indent="-228509">
              <a:defRPr sz="2400">
                <a:solidFill>
                  <a:schemeClr val="tx1"/>
                </a:solidFill>
                <a:latin typeface="Times New Roman" panose="02020603050405020304" pitchFamily="18" charset="0"/>
                <a:cs typeface="Arial" panose="020B0604020202020204" pitchFamily="34" charset="0"/>
              </a:defRPr>
            </a:lvl5pPr>
            <a:lvl6pPr marL="2513594"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0611"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7628"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4646"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464161D-17ED-4BC3-9687-410B26F46686}" type="slidenum">
              <a:rPr lang="en-AU" altLang="en-US" sz="1200">
                <a:latin typeface="Arial" panose="020B0604020202020204" pitchFamily="34" charset="0"/>
              </a:rPr>
              <a:pPr/>
              <a:t>25</a:t>
            </a:fld>
            <a:endParaRPr lang="en-AU" altLang="en-US" sz="1200">
              <a:latin typeface="Arial" panose="020B0604020202020204" pitchFamily="34" charset="0"/>
            </a:endParaRPr>
          </a:p>
        </p:txBody>
      </p:sp>
      <p:sp>
        <p:nvSpPr>
          <p:cNvPr id="67587" name="Rectangle 2">
            <a:extLst>
              <a:ext uri="{FF2B5EF4-FFF2-40B4-BE49-F238E27FC236}">
                <a16:creationId xmlns:a16="http://schemas.microsoft.com/office/drawing/2014/main" id="{C5571010-8F31-BF8D-0504-453F77894AF8}"/>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F385E772-3CF3-FA5A-4FB7-DE0088719F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Remove: </a:t>
            </a:r>
            <a:r>
              <a:rPr lang="en-AU" altLang="en-US" dirty="0"/>
              <a:t>Prediction had no impact on discovery </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26</a:t>
            </a:fld>
            <a:endParaRPr lang="en-AU"/>
          </a:p>
        </p:txBody>
      </p:sp>
    </p:spTree>
    <p:extLst>
      <p:ext uri="{BB962C8B-B14F-4D97-AF65-F5344CB8AC3E}">
        <p14:creationId xmlns:p14="http://schemas.microsoft.com/office/powerpoint/2010/main" val="22368860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27</a:t>
            </a:fld>
            <a:endParaRPr lang="en-AU"/>
          </a:p>
        </p:txBody>
      </p:sp>
    </p:spTree>
    <p:extLst>
      <p:ext uri="{BB962C8B-B14F-4D97-AF65-F5344CB8AC3E}">
        <p14:creationId xmlns:p14="http://schemas.microsoft.com/office/powerpoint/2010/main" val="64218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28</a:t>
            </a:fld>
            <a:endParaRPr lang="en-AU"/>
          </a:p>
        </p:txBody>
      </p:sp>
    </p:spTree>
    <p:extLst>
      <p:ext uri="{BB962C8B-B14F-4D97-AF65-F5344CB8AC3E}">
        <p14:creationId xmlns:p14="http://schemas.microsoft.com/office/powerpoint/2010/main" val="1155519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29</a:t>
            </a:fld>
            <a:endParaRPr lang="en-AU"/>
          </a:p>
        </p:txBody>
      </p:sp>
    </p:spTree>
    <p:extLst>
      <p:ext uri="{BB962C8B-B14F-4D97-AF65-F5344CB8AC3E}">
        <p14:creationId xmlns:p14="http://schemas.microsoft.com/office/powerpoint/2010/main" val="2063675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B18EEAE6-DEDA-A24A-B139-B9E42160CE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653" indent="-285636">
              <a:defRPr sz="2400">
                <a:solidFill>
                  <a:schemeClr val="tx1"/>
                </a:solidFill>
                <a:latin typeface="Times New Roman" panose="02020603050405020304" pitchFamily="18" charset="0"/>
                <a:cs typeface="Arial" panose="020B0604020202020204" pitchFamily="34" charset="0"/>
              </a:defRPr>
            </a:lvl2pPr>
            <a:lvl3pPr marL="1142543" indent="-228509">
              <a:defRPr sz="2400">
                <a:solidFill>
                  <a:schemeClr val="tx1"/>
                </a:solidFill>
                <a:latin typeface="Times New Roman" panose="02020603050405020304" pitchFamily="18" charset="0"/>
                <a:cs typeface="Arial" panose="020B0604020202020204" pitchFamily="34" charset="0"/>
              </a:defRPr>
            </a:lvl3pPr>
            <a:lvl4pPr marL="1599560" indent="-228509">
              <a:defRPr sz="2400">
                <a:solidFill>
                  <a:schemeClr val="tx1"/>
                </a:solidFill>
                <a:latin typeface="Times New Roman" panose="02020603050405020304" pitchFamily="18" charset="0"/>
                <a:cs typeface="Arial" panose="020B0604020202020204" pitchFamily="34" charset="0"/>
              </a:defRPr>
            </a:lvl4pPr>
            <a:lvl5pPr marL="2056577" indent="-228509">
              <a:defRPr sz="2400">
                <a:solidFill>
                  <a:schemeClr val="tx1"/>
                </a:solidFill>
                <a:latin typeface="Times New Roman" panose="02020603050405020304" pitchFamily="18" charset="0"/>
                <a:cs typeface="Arial" panose="020B0604020202020204" pitchFamily="34" charset="0"/>
              </a:defRPr>
            </a:lvl5pPr>
            <a:lvl6pPr marL="2513594"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0611"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7628"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4646"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D9200B8-EBAE-4388-97EE-59BD752937D3}" type="slidenum">
              <a:rPr lang="en-AU" altLang="en-US" sz="1200">
                <a:latin typeface="Arial" panose="020B0604020202020204" pitchFamily="34" charset="0"/>
              </a:rPr>
              <a:pPr/>
              <a:t>30</a:t>
            </a:fld>
            <a:endParaRPr lang="en-AU" altLang="en-US" sz="1200">
              <a:latin typeface="Arial" panose="020B0604020202020204" pitchFamily="34" charset="0"/>
            </a:endParaRPr>
          </a:p>
        </p:txBody>
      </p:sp>
      <p:sp>
        <p:nvSpPr>
          <p:cNvPr id="34819" name="Rectangle 2">
            <a:extLst>
              <a:ext uri="{FF2B5EF4-FFF2-40B4-BE49-F238E27FC236}">
                <a16:creationId xmlns:a16="http://schemas.microsoft.com/office/drawing/2014/main" id="{BA9FB7AE-62D3-8B8B-62A8-B8B2D62000E0}"/>
              </a:ext>
            </a:extLst>
          </p:cNvPr>
          <p:cNvSpPr>
            <a:spLocks noGrp="1" noRot="1" noChangeAspect="1" noChangeArrowheads="1" noTextEdit="1"/>
          </p:cNvSpPr>
          <p:nvPr>
            <p:ph type="sldImg"/>
          </p:nvPr>
        </p:nvSpPr>
        <p:spPr>
          <a:xfrm>
            <a:off x="1169988" y="842963"/>
            <a:ext cx="4516437" cy="3387725"/>
          </a:xfrm>
          <a:ln/>
        </p:spPr>
      </p:sp>
      <p:sp>
        <p:nvSpPr>
          <p:cNvPr id="34820" name="Rectangle 3">
            <a:extLst>
              <a:ext uri="{FF2B5EF4-FFF2-40B4-BE49-F238E27FC236}">
                <a16:creationId xmlns:a16="http://schemas.microsoft.com/office/drawing/2014/main" id="{50D0D0B2-62F9-79EF-BE71-240837F0CA10}"/>
              </a:ext>
            </a:extLst>
          </p:cNvPr>
          <p:cNvSpPr>
            <a:spLocks noGrp="1" noChangeArrowheads="1"/>
          </p:cNvSpPr>
          <p:nvPr>
            <p:ph type="body" idx="1"/>
          </p:nvPr>
        </p:nvSpPr>
        <p:spPr>
          <a:xfrm>
            <a:off x="913759" y="4593491"/>
            <a:ext cx="5025677" cy="4068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2D05A220-2F05-D786-F198-5AADB335FD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653" indent="-285636">
              <a:defRPr sz="2400">
                <a:solidFill>
                  <a:schemeClr val="tx1"/>
                </a:solidFill>
                <a:latin typeface="Times New Roman" panose="02020603050405020304" pitchFamily="18" charset="0"/>
                <a:cs typeface="Arial" panose="020B0604020202020204" pitchFamily="34" charset="0"/>
              </a:defRPr>
            </a:lvl2pPr>
            <a:lvl3pPr marL="1142543" indent="-228509">
              <a:defRPr sz="2400">
                <a:solidFill>
                  <a:schemeClr val="tx1"/>
                </a:solidFill>
                <a:latin typeface="Times New Roman" panose="02020603050405020304" pitchFamily="18" charset="0"/>
                <a:cs typeface="Arial" panose="020B0604020202020204" pitchFamily="34" charset="0"/>
              </a:defRPr>
            </a:lvl3pPr>
            <a:lvl4pPr marL="1599560" indent="-228509">
              <a:defRPr sz="2400">
                <a:solidFill>
                  <a:schemeClr val="tx1"/>
                </a:solidFill>
                <a:latin typeface="Times New Roman" panose="02020603050405020304" pitchFamily="18" charset="0"/>
                <a:cs typeface="Arial" panose="020B0604020202020204" pitchFamily="34" charset="0"/>
              </a:defRPr>
            </a:lvl4pPr>
            <a:lvl5pPr marL="2056577" indent="-228509">
              <a:defRPr sz="2400">
                <a:solidFill>
                  <a:schemeClr val="tx1"/>
                </a:solidFill>
                <a:latin typeface="Times New Roman" panose="02020603050405020304" pitchFamily="18" charset="0"/>
                <a:cs typeface="Arial" panose="020B0604020202020204" pitchFamily="34" charset="0"/>
              </a:defRPr>
            </a:lvl5pPr>
            <a:lvl6pPr marL="2513594"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0611"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7628"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4646"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E932A77-2B08-4F48-9C9D-7D0CD5AC9DD2}" type="slidenum">
              <a:rPr lang="en-AU" altLang="en-US" sz="1200">
                <a:latin typeface="Arial" panose="020B0604020202020204" pitchFamily="34" charset="0"/>
              </a:rPr>
              <a:pPr/>
              <a:t>31</a:t>
            </a:fld>
            <a:endParaRPr lang="en-AU" altLang="en-US" sz="1200">
              <a:latin typeface="Arial" panose="020B0604020202020204" pitchFamily="34" charset="0"/>
            </a:endParaRPr>
          </a:p>
        </p:txBody>
      </p:sp>
      <p:sp>
        <p:nvSpPr>
          <p:cNvPr id="30723" name="Rectangle 2">
            <a:extLst>
              <a:ext uri="{FF2B5EF4-FFF2-40B4-BE49-F238E27FC236}">
                <a16:creationId xmlns:a16="http://schemas.microsoft.com/office/drawing/2014/main" id="{5A4C1C5C-ADE7-C063-A183-4F9B7AA1A956}"/>
              </a:ext>
            </a:extLst>
          </p:cNvPr>
          <p:cNvSpPr>
            <a:spLocks noGrp="1" noRot="1" noChangeAspect="1" noChangeArrowheads="1" noTextEdit="1"/>
          </p:cNvSpPr>
          <p:nvPr>
            <p:ph type="sldImg"/>
          </p:nvPr>
        </p:nvSpPr>
        <p:spPr>
          <a:xfrm>
            <a:off x="1169988" y="842963"/>
            <a:ext cx="4516437" cy="3387725"/>
          </a:xfrm>
          <a:ln/>
        </p:spPr>
      </p:sp>
      <p:sp>
        <p:nvSpPr>
          <p:cNvPr id="30724" name="Rectangle 3">
            <a:extLst>
              <a:ext uri="{FF2B5EF4-FFF2-40B4-BE49-F238E27FC236}">
                <a16:creationId xmlns:a16="http://schemas.microsoft.com/office/drawing/2014/main" id="{C5F052C7-89F3-D1FE-300A-FF4928390016}"/>
              </a:ext>
            </a:extLst>
          </p:cNvPr>
          <p:cNvSpPr>
            <a:spLocks noGrp="1" noChangeArrowheads="1"/>
          </p:cNvSpPr>
          <p:nvPr>
            <p:ph type="body" idx="1"/>
          </p:nvPr>
        </p:nvSpPr>
        <p:spPr>
          <a:xfrm>
            <a:off x="913759" y="4593491"/>
            <a:ext cx="5025677" cy="4068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Acceptance cycles with time: Not used again until 1830</a:t>
            </a:r>
          </a:p>
          <a:p>
            <a:pPr eaLnBrk="1" hangingPunct="1"/>
            <a:r>
              <a:rPr lang="en-US" altLang="en-US" dirty="0">
                <a:latin typeface="Arial" panose="020B0604020202020204" pitchFamily="34" charset="0"/>
                <a:cs typeface="Arial" panose="020B0604020202020204" pitchFamily="34" charset="0"/>
              </a:rPr>
              <a:t>Applied to science 1874, Science use strong 1930-1960</a:t>
            </a:r>
          </a:p>
          <a:p>
            <a:pPr eaLnBrk="1" hangingPunct="1"/>
            <a:r>
              <a:rPr lang="en-US" altLang="en-US" dirty="0">
                <a:latin typeface="Arial" panose="020B0604020202020204" pitchFamily="34" charset="0"/>
                <a:cs typeface="Arial" panose="020B0604020202020204" pitchFamily="34" charset="0"/>
              </a:rPr>
              <a:t>In </a:t>
            </a:r>
            <a:r>
              <a:rPr lang="en-US" altLang="en-US" dirty="0" err="1">
                <a:latin typeface="Arial" panose="020B0604020202020204" pitchFamily="34" charset="0"/>
                <a:cs typeface="Arial" panose="020B0604020202020204" pitchFamily="34" charset="0"/>
              </a:rPr>
              <a:t>Rayfest</a:t>
            </a:r>
            <a:r>
              <a:rPr lang="en-US" altLang="en-US" dirty="0">
                <a:latin typeface="Arial" panose="020B0604020202020204" pitchFamily="34" charset="0"/>
                <a:cs typeface="Arial" panose="020B0604020202020204" pitchFamily="34" charset="0"/>
              </a:rPr>
              <a:t> link to Krystal Napoli</a:t>
            </a:r>
            <a:endParaRPr lang="en-AU"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3</a:t>
            </a:fld>
            <a:endParaRPr lang="en-AU"/>
          </a:p>
        </p:txBody>
      </p:sp>
    </p:spTree>
    <p:extLst>
      <p:ext uri="{BB962C8B-B14F-4D97-AF65-F5344CB8AC3E}">
        <p14:creationId xmlns:p14="http://schemas.microsoft.com/office/powerpoint/2010/main" val="22479191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32</a:t>
            </a:fld>
            <a:endParaRPr lang="en-AU"/>
          </a:p>
        </p:txBody>
      </p:sp>
    </p:spTree>
    <p:extLst>
      <p:ext uri="{BB962C8B-B14F-4D97-AF65-F5344CB8AC3E}">
        <p14:creationId xmlns:p14="http://schemas.microsoft.com/office/powerpoint/2010/main" val="3048105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33</a:t>
            </a:fld>
            <a:endParaRPr lang="en-AU"/>
          </a:p>
        </p:txBody>
      </p:sp>
    </p:spTree>
    <p:extLst>
      <p:ext uri="{BB962C8B-B14F-4D97-AF65-F5344CB8AC3E}">
        <p14:creationId xmlns:p14="http://schemas.microsoft.com/office/powerpoint/2010/main" val="3937415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34</a:t>
            </a:fld>
            <a:endParaRPr lang="en-AU"/>
          </a:p>
        </p:txBody>
      </p:sp>
    </p:spTree>
    <p:extLst>
      <p:ext uri="{BB962C8B-B14F-4D97-AF65-F5344CB8AC3E}">
        <p14:creationId xmlns:p14="http://schemas.microsoft.com/office/powerpoint/2010/main" val="2175863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35</a:t>
            </a:fld>
            <a:endParaRPr lang="en-AU"/>
          </a:p>
        </p:txBody>
      </p:sp>
    </p:spTree>
    <p:extLst>
      <p:ext uri="{BB962C8B-B14F-4D97-AF65-F5344CB8AC3E}">
        <p14:creationId xmlns:p14="http://schemas.microsoft.com/office/powerpoint/2010/main" val="1762088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0" i="0" u="none" strike="noStrike" baseline="0" dirty="0">
                <a:solidFill>
                  <a:srgbClr val="000000"/>
                </a:solidFill>
                <a:latin typeface="GHDDF B+ Adv O Tab 62ddd 16"/>
              </a:rPr>
              <a:t>Pawsey</a:t>
            </a:r>
            <a:r>
              <a:rPr lang="en-AU" sz="1800" b="0" i="0" u="none" strike="noStrike" baseline="0" dirty="0">
                <a:solidFill>
                  <a:srgbClr val="000000"/>
                </a:solidFill>
                <a:latin typeface="GHDDF C+ Adv T T 5843c 571+ 202"/>
              </a:rPr>
              <a:t>’</a:t>
            </a:r>
            <a:r>
              <a:rPr lang="en-AU" sz="1800" b="0" i="0" u="none" strike="noStrike" baseline="0" dirty="0">
                <a:solidFill>
                  <a:srgbClr val="000000"/>
                </a:solidFill>
                <a:latin typeface="GHDDF B+ Adv O Tab 62ddd 16"/>
              </a:rPr>
              <a:t>s colleague Payne-Scott would also later use the swept-frequency technique in interferometry to measure positions of short duration solar bursts </a:t>
            </a:r>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4</a:t>
            </a:fld>
            <a:endParaRPr lang="en-AU"/>
          </a:p>
        </p:txBody>
      </p:sp>
    </p:spTree>
    <p:extLst>
      <p:ext uri="{BB962C8B-B14F-4D97-AF65-F5344CB8AC3E}">
        <p14:creationId xmlns:p14="http://schemas.microsoft.com/office/powerpoint/2010/main" val="3945552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0" i="0" u="none" strike="noStrike" baseline="0" dirty="0">
                <a:solidFill>
                  <a:srgbClr val="000000"/>
                </a:solidFill>
                <a:latin typeface="GHDDF B+ Adv O Tab 62ddd 16"/>
              </a:rPr>
              <a:t>Pawsey</a:t>
            </a:r>
            <a:r>
              <a:rPr lang="en-AU" sz="1800" b="0" i="0" u="none" strike="noStrike" baseline="0" dirty="0">
                <a:solidFill>
                  <a:srgbClr val="000000"/>
                </a:solidFill>
                <a:latin typeface="GHDDF C+ Adv T T 5843c 571+ 202"/>
              </a:rPr>
              <a:t>’</a:t>
            </a:r>
            <a:r>
              <a:rPr lang="en-AU" sz="1800" b="0" i="0" u="none" strike="noStrike" baseline="0" dirty="0">
                <a:solidFill>
                  <a:srgbClr val="000000"/>
                </a:solidFill>
                <a:latin typeface="GHDDF B+ Adv O Tab 62ddd 16"/>
              </a:rPr>
              <a:t>s colleague Payne-Scott would also later use the swept-frequency technique in interferometry to measure positions of short duration solar bursts </a:t>
            </a:r>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5</a:t>
            </a:fld>
            <a:endParaRPr lang="en-AU"/>
          </a:p>
        </p:txBody>
      </p:sp>
    </p:spTree>
    <p:extLst>
      <p:ext uri="{BB962C8B-B14F-4D97-AF65-F5344CB8AC3E}">
        <p14:creationId xmlns:p14="http://schemas.microsoft.com/office/powerpoint/2010/main" val="1424452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Times New Roman" panose="02020603050405020304" pitchFamily="18" charset="0"/>
                <a:ea typeface="Times New Roman" panose="02020603050405020304" pitchFamily="18" charset="0"/>
              </a:rPr>
              <a:t>also used in WWII by naval radar operators</a:t>
            </a:r>
          </a:p>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6</a:t>
            </a:fld>
            <a:endParaRPr lang="en-AU"/>
          </a:p>
        </p:txBody>
      </p:sp>
    </p:spTree>
    <p:extLst>
      <p:ext uri="{BB962C8B-B14F-4D97-AF65-F5344CB8AC3E}">
        <p14:creationId xmlns:p14="http://schemas.microsoft.com/office/powerpoint/2010/main" val="1849448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first radio astronomy interferometer</a:t>
            </a:r>
          </a:p>
        </p:txBody>
      </p:sp>
      <p:sp>
        <p:nvSpPr>
          <p:cNvPr id="4" name="Slide Number Placeholder 3"/>
          <p:cNvSpPr>
            <a:spLocks noGrp="1"/>
          </p:cNvSpPr>
          <p:nvPr>
            <p:ph type="sldNum" sz="quarter" idx="5"/>
          </p:nvPr>
        </p:nvSpPr>
        <p:spPr/>
        <p:txBody>
          <a:bodyPr/>
          <a:lstStyle/>
          <a:p>
            <a:fld id="{9A496215-5E4C-414D-A8DB-C38AA7CF7C2A}" type="slidenum">
              <a:rPr lang="en-AU" smtClean="0"/>
              <a:pPr/>
              <a:t>8</a:t>
            </a:fld>
            <a:endParaRPr lang="en-AU"/>
          </a:p>
        </p:txBody>
      </p:sp>
    </p:spTree>
    <p:extLst>
      <p:ext uri="{BB962C8B-B14F-4D97-AF65-F5344CB8AC3E}">
        <p14:creationId xmlns:p14="http://schemas.microsoft.com/office/powerpoint/2010/main" val="3873794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496215-5E4C-414D-A8DB-C38AA7CF7C2A}" type="slidenum">
              <a:rPr lang="en-AU" smtClean="0"/>
              <a:pPr/>
              <a:t>9</a:t>
            </a:fld>
            <a:endParaRPr lang="en-AU"/>
          </a:p>
        </p:txBody>
      </p:sp>
    </p:spTree>
    <p:extLst>
      <p:ext uri="{BB962C8B-B14F-4D97-AF65-F5344CB8AC3E}">
        <p14:creationId xmlns:p14="http://schemas.microsoft.com/office/powerpoint/2010/main" val="486781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06A0FC35-A985-051C-4807-8BE2ED6605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653" indent="-285636">
              <a:defRPr sz="2400">
                <a:solidFill>
                  <a:schemeClr val="tx1"/>
                </a:solidFill>
                <a:latin typeface="Times New Roman" panose="02020603050405020304" pitchFamily="18" charset="0"/>
                <a:cs typeface="Arial" panose="020B0604020202020204" pitchFamily="34" charset="0"/>
              </a:defRPr>
            </a:lvl2pPr>
            <a:lvl3pPr marL="1142543" indent="-228509">
              <a:defRPr sz="2400">
                <a:solidFill>
                  <a:schemeClr val="tx1"/>
                </a:solidFill>
                <a:latin typeface="Times New Roman" panose="02020603050405020304" pitchFamily="18" charset="0"/>
                <a:cs typeface="Arial" panose="020B0604020202020204" pitchFamily="34" charset="0"/>
              </a:defRPr>
            </a:lvl3pPr>
            <a:lvl4pPr marL="1599560" indent="-228509">
              <a:defRPr sz="2400">
                <a:solidFill>
                  <a:schemeClr val="tx1"/>
                </a:solidFill>
                <a:latin typeface="Times New Roman" panose="02020603050405020304" pitchFamily="18" charset="0"/>
                <a:cs typeface="Arial" panose="020B0604020202020204" pitchFamily="34" charset="0"/>
              </a:defRPr>
            </a:lvl4pPr>
            <a:lvl5pPr marL="2056577" indent="-228509">
              <a:defRPr sz="2400">
                <a:solidFill>
                  <a:schemeClr val="tx1"/>
                </a:solidFill>
                <a:latin typeface="Times New Roman" panose="02020603050405020304" pitchFamily="18" charset="0"/>
                <a:cs typeface="Arial" panose="020B0604020202020204" pitchFamily="34" charset="0"/>
              </a:defRPr>
            </a:lvl5pPr>
            <a:lvl6pPr marL="2513594"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0611"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7628"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4646" indent="-228509"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0B0A0BA-DB3F-4813-BED2-B580F7BF8603}" type="slidenum">
              <a:rPr lang="en-AU" altLang="en-US" sz="1200">
                <a:latin typeface="Arial" panose="020B0604020202020204" pitchFamily="34" charset="0"/>
              </a:rPr>
              <a:pPr/>
              <a:t>10</a:t>
            </a:fld>
            <a:endParaRPr lang="en-AU" altLang="en-US" sz="1200">
              <a:latin typeface="Arial" panose="020B0604020202020204" pitchFamily="34" charset="0"/>
            </a:endParaRPr>
          </a:p>
        </p:txBody>
      </p:sp>
      <p:sp>
        <p:nvSpPr>
          <p:cNvPr id="43011" name="Rectangle 2">
            <a:extLst>
              <a:ext uri="{FF2B5EF4-FFF2-40B4-BE49-F238E27FC236}">
                <a16:creationId xmlns:a16="http://schemas.microsoft.com/office/drawing/2014/main" id="{C0C211FE-9B53-4E7F-268D-CC62CA2956DE}"/>
              </a:ext>
            </a:extLst>
          </p:cNvPr>
          <p:cNvSpPr>
            <a:spLocks noGrp="1" noRot="1" noChangeAspect="1" noChangeArrowheads="1" noTextEdit="1"/>
          </p:cNvSpPr>
          <p:nvPr>
            <p:ph type="sldImg"/>
          </p:nvPr>
        </p:nvSpPr>
        <p:spPr>
          <a:xfrm>
            <a:off x="1169988" y="844550"/>
            <a:ext cx="4514850" cy="3386138"/>
          </a:xfrm>
          <a:ln/>
        </p:spPr>
      </p:sp>
      <p:sp>
        <p:nvSpPr>
          <p:cNvPr id="43012" name="Rectangle 3">
            <a:extLst>
              <a:ext uri="{FF2B5EF4-FFF2-40B4-BE49-F238E27FC236}">
                <a16:creationId xmlns:a16="http://schemas.microsoft.com/office/drawing/2014/main" id="{FC67E365-FDB5-D568-1EB6-126D3543A180}"/>
              </a:ext>
            </a:extLst>
          </p:cNvPr>
          <p:cNvSpPr>
            <a:spLocks noGrp="1" noChangeArrowheads="1"/>
          </p:cNvSpPr>
          <p:nvPr>
            <p:ph type="body" idx="1"/>
          </p:nvPr>
        </p:nvSpPr>
        <p:spPr>
          <a:xfrm>
            <a:off x="913759" y="4593491"/>
            <a:ext cx="5025677" cy="4068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cs typeface="Arial" panose="020B0604020202020204" pitchFamily="34" charset="0"/>
              </a:rPr>
              <a:t>Remove: </a:t>
            </a:r>
            <a:r>
              <a:rPr lang="en-US" altLang="en-US" sz="1200" dirty="0">
                <a:solidFill>
                  <a:srgbClr val="FFFF00"/>
                </a:solidFill>
              </a:rPr>
              <a:t>Idea from multiple path interference in ship borne radar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FFFF00"/>
                </a:solidFill>
              </a:rPr>
              <a:t>Remove: Had to hedge on extragalactic origin to get paper  published</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err="1">
                <a:latin typeface="Arial" panose="020B0604020202020204" pitchFamily="34" charset="0"/>
                <a:cs typeface="Arial" panose="020B0604020202020204" pitchFamily="34" charset="0"/>
              </a:rPr>
              <a:t>Loyds</a:t>
            </a:r>
            <a:r>
              <a:rPr lang="en-US" altLang="en-US" dirty="0">
                <a:latin typeface="Arial" panose="020B0604020202020204" pitchFamily="34" charset="0"/>
                <a:cs typeface="Arial" panose="020B0604020202020204" pitchFamily="34" charset="0"/>
              </a:rPr>
              <a:t> mirror – use setting sun to explain</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Perhaps the most spectacular discovery was made at Dover Heights where a telescope had been constructed on the cliff to measure the interference between the direct waves and those reflected by the sea (a </a:t>
            </a:r>
            <a:r>
              <a:rPr lang="en-US" altLang="en-US" dirty="0" err="1">
                <a:latin typeface="Arial" panose="020B0604020202020204" pitchFamily="34" charset="0"/>
                <a:cs typeface="Arial" panose="020B0604020202020204" pitchFamily="34" charset="0"/>
              </a:rPr>
              <a:t>Loyds</a:t>
            </a:r>
            <a:r>
              <a:rPr lang="en-US" altLang="en-US" dirty="0">
                <a:latin typeface="Arial" panose="020B0604020202020204" pitchFamily="34" charset="0"/>
                <a:cs typeface="Arial" panose="020B0604020202020204" pitchFamily="34" charset="0"/>
              </a:rPr>
              <a:t> mirror). Bolton and his colleges were able to use it to measure positions accurately enough to identify three of the strongest of the mysterious discrete sources of radio emission which were thought to be radio stars.  </a:t>
            </a:r>
          </a:p>
          <a:p>
            <a:pPr eaLnBrk="1" hangingPunct="1"/>
            <a:r>
              <a:rPr lang="en-US" altLang="en-US" dirty="0">
                <a:latin typeface="Arial" panose="020B0604020202020204" pitchFamily="34" charset="0"/>
                <a:cs typeface="Arial" panose="020B0604020202020204" pitchFamily="34" charset="0"/>
              </a:rPr>
              <a:t>One was the Crab nebula, the remnant of a star that the Chinese had seen explode 900 years ago.  The other two were an even greater surprise. They were both galaxies, far outside our own </a:t>
            </a:r>
            <a:r>
              <a:rPr lang="en-US" altLang="en-US" dirty="0" err="1">
                <a:latin typeface="Arial" panose="020B0604020202020204" pitchFamily="34" charset="0"/>
                <a:cs typeface="Arial" panose="020B0604020202020204" pitchFamily="34" charset="0"/>
              </a:rPr>
              <a:t>milkyway</a:t>
            </a:r>
            <a:r>
              <a:rPr lang="en-US" altLang="en-US" dirty="0">
                <a:latin typeface="Arial" panose="020B0604020202020204" pitchFamily="34" charset="0"/>
                <a:cs typeface="Arial" panose="020B0604020202020204" pitchFamily="34" charset="0"/>
              </a:rPr>
              <a:t> but undergoing such a violent explosion that they were among the brightest objects in the radio sky.  This discovery, with some help from the now very enthusiastic optical astronomers at Mt Palomar in the US, lead to the identification of the strongest of all the radio sources.  It  was found to be a very faint galaxy so incredibly distant that it was immediately obvious that these new radio telescopes were probing the most distant reaches of the universe.  A new field of astronomy was born.</a:t>
            </a:r>
          </a:p>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Collaborator logo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grpSp>
        <p:nvGrpSpPr>
          <p:cNvPr id="7" name="Group 6"/>
          <p:cNvGrpSpPr/>
          <p:nvPr userDrawn="1"/>
        </p:nvGrpSpPr>
        <p:grpSpPr>
          <a:xfrm>
            <a:off x="1497" y="5500319"/>
            <a:ext cx="9170984" cy="1357681"/>
            <a:chOff x="1497" y="5500319"/>
            <a:chExt cx="9170984" cy="1357681"/>
          </a:xfrm>
        </p:grpSpPr>
        <p:sp>
          <p:nvSpPr>
            <p:cNvPr id="8" name="Rectangle 7"/>
            <p:cNvSpPr/>
            <p:nvPr userDrawn="1"/>
          </p:nvSpPr>
          <p:spPr>
            <a:xfrm>
              <a:off x="1497" y="5940320"/>
              <a:ext cx="9158377" cy="91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Freeform 7"/>
            <p:cNvSpPr>
              <a:spLocks noEditPoints="1"/>
            </p:cNvSpPr>
            <p:nvPr userDrawn="1"/>
          </p:nvSpPr>
          <p:spPr bwMode="auto">
            <a:xfrm>
              <a:off x="1497" y="5563679"/>
              <a:ext cx="9170984" cy="932871"/>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0" name="Freeform 8"/>
            <p:cNvSpPr>
              <a:spLocks noEditPoints="1"/>
            </p:cNvSpPr>
            <p:nvPr userDrawn="1"/>
          </p:nvSpPr>
          <p:spPr bwMode="auto">
            <a:xfrm>
              <a:off x="1497" y="5500319"/>
              <a:ext cx="9170984" cy="435430"/>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1" name="Freeform 9"/>
            <p:cNvSpPr>
              <a:spLocks/>
            </p:cNvSpPr>
            <p:nvPr userDrawn="1"/>
          </p:nvSpPr>
          <p:spPr bwMode="auto">
            <a:xfrm>
              <a:off x="1497" y="5563679"/>
              <a:ext cx="7365906" cy="432734"/>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2" name="Freeform 10"/>
            <p:cNvSpPr>
              <a:spLocks/>
            </p:cNvSpPr>
            <p:nvPr userDrawn="1"/>
          </p:nvSpPr>
          <p:spPr bwMode="auto">
            <a:xfrm>
              <a:off x="7367402" y="5563679"/>
              <a:ext cx="1805078" cy="869511"/>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pic>
          <p:nvPicPr>
            <p:cNvPr id="13"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14" name="Group 19"/>
            <p:cNvGrpSpPr/>
            <p:nvPr userDrawn="1"/>
          </p:nvGrpSpPr>
          <p:grpSpPr>
            <a:xfrm>
              <a:off x="360000" y="5807505"/>
              <a:ext cx="814388" cy="95250"/>
              <a:chOff x="3495675" y="5969000"/>
              <a:chExt cx="814388" cy="95250"/>
            </a:xfrm>
            <a:solidFill>
              <a:schemeClr val="accent1"/>
            </a:solidFill>
          </p:grpSpPr>
          <p:sp>
            <p:nvSpPr>
              <p:cNvPr id="1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p:spPr>
            <p:txBody>
              <a:bodyPr/>
              <a:lstStyle/>
              <a:p>
                <a:pPr>
                  <a:defRPr/>
                </a:pPr>
                <a:endParaRPr lang="en-AU"/>
              </a:p>
            </p:txBody>
          </p:sp>
          <p:sp>
            <p:nvSpPr>
              <p:cNvPr id="1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p:spPr>
            <p:txBody>
              <a:bodyPr/>
              <a:lstStyle/>
              <a:p>
                <a:pPr>
                  <a:defRPr/>
                </a:pPr>
                <a:endParaRPr lang="en-AU"/>
              </a:p>
            </p:txBody>
          </p:sp>
          <p:sp>
            <p:nvSpPr>
              <p:cNvPr id="1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p:spPr>
            <p:txBody>
              <a:bodyPr/>
              <a:lstStyle/>
              <a:p>
                <a:pPr>
                  <a:defRPr/>
                </a:pPr>
                <a:endParaRPr lang="en-AU"/>
              </a:p>
            </p:txBody>
          </p:sp>
          <p:sp>
            <p:nvSpPr>
              <p:cNvPr id="18" name="Oval 29"/>
              <p:cNvSpPr>
                <a:spLocks noChangeArrowheads="1"/>
              </p:cNvSpPr>
              <p:nvPr/>
            </p:nvSpPr>
            <p:spPr bwMode="auto">
              <a:xfrm>
                <a:off x="3819525" y="6042025"/>
                <a:ext cx="19050" cy="22225"/>
              </a:xfrm>
              <a:prstGeom prst="ellipse">
                <a:avLst/>
              </a:prstGeom>
              <a:grpFill/>
              <a:ln>
                <a:noFill/>
              </a:ln>
            </p:spPr>
            <p:txBody>
              <a:bodyPr/>
              <a:lstStyle/>
              <a:p>
                <a:pPr>
                  <a:defRPr/>
                </a:pPr>
                <a:endParaRPr lang="en-AU"/>
              </a:p>
            </p:txBody>
          </p:sp>
          <p:sp>
            <p:nvSpPr>
              <p:cNvPr id="1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p:spPr>
            <p:txBody>
              <a:bodyPr/>
              <a:lstStyle/>
              <a:p>
                <a:pPr>
                  <a:defRPr/>
                </a:pPr>
                <a:endParaRPr lang="en-AU"/>
              </a:p>
            </p:txBody>
          </p:sp>
          <p:sp>
            <p:nvSpPr>
              <p:cNvPr id="2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p:spPr>
            <p:txBody>
              <a:bodyPr/>
              <a:lstStyle/>
              <a:p>
                <a:pPr>
                  <a:defRPr/>
                </a:pPr>
                <a:endParaRPr lang="en-AU"/>
              </a:p>
            </p:txBody>
          </p:sp>
          <p:sp>
            <p:nvSpPr>
              <p:cNvPr id="2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p:spPr>
            <p:txBody>
              <a:bodyPr/>
              <a:lstStyle/>
              <a:p>
                <a:pPr>
                  <a:defRPr/>
                </a:pPr>
                <a:endParaRPr lang="en-AU"/>
              </a:p>
            </p:txBody>
          </p:sp>
          <p:sp>
            <p:nvSpPr>
              <p:cNvPr id="2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p:spPr>
            <p:txBody>
              <a:bodyPr/>
              <a:lstStyle/>
              <a:p>
                <a:pPr>
                  <a:defRPr/>
                </a:pPr>
                <a:endParaRPr lang="en-AU"/>
              </a:p>
            </p:txBody>
          </p:sp>
          <p:sp>
            <p:nvSpPr>
              <p:cNvPr id="2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p:spPr>
            <p:txBody>
              <a:bodyPr/>
              <a:lstStyle/>
              <a:p>
                <a:pPr>
                  <a:defRPr/>
                </a:pPr>
                <a:endParaRPr lang="en-AU"/>
              </a:p>
            </p:txBody>
          </p:sp>
          <p:sp>
            <p:nvSpPr>
              <p:cNvPr id="24" name="Oval 35"/>
              <p:cNvSpPr>
                <a:spLocks noChangeArrowheads="1"/>
              </p:cNvSpPr>
              <p:nvPr/>
            </p:nvSpPr>
            <p:spPr bwMode="auto">
              <a:xfrm>
                <a:off x="4141788" y="6042025"/>
                <a:ext cx="19050" cy="22225"/>
              </a:xfrm>
              <a:prstGeom prst="ellipse">
                <a:avLst/>
              </a:prstGeom>
              <a:grpFill/>
              <a:ln>
                <a:noFill/>
              </a:ln>
            </p:spPr>
            <p:txBody>
              <a:bodyPr/>
              <a:lstStyle/>
              <a:p>
                <a:pPr>
                  <a:defRPr/>
                </a:pPr>
                <a:endParaRPr lang="en-AU"/>
              </a:p>
            </p:txBody>
          </p:sp>
          <p:sp>
            <p:nvSpPr>
              <p:cNvPr id="2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p:spPr>
            <p:txBody>
              <a:bodyPr/>
              <a:lstStyle/>
              <a:p>
                <a:pPr>
                  <a:defRPr/>
                </a:pPr>
                <a:endParaRPr lang="en-AU"/>
              </a:p>
            </p:txBody>
          </p:sp>
          <p:sp>
            <p:nvSpPr>
              <p:cNvPr id="2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p:spPr>
            <p:txBody>
              <a:bodyPr/>
              <a:lstStyle/>
              <a:p>
                <a:pPr>
                  <a:defRPr/>
                </a:pPr>
                <a:endParaRPr lang="en-AU"/>
              </a:p>
            </p:txBody>
          </p:sp>
        </p:grpSp>
      </p:gr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3520713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AU"/>
          </a:p>
        </p:txBody>
      </p:sp>
      <p:sp>
        <p:nvSpPr>
          <p:cNvPr id="5"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4263885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p:txBody>
          <a:bodyPr/>
          <a:lstStyle/>
          <a:p>
            <a:endParaRPr lang="en-AU"/>
          </a:p>
        </p:txBody>
      </p:sp>
      <p:sp>
        <p:nvSpPr>
          <p:cNvPr id="5" name="Content Placeholder 2"/>
          <p:cNvSpPr>
            <a:spLocks noGrp="1"/>
          </p:cNvSpPr>
          <p:nvPr>
            <p:ph idx="1"/>
          </p:nvPr>
        </p:nvSpPr>
        <p:spPr>
          <a:xfrm>
            <a:off x="360000" y="1276350"/>
            <a:ext cx="8460000" cy="4559300"/>
          </a:xfrm>
        </p:spPr>
        <p:txBody>
          <a:bodyPr/>
          <a:lstStyle>
            <a:lvl1pPr>
              <a:lnSpc>
                <a:spcPct val="85000"/>
              </a:lnSpc>
              <a:spcAft>
                <a:spcPts val="0"/>
              </a:spcAft>
              <a:buFontTx/>
              <a:buNone/>
              <a:defRPr sz="4000" b="1">
                <a:solidFill>
                  <a:schemeClr val="accent1">
                    <a:lumMod val="75000"/>
                  </a:schemeClr>
                </a:solidFill>
              </a:defRPr>
            </a:lvl1pPr>
            <a:lvl2pPr marL="0" indent="0">
              <a:lnSpc>
                <a:spcPct val="85000"/>
              </a:lnSpc>
              <a:spcAft>
                <a:spcPts val="0"/>
              </a:spcAft>
              <a:buNone/>
              <a:defRPr sz="4000" b="1">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3693824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chOff x="0" y="0"/>
          <a:chExt cx="0" cy="0"/>
        </a:xfrm>
      </p:grpSpPr>
      <p:grpSp>
        <p:nvGrpSpPr>
          <p:cNvPr id="31" name="Group 30"/>
          <p:cNvGrpSpPr/>
          <p:nvPr userDrawn="1"/>
        </p:nvGrpSpPr>
        <p:grpSpPr>
          <a:xfrm>
            <a:off x="-7938" y="6056313"/>
            <a:ext cx="9161463" cy="801687"/>
            <a:chOff x="-7938" y="6056313"/>
            <a:chExt cx="9161463" cy="801687"/>
          </a:xfrm>
        </p:grpSpPr>
        <p:sp>
          <p:nvSpPr>
            <p:cNvPr id="32" name="AutoShape 4"/>
            <p:cNvSpPr>
              <a:spLocks noChangeAspect="1" noChangeArrowheads="1" noTextEdit="1"/>
            </p:cNvSpPr>
            <p:nvPr userDrawn="1"/>
          </p:nvSpPr>
          <p:spPr bwMode="auto">
            <a:xfrm>
              <a:off x="-7938" y="6056313"/>
              <a:ext cx="9161463" cy="801687"/>
            </a:xfrm>
            <a:prstGeom prst="rect">
              <a:avLst/>
            </a:prstGeom>
            <a:noFill/>
            <a:ln>
              <a:noFill/>
            </a:ln>
          </p:spPr>
          <p:txBody>
            <a:bodyPr/>
            <a:lstStyle/>
            <a:p>
              <a:pPr>
                <a:defRPr/>
              </a:pPr>
              <a:endParaRPr lang="en-AU"/>
            </a:p>
          </p:txBody>
        </p:sp>
        <p:grpSp>
          <p:nvGrpSpPr>
            <p:cNvPr id="33" name="Group 1"/>
            <p:cNvGrpSpPr>
              <a:grpSpLocks/>
            </p:cNvGrpSpPr>
            <p:nvPr userDrawn="1"/>
          </p:nvGrpSpPr>
          <p:grpSpPr bwMode="auto">
            <a:xfrm>
              <a:off x="1588" y="6065838"/>
              <a:ext cx="9142412" cy="690562"/>
              <a:chOff x="1495" y="6065893"/>
              <a:chExt cx="9143026" cy="690563"/>
            </a:xfrm>
          </p:grpSpPr>
          <p:sp>
            <p:nvSpPr>
              <p:cNvPr id="35" name="Freeform 8"/>
              <p:cNvSpPr>
                <a:spLocks noEditPoints="1"/>
              </p:cNvSpPr>
              <p:nvPr userDrawn="1"/>
            </p:nvSpPr>
            <p:spPr bwMode="auto">
              <a:xfrm>
                <a:off x="1495" y="6065893"/>
                <a:ext cx="9143026" cy="690563"/>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chemeClr val="accent2">
                  <a:lumMod val="75000"/>
                </a:schemeClr>
              </a:solidFill>
              <a:ln>
                <a:noFill/>
              </a:ln>
            </p:spPr>
            <p:txBody>
              <a:bodyPr/>
              <a:lstStyle/>
              <a:p>
                <a:pPr>
                  <a:defRPr/>
                </a:pPr>
                <a:endParaRPr lang="en-AU"/>
              </a:p>
            </p:txBody>
          </p:sp>
          <p:sp>
            <p:nvSpPr>
              <p:cNvPr id="36" name="Freeform 9"/>
              <p:cNvSpPr>
                <a:spLocks noEditPoints="1"/>
              </p:cNvSpPr>
              <p:nvPr userDrawn="1"/>
            </p:nvSpPr>
            <p:spPr bwMode="auto">
              <a:xfrm>
                <a:off x="1495" y="6367518"/>
                <a:ext cx="9143026" cy="388938"/>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p:spPr>
            <p:txBody>
              <a:bodyPr/>
              <a:lstStyle/>
              <a:p>
                <a:pPr>
                  <a:defRPr/>
                </a:pPr>
                <a:endParaRPr lang="en-AU"/>
              </a:p>
            </p:txBody>
          </p:sp>
          <p:sp>
            <p:nvSpPr>
              <p:cNvPr id="37" name="Freeform 10"/>
              <p:cNvSpPr>
                <a:spLocks/>
              </p:cNvSpPr>
              <p:nvPr userDrawn="1"/>
            </p:nvSpPr>
            <p:spPr bwMode="auto">
              <a:xfrm>
                <a:off x="1495" y="6110343"/>
                <a:ext cx="789199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p:spPr>
            <p:txBody>
              <a:bodyPr/>
              <a:lstStyle/>
              <a:p>
                <a:pPr>
                  <a:defRPr/>
                </a:pPr>
                <a:endParaRPr lang="en-AU"/>
              </a:p>
            </p:txBody>
          </p:sp>
          <p:sp>
            <p:nvSpPr>
              <p:cNvPr id="38" name="Freeform 11"/>
              <p:cNvSpPr>
                <a:spLocks/>
              </p:cNvSpPr>
              <p:nvPr userDrawn="1"/>
            </p:nvSpPr>
            <p:spPr bwMode="auto">
              <a:xfrm>
                <a:off x="7893487" y="6110343"/>
                <a:ext cx="1251034" cy="601663"/>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chemeClr val="bg1"/>
              </a:solidFill>
              <a:ln>
                <a:noFill/>
              </a:ln>
            </p:spPr>
            <p:txBody>
              <a:bodyPr/>
              <a:lstStyle/>
              <a:p>
                <a:pPr>
                  <a:defRPr/>
                </a:pPr>
                <a:endParaRPr lang="en-AU"/>
              </a:p>
            </p:txBody>
          </p:sp>
        </p:grpSp>
        <p:pic>
          <p:nvPicPr>
            <p:cNvPr id="34" name="Picture 78"/>
            <p:cNvPicPr>
              <a:picLocks noChangeAspect="1" noChangeArrowheads="1"/>
            </p:cNvPicPr>
            <p:nvPr userDrawn="1"/>
          </p:nvPicPr>
          <p:blipFill>
            <a:blip r:embed="rId2" cstate="print"/>
            <a:srcRect/>
            <a:stretch>
              <a:fillRect/>
            </a:stretch>
          </p:blipFill>
          <p:spPr bwMode="auto">
            <a:xfrm>
              <a:off x="8459788" y="6191250"/>
              <a:ext cx="454025" cy="454025"/>
            </a:xfrm>
            <a:prstGeom prst="rect">
              <a:avLst/>
            </a:prstGeom>
            <a:noFill/>
            <a:ln w="9525">
              <a:noFill/>
              <a:miter lim="800000"/>
              <a:headEnd/>
              <a:tailEnd/>
            </a:ln>
          </p:spPr>
        </p:pic>
      </p:grpSp>
      <p:sp>
        <p:nvSpPr>
          <p:cNvPr id="39" name="Text Placeholder 8"/>
          <p:cNvSpPr>
            <a:spLocks noGrp="1"/>
          </p:cNvSpPr>
          <p:nvPr>
            <p:ph type="body" sz="quarter" idx="10"/>
          </p:nvPr>
        </p:nvSpPr>
        <p:spPr>
          <a:xfrm>
            <a:off x="360000" y="1276350"/>
            <a:ext cx="7477125" cy="4559301"/>
          </a:xfrm>
        </p:spPr>
        <p:txBody>
          <a:bodyPr/>
          <a:lstStyle>
            <a:lvl1pPr>
              <a:spcAft>
                <a:spcPts val="0"/>
              </a:spcAft>
              <a:buFontTx/>
              <a:buNone/>
              <a:defRPr sz="4400" b="1">
                <a:solidFill>
                  <a:schemeClr val="accent1"/>
                </a:solidFill>
              </a:defRPr>
            </a:lvl1pPr>
            <a:lvl2pPr marL="0" indent="0">
              <a:lnSpc>
                <a:spcPct val="75000"/>
              </a:lnSpc>
              <a:spcAft>
                <a:spcPts val="850"/>
              </a:spcAft>
              <a:buNone/>
              <a:defRPr sz="4400" b="1">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
        <p:nvSpPr>
          <p:cNvPr id="12" name="Footer Placeholder 3"/>
          <p:cNvSpPr>
            <a:spLocks noGrp="1"/>
          </p:cNvSpPr>
          <p:nvPr>
            <p:ph type="ftr" sz="quarter" idx="11"/>
          </p:nvPr>
        </p:nvSpPr>
        <p:spPr>
          <a:xfrm>
            <a:off x="677991" y="6504332"/>
            <a:ext cx="6083845" cy="124274"/>
          </a:xfrm>
        </p:spPr>
        <p:txBody>
          <a:bodyPr/>
          <a:lstStyle/>
          <a:p>
            <a:endParaRPr lang="en-AU"/>
          </a:p>
        </p:txBody>
      </p:sp>
      <p:sp>
        <p:nvSpPr>
          <p:cNvPr id="13"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864123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accent1"/>
        </a:solidFill>
        <a:effectLst/>
      </p:bgPr>
    </p:bg>
    <p:spTree>
      <p:nvGrpSpPr>
        <p:cNvPr id="1" name=""/>
        <p:cNvGrpSpPr/>
        <p:nvPr/>
      </p:nvGrpSpPr>
      <p:grpSpPr>
        <a:xfrm>
          <a:off x="0" y="0"/>
          <a:ext cx="0" cy="0"/>
          <a:chOff x="0" y="0"/>
          <a:chExt cx="0" cy="0"/>
        </a:xfrm>
      </p:grpSpPr>
      <p:grpSp>
        <p:nvGrpSpPr>
          <p:cNvPr id="2" name="Group 28"/>
          <p:cNvGrpSpPr/>
          <p:nvPr userDrawn="1"/>
        </p:nvGrpSpPr>
        <p:grpSpPr>
          <a:xfrm>
            <a:off x="608" y="5500319"/>
            <a:ext cx="9167813" cy="996950"/>
            <a:chOff x="608" y="5500319"/>
            <a:chExt cx="9167813" cy="996950"/>
          </a:xfrm>
        </p:grpSpPr>
        <p:grpSp>
          <p:nvGrpSpPr>
            <p:cNvPr id="4"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p:spPr>
            <p:txBody>
              <a:bodyPr/>
              <a:lstStyle/>
              <a:p>
                <a:pPr>
                  <a:defRPr/>
                </a:pPr>
                <a:endParaRPr lang="en-AU"/>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p:spPr>
            <p:txBody>
              <a:bodyPr/>
              <a:lstStyle/>
              <a:p>
                <a:pPr>
                  <a:defRPr/>
                </a:pPr>
                <a:endParaRPr lang="en-AU"/>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p:spPr>
            <p:txBody>
              <a:bodyPr/>
              <a:lstStyle/>
              <a:p>
                <a:pPr>
                  <a:defRPr/>
                </a:pPr>
                <a:endParaRPr lang="en-AU"/>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p:spPr>
            <p:txBody>
              <a:bodyPr/>
              <a:lstStyle/>
              <a:p>
                <a:pPr>
                  <a:defRPr/>
                </a:pPr>
                <a:endParaRPr lang="en-AU"/>
              </a:p>
            </p:txBody>
          </p:sp>
        </p:grpSp>
      </p:grpSp>
      <p:sp>
        <p:nvSpPr>
          <p:cNvPr id="3" name="Subtitle 2"/>
          <p:cNvSpPr>
            <a:spLocks noGrp="1"/>
          </p:cNvSpPr>
          <p:nvPr>
            <p:ph type="subTitle" idx="1" hasCustomPrompt="1"/>
          </p:nvPr>
        </p:nvSpPr>
        <p:spPr>
          <a:xfrm>
            <a:off x="358774" y="3717032"/>
            <a:ext cx="6121438" cy="1539200"/>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userDrawn="1">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a:t>Click to edit Master text styles</a:t>
            </a:r>
          </a:p>
        </p:txBody>
      </p:sp>
      <p:sp>
        <p:nvSpPr>
          <p:cNvPr id="23" name="Title 22"/>
          <p:cNvSpPr>
            <a:spLocks noGrp="1"/>
          </p:cNvSpPr>
          <p:nvPr>
            <p:ph type="title"/>
          </p:nvPr>
        </p:nvSpPr>
        <p:spPr>
          <a:xfrm>
            <a:off x="358776" y="2744924"/>
            <a:ext cx="8461374" cy="852487"/>
          </a:xfrm>
        </p:spPr>
        <p:txBody>
          <a:bodyPr>
            <a:noAutofit/>
          </a:bodyPr>
          <a:lstStyle>
            <a:lvl1pPr>
              <a:defRPr sz="5500">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463021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accent1"/>
        </a:solidFill>
        <a:effectLst/>
      </p:bgPr>
    </p:bg>
    <p:spTree>
      <p:nvGrpSpPr>
        <p:cNvPr id="1" name=""/>
        <p:cNvGrpSpPr/>
        <p:nvPr/>
      </p:nvGrpSpPr>
      <p:grpSpPr>
        <a:xfrm>
          <a:off x="0" y="0"/>
          <a:ext cx="0" cy="0"/>
          <a:chOff x="0" y="0"/>
          <a:chExt cx="0" cy="0"/>
        </a:xfrm>
      </p:grpSpPr>
      <p:grpSp>
        <p:nvGrpSpPr>
          <p:cNvPr id="29" name="Group 28"/>
          <p:cNvGrpSpPr/>
          <p:nvPr userDrawn="1"/>
        </p:nvGrpSpPr>
        <p:grpSpPr>
          <a:xfrm>
            <a:off x="608" y="5500319"/>
            <a:ext cx="9167813" cy="996950"/>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p:spPr>
            <p:txBody>
              <a:bodyPr/>
              <a:lstStyle/>
              <a:p>
                <a:pPr>
                  <a:defRPr/>
                </a:pPr>
                <a:endParaRPr lang="en-AU"/>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p:spPr>
            <p:txBody>
              <a:bodyPr/>
              <a:lstStyle/>
              <a:p>
                <a:pPr>
                  <a:defRPr/>
                </a:pPr>
                <a:endParaRPr lang="en-AU"/>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p:spPr>
            <p:txBody>
              <a:bodyPr/>
              <a:lstStyle/>
              <a:p>
                <a:pPr>
                  <a:defRPr/>
                </a:pPr>
                <a:endParaRPr lang="en-AU"/>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p:spPr>
            <p:txBody>
              <a:bodyPr/>
              <a:lstStyle/>
              <a:p>
                <a:pPr>
                  <a:defRPr/>
                </a:pPr>
                <a:endParaRPr lang="en-AU"/>
              </a:p>
            </p:txBody>
          </p:sp>
        </p:grpSp>
      </p:grpSp>
      <p:sp>
        <p:nvSpPr>
          <p:cNvPr id="3" name="Subtitle 2"/>
          <p:cNvSpPr>
            <a:spLocks noGrp="1"/>
          </p:cNvSpPr>
          <p:nvPr>
            <p:ph type="subTitle" idx="1" hasCustomPrompt="1"/>
          </p:nvPr>
        </p:nvSpPr>
        <p:spPr>
          <a:xfrm>
            <a:off x="358774" y="2168860"/>
            <a:ext cx="6121438" cy="3087372"/>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userDrawn="1">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46302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 Collaborator logos">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userDrawn="1"/>
        </p:nvGrpSpPr>
        <p:grpSpPr>
          <a:xfrm>
            <a:off x="-26988" y="357188"/>
            <a:ext cx="9199469" cy="6500812"/>
            <a:chOff x="-26988" y="357188"/>
            <a:chExt cx="9199469" cy="6500812"/>
          </a:xfrm>
        </p:grpSpPr>
        <p:grpSp>
          <p:nvGrpSpPr>
            <p:cNvPr id="29" name="Group 66"/>
            <p:cNvGrpSpPr>
              <a:grpSpLocks/>
            </p:cNvGrpSpPr>
            <p:nvPr userDrawn="1"/>
          </p:nvGrpSpPr>
          <p:grpSpPr bwMode="auto">
            <a:xfrm>
              <a:off x="-26988" y="357188"/>
              <a:ext cx="9178926" cy="2571750"/>
              <a:chOff x="-17463" y="357188"/>
              <a:chExt cx="9186863" cy="2571750"/>
            </a:xfrm>
          </p:grpSpPr>
          <p:sp>
            <p:nvSpPr>
              <p:cNvPr id="51" name="Freeform 17"/>
              <p:cNvSpPr>
                <a:spLocks/>
              </p:cNvSpPr>
              <p:nvPr userDrawn="1"/>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p:spPr>
            <p:txBody>
              <a:bodyPr/>
              <a:lstStyle/>
              <a:p>
                <a:pPr>
                  <a:defRPr/>
                </a:pPr>
                <a:endParaRPr lang="en-AU"/>
              </a:p>
            </p:txBody>
          </p:sp>
          <p:sp>
            <p:nvSpPr>
              <p:cNvPr id="52" name="Freeform 18"/>
              <p:cNvSpPr>
                <a:spLocks/>
              </p:cNvSpPr>
              <p:nvPr userDrawn="1"/>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p:spPr>
            <p:txBody>
              <a:bodyPr/>
              <a:lstStyle/>
              <a:p>
                <a:pPr>
                  <a:defRPr/>
                </a:pPr>
                <a:endParaRPr lang="en-AU"/>
              </a:p>
            </p:txBody>
          </p:sp>
          <p:sp>
            <p:nvSpPr>
              <p:cNvPr id="53" name="Freeform 19"/>
              <p:cNvSpPr>
                <a:spLocks/>
              </p:cNvSpPr>
              <p:nvPr userDrawn="1"/>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p:spPr>
            <p:txBody>
              <a:bodyPr/>
              <a:lstStyle/>
              <a:p>
                <a:pPr>
                  <a:defRPr/>
                </a:pPr>
                <a:endParaRPr lang="en-AU"/>
              </a:p>
            </p:txBody>
          </p:sp>
          <p:sp>
            <p:nvSpPr>
              <p:cNvPr id="54" name="Freeform 20"/>
              <p:cNvSpPr>
                <a:spLocks/>
              </p:cNvSpPr>
              <p:nvPr userDrawn="1"/>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p:spPr>
            <p:txBody>
              <a:bodyPr/>
              <a:lstStyle/>
              <a:p>
                <a:pPr>
                  <a:defRPr/>
                </a:pPr>
                <a:endParaRPr lang="en-AU"/>
              </a:p>
            </p:txBody>
          </p:sp>
          <p:sp>
            <p:nvSpPr>
              <p:cNvPr id="55" name="Freeform 21"/>
              <p:cNvSpPr>
                <a:spLocks/>
              </p:cNvSpPr>
              <p:nvPr userDrawn="1"/>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p:spPr>
            <p:txBody>
              <a:bodyPr/>
              <a:lstStyle/>
              <a:p>
                <a:pPr>
                  <a:defRPr/>
                </a:pPr>
                <a:endParaRPr lang="en-AU"/>
              </a:p>
            </p:txBody>
          </p:sp>
          <p:sp>
            <p:nvSpPr>
              <p:cNvPr id="56" name="Freeform 22"/>
              <p:cNvSpPr>
                <a:spLocks/>
              </p:cNvSpPr>
              <p:nvPr userDrawn="1"/>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p:spPr>
            <p:txBody>
              <a:bodyPr/>
              <a:lstStyle/>
              <a:p>
                <a:pPr>
                  <a:defRPr/>
                </a:pPr>
                <a:endParaRPr lang="en-AU"/>
              </a:p>
            </p:txBody>
          </p:sp>
          <p:sp>
            <p:nvSpPr>
              <p:cNvPr id="57" name="Freeform 23"/>
              <p:cNvSpPr>
                <a:spLocks/>
              </p:cNvSpPr>
              <p:nvPr userDrawn="1"/>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p:spPr>
            <p:txBody>
              <a:bodyPr/>
              <a:lstStyle/>
              <a:p>
                <a:pPr>
                  <a:defRPr/>
                </a:pPr>
                <a:endParaRPr lang="en-AU"/>
              </a:p>
            </p:txBody>
          </p:sp>
          <p:sp>
            <p:nvSpPr>
              <p:cNvPr id="58" name="Freeform 24"/>
              <p:cNvSpPr>
                <a:spLocks/>
              </p:cNvSpPr>
              <p:nvPr userDrawn="1"/>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p:spPr>
            <p:txBody>
              <a:bodyPr/>
              <a:lstStyle/>
              <a:p>
                <a:pPr>
                  <a:defRPr/>
                </a:pPr>
                <a:endParaRPr lang="en-AU"/>
              </a:p>
            </p:txBody>
          </p:sp>
          <p:sp>
            <p:nvSpPr>
              <p:cNvPr id="59" name="Freeform 25"/>
              <p:cNvSpPr>
                <a:spLocks/>
              </p:cNvSpPr>
              <p:nvPr userDrawn="1"/>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p:spPr>
            <p:txBody>
              <a:bodyPr/>
              <a:lstStyle/>
              <a:p>
                <a:pPr>
                  <a:defRPr/>
                </a:pPr>
                <a:endParaRPr lang="en-AU"/>
              </a:p>
            </p:txBody>
          </p:sp>
          <p:sp>
            <p:nvSpPr>
              <p:cNvPr id="60" name="Freeform 26"/>
              <p:cNvSpPr>
                <a:spLocks/>
              </p:cNvSpPr>
              <p:nvPr userDrawn="1"/>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p:spPr>
            <p:txBody>
              <a:bodyPr/>
              <a:lstStyle/>
              <a:p>
                <a:pPr>
                  <a:defRPr/>
                </a:pPr>
                <a:endParaRPr lang="en-AU"/>
              </a:p>
            </p:txBody>
          </p:sp>
          <p:sp>
            <p:nvSpPr>
              <p:cNvPr id="61" name="Freeform 27"/>
              <p:cNvSpPr>
                <a:spLocks/>
              </p:cNvSpPr>
              <p:nvPr userDrawn="1"/>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p:spPr>
            <p:txBody>
              <a:bodyPr/>
              <a:lstStyle/>
              <a:p>
                <a:pPr>
                  <a:defRPr/>
                </a:pPr>
                <a:endParaRPr lang="en-AU"/>
              </a:p>
            </p:txBody>
          </p:sp>
          <p:sp>
            <p:nvSpPr>
              <p:cNvPr id="62" name="Freeform 28"/>
              <p:cNvSpPr>
                <a:spLocks/>
              </p:cNvSpPr>
              <p:nvPr userDrawn="1"/>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p:spPr>
            <p:txBody>
              <a:bodyPr/>
              <a:lstStyle/>
              <a:p>
                <a:pPr>
                  <a:defRPr/>
                </a:pPr>
                <a:endParaRPr lang="en-AU"/>
              </a:p>
            </p:txBody>
          </p:sp>
        </p:grpSp>
        <p:grpSp>
          <p:nvGrpSpPr>
            <p:cNvPr id="30" name="Group 29"/>
            <p:cNvGrpSpPr/>
            <p:nvPr userDrawn="1"/>
          </p:nvGrpSpPr>
          <p:grpSpPr>
            <a:xfrm>
              <a:off x="1497" y="5500319"/>
              <a:ext cx="9170984" cy="1357681"/>
              <a:chOff x="1497" y="5500319"/>
              <a:chExt cx="9170984" cy="1357681"/>
            </a:xfrm>
          </p:grpSpPr>
          <p:sp>
            <p:nvSpPr>
              <p:cNvPr id="31" name="Rectangle 30"/>
              <p:cNvSpPr/>
              <p:nvPr userDrawn="1"/>
            </p:nvSpPr>
            <p:spPr>
              <a:xfrm>
                <a:off x="1497" y="5940320"/>
                <a:ext cx="9158377" cy="91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32" name="Group 31"/>
              <p:cNvGrpSpPr/>
              <p:nvPr userDrawn="1"/>
            </p:nvGrpSpPr>
            <p:grpSpPr>
              <a:xfrm>
                <a:off x="1497" y="5500319"/>
                <a:ext cx="9170984" cy="996231"/>
                <a:chOff x="1497" y="5500319"/>
                <a:chExt cx="9170984" cy="996231"/>
              </a:xfrm>
            </p:grpSpPr>
            <p:sp>
              <p:nvSpPr>
                <p:cNvPr id="47" name="Freeform 7"/>
                <p:cNvSpPr>
                  <a:spLocks noEditPoints="1"/>
                </p:cNvSpPr>
                <p:nvPr userDrawn="1"/>
              </p:nvSpPr>
              <p:spPr bwMode="auto">
                <a:xfrm>
                  <a:off x="1497" y="5563679"/>
                  <a:ext cx="9170984" cy="932871"/>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48" name="Freeform 8"/>
                <p:cNvSpPr>
                  <a:spLocks noEditPoints="1"/>
                </p:cNvSpPr>
                <p:nvPr userDrawn="1"/>
              </p:nvSpPr>
              <p:spPr bwMode="auto">
                <a:xfrm>
                  <a:off x="1497" y="5500319"/>
                  <a:ext cx="9170984" cy="435430"/>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49" name="Freeform 9"/>
                <p:cNvSpPr>
                  <a:spLocks/>
                </p:cNvSpPr>
                <p:nvPr userDrawn="1"/>
              </p:nvSpPr>
              <p:spPr bwMode="auto">
                <a:xfrm>
                  <a:off x="1497" y="5563679"/>
                  <a:ext cx="7365906" cy="432734"/>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0" name="Freeform 10"/>
                <p:cNvSpPr>
                  <a:spLocks/>
                </p:cNvSpPr>
                <p:nvPr userDrawn="1"/>
              </p:nvSpPr>
              <p:spPr bwMode="auto">
                <a:xfrm>
                  <a:off x="7367402" y="5563679"/>
                  <a:ext cx="1805078" cy="869511"/>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pic>
            <p:nvPicPr>
              <p:cNvPr id="33"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34" name="Group 19"/>
              <p:cNvGrpSpPr/>
              <p:nvPr userDrawn="1"/>
            </p:nvGrpSpPr>
            <p:grpSpPr>
              <a:xfrm>
                <a:off x="360000" y="5807505"/>
                <a:ext cx="814388" cy="95250"/>
                <a:chOff x="3495675" y="5969000"/>
                <a:chExt cx="814388" cy="95250"/>
              </a:xfrm>
              <a:solidFill>
                <a:schemeClr val="accent1"/>
              </a:solidFill>
            </p:grpSpPr>
            <p:sp>
              <p:nvSpPr>
                <p:cNvPr id="3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p:spPr>
              <p:txBody>
                <a:bodyPr/>
                <a:lstStyle/>
                <a:p>
                  <a:pPr>
                    <a:defRPr/>
                  </a:pPr>
                  <a:endParaRPr lang="en-AU"/>
                </a:p>
              </p:txBody>
            </p:sp>
            <p:sp>
              <p:nvSpPr>
                <p:cNvPr id="3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p:spPr>
              <p:txBody>
                <a:bodyPr/>
                <a:lstStyle/>
                <a:p>
                  <a:pPr>
                    <a:defRPr/>
                  </a:pPr>
                  <a:endParaRPr lang="en-AU"/>
                </a:p>
              </p:txBody>
            </p:sp>
            <p:sp>
              <p:nvSpPr>
                <p:cNvPr id="3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p:spPr>
              <p:txBody>
                <a:bodyPr/>
                <a:lstStyle/>
                <a:p>
                  <a:pPr>
                    <a:defRPr/>
                  </a:pPr>
                  <a:endParaRPr lang="en-AU"/>
                </a:p>
              </p:txBody>
            </p:sp>
            <p:sp>
              <p:nvSpPr>
                <p:cNvPr id="38" name="Oval 29"/>
                <p:cNvSpPr>
                  <a:spLocks noChangeArrowheads="1"/>
                </p:cNvSpPr>
                <p:nvPr/>
              </p:nvSpPr>
              <p:spPr bwMode="auto">
                <a:xfrm>
                  <a:off x="3819525" y="6042025"/>
                  <a:ext cx="19050" cy="22225"/>
                </a:xfrm>
                <a:prstGeom prst="ellipse">
                  <a:avLst/>
                </a:prstGeom>
                <a:grpFill/>
                <a:ln>
                  <a:noFill/>
                </a:ln>
              </p:spPr>
              <p:txBody>
                <a:bodyPr/>
                <a:lstStyle/>
                <a:p>
                  <a:pPr>
                    <a:defRPr/>
                  </a:pPr>
                  <a:endParaRPr lang="en-AU"/>
                </a:p>
              </p:txBody>
            </p:sp>
            <p:sp>
              <p:nvSpPr>
                <p:cNvPr id="3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p:spPr>
              <p:txBody>
                <a:bodyPr/>
                <a:lstStyle/>
                <a:p>
                  <a:pPr>
                    <a:defRPr/>
                  </a:pPr>
                  <a:endParaRPr lang="en-AU"/>
                </a:p>
              </p:txBody>
            </p:sp>
            <p:sp>
              <p:nvSpPr>
                <p:cNvPr id="4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p:spPr>
              <p:txBody>
                <a:bodyPr/>
                <a:lstStyle/>
                <a:p>
                  <a:pPr>
                    <a:defRPr/>
                  </a:pPr>
                  <a:endParaRPr lang="en-AU"/>
                </a:p>
              </p:txBody>
            </p:sp>
            <p:sp>
              <p:nvSpPr>
                <p:cNvPr id="4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p:spPr>
              <p:txBody>
                <a:bodyPr/>
                <a:lstStyle/>
                <a:p>
                  <a:pPr>
                    <a:defRPr/>
                  </a:pPr>
                  <a:endParaRPr lang="en-AU"/>
                </a:p>
              </p:txBody>
            </p:sp>
            <p:sp>
              <p:nvSpPr>
                <p:cNvPr id="4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p:spPr>
              <p:txBody>
                <a:bodyPr/>
                <a:lstStyle/>
                <a:p>
                  <a:pPr>
                    <a:defRPr/>
                  </a:pPr>
                  <a:endParaRPr lang="en-AU"/>
                </a:p>
              </p:txBody>
            </p:sp>
            <p:sp>
              <p:nvSpPr>
                <p:cNvPr id="4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p:spPr>
              <p:txBody>
                <a:bodyPr/>
                <a:lstStyle/>
                <a:p>
                  <a:pPr>
                    <a:defRPr/>
                  </a:pPr>
                  <a:endParaRPr lang="en-AU"/>
                </a:p>
              </p:txBody>
            </p:sp>
            <p:sp>
              <p:nvSpPr>
                <p:cNvPr id="44" name="Oval 35"/>
                <p:cNvSpPr>
                  <a:spLocks noChangeArrowheads="1"/>
                </p:cNvSpPr>
                <p:nvPr/>
              </p:nvSpPr>
              <p:spPr bwMode="auto">
                <a:xfrm>
                  <a:off x="4141788" y="6042025"/>
                  <a:ext cx="19050" cy="22225"/>
                </a:xfrm>
                <a:prstGeom prst="ellipse">
                  <a:avLst/>
                </a:prstGeom>
                <a:grpFill/>
                <a:ln>
                  <a:noFill/>
                </a:ln>
              </p:spPr>
              <p:txBody>
                <a:bodyPr/>
                <a:lstStyle/>
                <a:p>
                  <a:pPr>
                    <a:defRPr/>
                  </a:pPr>
                  <a:endParaRPr lang="en-AU"/>
                </a:p>
              </p:txBody>
            </p:sp>
            <p:sp>
              <p:nvSpPr>
                <p:cNvPr id="4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p:spPr>
              <p:txBody>
                <a:bodyPr/>
                <a:lstStyle/>
                <a:p>
                  <a:pPr>
                    <a:defRPr/>
                  </a:pPr>
                  <a:endParaRPr lang="en-AU"/>
                </a:p>
              </p:txBody>
            </p:sp>
            <p:sp>
              <p:nvSpPr>
                <p:cNvPr id="4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p:spPr>
              <p:txBody>
                <a:bodyPr/>
                <a:lstStyle/>
                <a:p>
                  <a:pPr>
                    <a:defRPr/>
                  </a:pPr>
                  <a:endParaRPr lang="en-AU"/>
                </a:p>
              </p:txBody>
            </p:sp>
          </p:grpSp>
        </p:grpSp>
      </p:grpSp>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3637967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grpSp>
        <p:nvGrpSpPr>
          <p:cNvPr id="29" name="Group 28"/>
          <p:cNvGrpSpPr/>
          <p:nvPr userDrawn="1"/>
        </p:nvGrpSpPr>
        <p:grpSpPr>
          <a:xfrm>
            <a:off x="608" y="5500319"/>
            <a:ext cx="9167813" cy="996950"/>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p:spPr>
            <p:txBody>
              <a:bodyPr/>
              <a:lstStyle/>
              <a:p>
                <a:pPr>
                  <a:defRPr/>
                </a:pPr>
                <a:endParaRPr lang="en-AU"/>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p:spPr>
            <p:txBody>
              <a:bodyPr/>
              <a:lstStyle/>
              <a:p>
                <a:pPr>
                  <a:defRPr/>
                </a:pPr>
                <a:endParaRPr lang="en-AU"/>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p:spPr>
            <p:txBody>
              <a:bodyPr/>
              <a:lstStyle/>
              <a:p>
                <a:pPr>
                  <a:defRPr/>
                </a:pPr>
                <a:endParaRPr lang="en-AU"/>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p:spPr>
            <p:txBody>
              <a:bodyPr/>
              <a:lstStyle/>
              <a:p>
                <a:pPr>
                  <a:defRPr/>
                </a:pPr>
                <a:endParaRPr lang="en-AU"/>
              </a:p>
            </p:txBody>
          </p:sp>
        </p:grpSp>
      </p:grpSp>
      <p:sp>
        <p:nvSpPr>
          <p:cNvPr id="2" name="Title 1"/>
          <p:cNvSpPr>
            <a:spLocks noGrp="1"/>
          </p:cNvSpPr>
          <p:nvPr userDrawn="1">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userDrawn="1">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userDrawn="1">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177597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userDrawn="1"/>
        </p:nvGrpSpPr>
        <p:grpSpPr>
          <a:xfrm>
            <a:off x="-26988" y="357188"/>
            <a:ext cx="9195409" cy="6140081"/>
            <a:chOff x="-26988" y="357188"/>
            <a:chExt cx="9195409" cy="6140081"/>
          </a:xfrm>
        </p:grpSpPr>
        <p:grpSp>
          <p:nvGrpSpPr>
            <p:cNvPr id="29" name="Group 28"/>
            <p:cNvGrpSpPr/>
            <p:nvPr userDrawn="1"/>
          </p:nvGrpSpPr>
          <p:grpSpPr>
            <a:xfrm>
              <a:off x="608" y="5500319"/>
              <a:ext cx="9167813" cy="996950"/>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p:spPr>
              <p:txBody>
                <a:bodyPr/>
                <a:lstStyle/>
                <a:p>
                  <a:pPr>
                    <a:defRPr/>
                  </a:pPr>
                  <a:endParaRPr lang="en-AU"/>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p:spPr>
              <p:txBody>
                <a:bodyPr/>
                <a:lstStyle/>
                <a:p>
                  <a:pPr>
                    <a:defRPr/>
                  </a:pPr>
                  <a:endParaRPr lang="en-AU"/>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p:spPr>
              <p:txBody>
                <a:bodyPr/>
                <a:lstStyle/>
                <a:p>
                  <a:pPr>
                    <a:defRPr/>
                  </a:pPr>
                  <a:endParaRPr lang="en-AU"/>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p:spPr>
              <p:txBody>
                <a:bodyPr/>
                <a:lstStyle/>
                <a:p>
                  <a:pPr>
                    <a:defRPr/>
                  </a:pPr>
                  <a:endParaRPr lang="en-AU"/>
                </a:p>
              </p:txBody>
            </p:sp>
          </p:grpSp>
        </p:grpSp>
        <p:grpSp>
          <p:nvGrpSpPr>
            <p:cNvPr id="30" name="Group 66"/>
            <p:cNvGrpSpPr>
              <a:grpSpLocks/>
            </p:cNvGrpSpPr>
            <p:nvPr userDrawn="1"/>
          </p:nvGrpSpPr>
          <p:grpSpPr bwMode="auto">
            <a:xfrm>
              <a:off x="-26988" y="357188"/>
              <a:ext cx="9178926" cy="2571750"/>
              <a:chOff x="-17463" y="357188"/>
              <a:chExt cx="9186863" cy="2571750"/>
            </a:xfrm>
          </p:grpSpPr>
          <p:sp>
            <p:nvSpPr>
              <p:cNvPr id="31" name="Freeform 17"/>
              <p:cNvSpPr>
                <a:spLocks/>
              </p:cNvSpPr>
              <p:nvPr userDrawn="1"/>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p:spPr>
            <p:txBody>
              <a:bodyPr/>
              <a:lstStyle/>
              <a:p>
                <a:pPr>
                  <a:defRPr/>
                </a:pPr>
                <a:endParaRPr lang="en-AU"/>
              </a:p>
            </p:txBody>
          </p:sp>
          <p:sp>
            <p:nvSpPr>
              <p:cNvPr id="32" name="Freeform 18"/>
              <p:cNvSpPr>
                <a:spLocks/>
              </p:cNvSpPr>
              <p:nvPr userDrawn="1"/>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p:spPr>
            <p:txBody>
              <a:bodyPr/>
              <a:lstStyle/>
              <a:p>
                <a:pPr>
                  <a:defRPr/>
                </a:pPr>
                <a:endParaRPr lang="en-AU"/>
              </a:p>
            </p:txBody>
          </p:sp>
          <p:sp>
            <p:nvSpPr>
              <p:cNvPr id="33" name="Freeform 19"/>
              <p:cNvSpPr>
                <a:spLocks/>
              </p:cNvSpPr>
              <p:nvPr userDrawn="1"/>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p:spPr>
            <p:txBody>
              <a:bodyPr/>
              <a:lstStyle/>
              <a:p>
                <a:pPr>
                  <a:defRPr/>
                </a:pPr>
                <a:endParaRPr lang="en-AU"/>
              </a:p>
            </p:txBody>
          </p:sp>
          <p:sp>
            <p:nvSpPr>
              <p:cNvPr id="34" name="Freeform 20"/>
              <p:cNvSpPr>
                <a:spLocks/>
              </p:cNvSpPr>
              <p:nvPr userDrawn="1"/>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p:spPr>
            <p:txBody>
              <a:bodyPr/>
              <a:lstStyle/>
              <a:p>
                <a:pPr>
                  <a:defRPr/>
                </a:pPr>
                <a:endParaRPr lang="en-AU"/>
              </a:p>
            </p:txBody>
          </p:sp>
          <p:sp>
            <p:nvSpPr>
              <p:cNvPr id="35" name="Freeform 21"/>
              <p:cNvSpPr>
                <a:spLocks/>
              </p:cNvSpPr>
              <p:nvPr userDrawn="1"/>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p:spPr>
            <p:txBody>
              <a:bodyPr/>
              <a:lstStyle/>
              <a:p>
                <a:pPr>
                  <a:defRPr/>
                </a:pPr>
                <a:endParaRPr lang="en-AU"/>
              </a:p>
            </p:txBody>
          </p:sp>
          <p:sp>
            <p:nvSpPr>
              <p:cNvPr id="36" name="Freeform 22"/>
              <p:cNvSpPr>
                <a:spLocks/>
              </p:cNvSpPr>
              <p:nvPr userDrawn="1"/>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p:spPr>
            <p:txBody>
              <a:bodyPr/>
              <a:lstStyle/>
              <a:p>
                <a:pPr>
                  <a:defRPr/>
                </a:pPr>
                <a:endParaRPr lang="en-AU"/>
              </a:p>
            </p:txBody>
          </p:sp>
          <p:sp>
            <p:nvSpPr>
              <p:cNvPr id="37" name="Freeform 23"/>
              <p:cNvSpPr>
                <a:spLocks/>
              </p:cNvSpPr>
              <p:nvPr userDrawn="1"/>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p:spPr>
            <p:txBody>
              <a:bodyPr/>
              <a:lstStyle/>
              <a:p>
                <a:pPr>
                  <a:defRPr/>
                </a:pPr>
                <a:endParaRPr lang="en-AU"/>
              </a:p>
            </p:txBody>
          </p:sp>
          <p:sp>
            <p:nvSpPr>
              <p:cNvPr id="38" name="Freeform 24"/>
              <p:cNvSpPr>
                <a:spLocks/>
              </p:cNvSpPr>
              <p:nvPr userDrawn="1"/>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p:spPr>
            <p:txBody>
              <a:bodyPr/>
              <a:lstStyle/>
              <a:p>
                <a:pPr>
                  <a:defRPr/>
                </a:pPr>
                <a:endParaRPr lang="en-AU"/>
              </a:p>
            </p:txBody>
          </p:sp>
          <p:sp>
            <p:nvSpPr>
              <p:cNvPr id="39" name="Freeform 25"/>
              <p:cNvSpPr>
                <a:spLocks/>
              </p:cNvSpPr>
              <p:nvPr userDrawn="1"/>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p:spPr>
            <p:txBody>
              <a:bodyPr/>
              <a:lstStyle/>
              <a:p>
                <a:pPr>
                  <a:defRPr/>
                </a:pPr>
                <a:endParaRPr lang="en-AU"/>
              </a:p>
            </p:txBody>
          </p:sp>
          <p:sp>
            <p:nvSpPr>
              <p:cNvPr id="40" name="Freeform 26"/>
              <p:cNvSpPr>
                <a:spLocks/>
              </p:cNvSpPr>
              <p:nvPr userDrawn="1"/>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p:spPr>
            <p:txBody>
              <a:bodyPr/>
              <a:lstStyle/>
              <a:p>
                <a:pPr>
                  <a:defRPr/>
                </a:pPr>
                <a:endParaRPr lang="en-AU"/>
              </a:p>
            </p:txBody>
          </p:sp>
          <p:sp>
            <p:nvSpPr>
              <p:cNvPr id="41" name="Freeform 27"/>
              <p:cNvSpPr>
                <a:spLocks/>
              </p:cNvSpPr>
              <p:nvPr userDrawn="1"/>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p:spPr>
            <p:txBody>
              <a:bodyPr/>
              <a:lstStyle/>
              <a:p>
                <a:pPr>
                  <a:defRPr/>
                </a:pPr>
                <a:endParaRPr lang="en-AU"/>
              </a:p>
            </p:txBody>
          </p:sp>
          <p:sp>
            <p:nvSpPr>
              <p:cNvPr id="42" name="Freeform 28"/>
              <p:cNvSpPr>
                <a:spLocks/>
              </p:cNvSpPr>
              <p:nvPr userDrawn="1"/>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p:spPr>
            <p:txBody>
              <a:bodyPr/>
              <a:lstStyle/>
              <a:p>
                <a:pPr>
                  <a:defRPr/>
                </a:pPr>
                <a:endParaRPr lang="en-AU"/>
              </a:p>
            </p:txBody>
          </p:sp>
        </p:grpSp>
      </p:grpSp>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2647630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sz="2400"/>
            </a:lvl1pPr>
            <a:lvl2pPr marL="432000" indent="-216000">
              <a:buFont typeface="Wingdings" panose="05000000000000000000" pitchFamily="2" charset="2"/>
              <a:buChar char="Ø"/>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endParaRPr lang="en-AU" dirty="0"/>
          </a:p>
        </p:txBody>
      </p:sp>
      <p:sp>
        <p:nvSpPr>
          <p:cNvPr id="10"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280961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marL="216000" indent="-216000">
              <a:buFont typeface="Wingdings" panose="05000000000000000000" pitchFamily="2" charset="2"/>
              <a:buChar char="q"/>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p:txBody>
          <a:bodyPr/>
          <a:lstStyle>
            <a:lvl1pPr>
              <a:defRPr/>
            </a:lvl1pPr>
          </a:lstStyle>
          <a:p>
            <a:endParaRPr lang="en-AU" dirty="0"/>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546466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16000" indent="-216000">
              <a:buFont typeface="Wingdings" panose="05000000000000000000" pitchFamily="2" charset="2"/>
              <a:buChar char="q"/>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endParaRPr lang="en-AU"/>
          </a:p>
        </p:txBody>
      </p:sp>
      <p:sp>
        <p:nvSpPr>
          <p:cNvPr id="6" name="Text Placeholder 7"/>
          <p:cNvSpPr>
            <a:spLocks noGrp="1"/>
          </p:cNvSpPr>
          <p:nvPr>
            <p:ph type="body" sz="quarter" idx="13" hasCustomPrompt="1"/>
          </p:nvPr>
        </p:nvSpPr>
        <p:spPr>
          <a:xfrm>
            <a:off x="360363" y="270000"/>
            <a:ext cx="8460000" cy="853200"/>
          </a:xfrm>
        </p:spPr>
        <p:txBody>
          <a:bodyPr>
            <a:normAutofit/>
          </a:bodyPr>
          <a:lstStyle>
            <a:lvl1pPr marL="0" indent="0">
              <a:lnSpc>
                <a:spcPct val="100000"/>
              </a:lnSpc>
              <a:spcBef>
                <a:spcPts val="0"/>
              </a:spcBef>
              <a:spcAft>
                <a:spcPts val="300"/>
              </a:spcAft>
              <a:buNone/>
              <a:defRPr sz="3200" b="1">
                <a:solidFill>
                  <a:schemeClr val="accent2"/>
                </a:solidFill>
              </a:defRPr>
            </a:lvl1pPr>
            <a:lvl2pPr marL="0" indent="0">
              <a:lnSpc>
                <a:spcPct val="80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359831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58775"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781550"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420471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p:txBody>
          <a:bodyPr/>
          <a:lstStyle/>
          <a:p>
            <a:endParaRPr lang="en-AU"/>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896000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9525" y="6051550"/>
            <a:ext cx="9169400" cy="849313"/>
            <a:chOff x="-9525" y="6051550"/>
            <a:chExt cx="9169400" cy="849313"/>
          </a:xfrm>
        </p:grpSpPr>
        <p:sp>
          <p:nvSpPr>
            <p:cNvPr id="8" name="AutoShape 4"/>
            <p:cNvSpPr>
              <a:spLocks noChangeAspect="1" noChangeArrowheads="1" noTextEdit="1"/>
            </p:cNvSpPr>
            <p:nvPr userDrawn="1"/>
          </p:nvSpPr>
          <p:spPr bwMode="auto">
            <a:xfrm>
              <a:off x="-7938" y="6056313"/>
              <a:ext cx="9161463" cy="801687"/>
            </a:xfrm>
            <a:prstGeom prst="rect">
              <a:avLst/>
            </a:prstGeom>
            <a:noFill/>
            <a:ln>
              <a:noFill/>
            </a:ln>
          </p:spPr>
          <p:txBody>
            <a:bodyPr/>
            <a:lstStyle/>
            <a:p>
              <a:pPr>
                <a:defRPr/>
              </a:pPr>
              <a:endParaRPr lang="en-AU"/>
            </a:p>
          </p:txBody>
        </p:sp>
        <p:sp>
          <p:nvSpPr>
            <p:cNvPr id="9" name="Rectangle 6"/>
            <p:cNvSpPr>
              <a:spLocks noChangeArrowheads="1"/>
            </p:cNvSpPr>
            <p:nvPr userDrawn="1"/>
          </p:nvSpPr>
          <p:spPr bwMode="auto">
            <a:xfrm>
              <a:off x="1588" y="6367463"/>
              <a:ext cx="9142412" cy="490537"/>
            </a:xfrm>
            <a:prstGeom prst="rect">
              <a:avLst/>
            </a:prstGeom>
            <a:solidFill>
              <a:schemeClr val="accent2"/>
            </a:solidFill>
            <a:ln>
              <a:noFill/>
            </a:ln>
          </p:spPr>
          <p:txBody>
            <a:bodyPr/>
            <a:lstStyle/>
            <a:p>
              <a:pPr>
                <a:defRPr/>
              </a:pPr>
              <a:endParaRPr lang="en-AU"/>
            </a:p>
          </p:txBody>
        </p:sp>
        <p:sp>
          <p:nvSpPr>
            <p:cNvPr id="10" name="Rectangle 7"/>
            <p:cNvSpPr>
              <a:spLocks noChangeArrowheads="1"/>
            </p:cNvSpPr>
            <p:nvPr userDrawn="1"/>
          </p:nvSpPr>
          <p:spPr bwMode="auto">
            <a:xfrm>
              <a:off x="1588" y="6367463"/>
              <a:ext cx="9142412" cy="490537"/>
            </a:xfrm>
            <a:prstGeom prst="rect">
              <a:avLst/>
            </a:prstGeom>
            <a:noFill/>
            <a:ln>
              <a:noFill/>
            </a:ln>
          </p:spPr>
          <p:txBody>
            <a:bodyPr/>
            <a:lstStyle/>
            <a:p>
              <a:pPr>
                <a:defRPr/>
              </a:pPr>
              <a:endParaRPr lang="en-AU"/>
            </a:p>
          </p:txBody>
        </p:sp>
        <p:sp>
          <p:nvSpPr>
            <p:cNvPr id="11" name="Freeform 8"/>
            <p:cNvSpPr>
              <a:spLocks noEditPoints="1"/>
            </p:cNvSpPr>
            <p:nvPr userDrawn="1"/>
          </p:nvSpPr>
          <p:spPr bwMode="auto">
            <a:xfrm>
              <a:off x="1588" y="6065837"/>
              <a:ext cx="9142412" cy="690562"/>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a:noFill/>
            </a:ln>
          </p:spPr>
          <p:txBody>
            <a:bodyPr/>
            <a:lstStyle/>
            <a:p>
              <a:pPr>
                <a:defRPr/>
              </a:pPr>
              <a:endParaRPr lang="en-AU"/>
            </a:p>
          </p:txBody>
        </p:sp>
        <p:sp>
          <p:nvSpPr>
            <p:cNvPr id="12" name="Freeform 9"/>
            <p:cNvSpPr>
              <a:spLocks noEditPoints="1"/>
            </p:cNvSpPr>
            <p:nvPr userDrawn="1"/>
          </p:nvSpPr>
          <p:spPr bwMode="auto">
            <a:xfrm>
              <a:off x="1588" y="6367463"/>
              <a:ext cx="9142412" cy="388937"/>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p:spPr>
          <p:txBody>
            <a:bodyPr/>
            <a:lstStyle/>
            <a:p>
              <a:pPr>
                <a:defRPr/>
              </a:pPr>
              <a:endParaRPr lang="en-AU"/>
            </a:p>
          </p:txBody>
        </p:sp>
        <p:sp>
          <p:nvSpPr>
            <p:cNvPr id="13" name="Freeform 10"/>
            <p:cNvSpPr>
              <a:spLocks/>
            </p:cNvSpPr>
            <p:nvPr userDrawn="1"/>
          </p:nvSpPr>
          <p:spPr bwMode="auto">
            <a:xfrm>
              <a:off x="1588" y="6110288"/>
              <a:ext cx="789146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p:spPr>
          <p:txBody>
            <a:bodyPr/>
            <a:lstStyle/>
            <a:p>
              <a:pPr>
                <a:defRPr/>
              </a:pPr>
              <a:endParaRPr lang="en-AU"/>
            </a:p>
          </p:txBody>
        </p:sp>
        <p:sp>
          <p:nvSpPr>
            <p:cNvPr id="14" name="Freeform 11"/>
            <p:cNvSpPr>
              <a:spLocks/>
            </p:cNvSpPr>
            <p:nvPr userDrawn="1"/>
          </p:nvSpPr>
          <p:spPr bwMode="auto">
            <a:xfrm>
              <a:off x="7893050" y="6110285"/>
              <a:ext cx="1250950" cy="601662"/>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a:noFill/>
            </a:ln>
          </p:spPr>
          <p:txBody>
            <a:bodyPr/>
            <a:lstStyle/>
            <a:p>
              <a:pPr>
                <a:defRPr/>
              </a:pPr>
              <a:endParaRPr lang="en-AU"/>
            </a:p>
          </p:txBody>
        </p:sp>
        <p:sp>
          <p:nvSpPr>
            <p:cNvPr id="15" name="AutoShape 81"/>
            <p:cNvSpPr>
              <a:spLocks noChangeAspect="1" noChangeArrowheads="1" noTextEdit="1"/>
            </p:cNvSpPr>
            <p:nvPr/>
          </p:nvSpPr>
          <p:spPr bwMode="auto">
            <a:xfrm>
              <a:off x="-9525" y="6051550"/>
              <a:ext cx="9169400" cy="849313"/>
            </a:xfrm>
            <a:prstGeom prst="rect">
              <a:avLst/>
            </a:prstGeom>
            <a:noFill/>
            <a:ln w="9525">
              <a:noFill/>
              <a:miter lim="800000"/>
              <a:headEnd/>
              <a:tailEnd/>
            </a:ln>
          </p:spPr>
          <p:txBody>
            <a:bodyPr/>
            <a:lstStyle/>
            <a:p>
              <a:pPr>
                <a:defRPr/>
              </a:pPr>
              <a:endParaRPr lang="en-US"/>
            </a:p>
          </p:txBody>
        </p:sp>
        <p:sp>
          <p:nvSpPr>
            <p:cNvPr id="16" name="Rectangle 84"/>
            <p:cNvSpPr>
              <a:spLocks noChangeArrowheads="1"/>
            </p:cNvSpPr>
            <p:nvPr/>
          </p:nvSpPr>
          <p:spPr bwMode="auto">
            <a:xfrm>
              <a:off x="-9525" y="6356350"/>
              <a:ext cx="9167813" cy="544513"/>
            </a:xfrm>
            <a:prstGeom prst="rect">
              <a:avLst/>
            </a:prstGeom>
            <a:noFill/>
            <a:ln w="9525">
              <a:noFill/>
              <a:miter lim="800000"/>
              <a:headEnd/>
              <a:tailEnd/>
            </a:ln>
          </p:spPr>
          <p:txBody>
            <a:bodyPr/>
            <a:lstStyle/>
            <a:p>
              <a:pPr>
                <a:defRPr/>
              </a:pPr>
              <a:endParaRPr lang="en-US"/>
            </a:p>
          </p:txBody>
        </p:sp>
        <p:pic>
          <p:nvPicPr>
            <p:cNvPr id="17" name="Picture 78"/>
            <p:cNvPicPr>
              <a:picLocks noChangeAspect="1" noChangeArrowheads="1"/>
            </p:cNvPicPr>
            <p:nvPr/>
          </p:nvPicPr>
          <p:blipFill>
            <a:blip r:embed="rId16" cstate="print"/>
            <a:srcRect/>
            <a:stretch>
              <a:fillRect/>
            </a:stretch>
          </p:blipFill>
          <p:spPr bwMode="auto">
            <a:xfrm>
              <a:off x="8459788" y="6191250"/>
              <a:ext cx="454025" cy="454025"/>
            </a:xfrm>
            <a:prstGeom prst="rect">
              <a:avLst/>
            </a:prstGeom>
            <a:noFill/>
            <a:ln w="9525">
              <a:noFill/>
              <a:miter lim="800000"/>
              <a:headEnd/>
              <a:tailEnd/>
            </a:ln>
          </p:spPr>
        </p:pic>
      </p:grpSp>
      <p:sp>
        <p:nvSpPr>
          <p:cNvPr id="2" name="Title Placeholder 1"/>
          <p:cNvSpPr>
            <a:spLocks noGrp="1"/>
          </p:cNvSpPr>
          <p:nvPr>
            <p:ph type="title"/>
          </p:nvPr>
        </p:nvSpPr>
        <p:spPr>
          <a:xfrm>
            <a:off x="358776" y="274638"/>
            <a:ext cx="8461374" cy="852487"/>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p:cNvSpPr>
            <a:spLocks noGrp="1"/>
          </p:cNvSpPr>
          <p:nvPr>
            <p:ph type="body" idx="1"/>
          </p:nvPr>
        </p:nvSpPr>
        <p:spPr>
          <a:xfrm>
            <a:off x="358775" y="1268413"/>
            <a:ext cx="8461375" cy="457285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3"/>
          </p:nvPr>
        </p:nvSpPr>
        <p:spPr>
          <a:xfrm>
            <a:off x="677991" y="6504332"/>
            <a:ext cx="6083845" cy="124274"/>
          </a:xfrm>
          <a:prstGeom prst="rect">
            <a:avLst/>
          </a:prstGeom>
        </p:spPr>
        <p:txBody>
          <a:bodyPr vert="horz" lIns="0" tIns="0" rIns="0" bIns="0" rtlCol="0" anchor="ctr"/>
          <a:lstStyle>
            <a:lvl1pPr algn="l">
              <a:defRPr sz="900">
                <a:solidFill>
                  <a:srgbClr val="FFFFFF"/>
                </a:solidFill>
              </a:defRPr>
            </a:lvl1pPr>
          </a:lstStyle>
          <a:p>
            <a:endParaRPr lang="en-AU" dirty="0"/>
          </a:p>
        </p:txBody>
      </p:sp>
      <p:sp>
        <p:nvSpPr>
          <p:cNvPr id="1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
        <p:nvSpPr>
          <p:cNvPr id="36" name="AutoShape 4"/>
          <p:cNvSpPr>
            <a:spLocks noChangeAspect="1" noChangeArrowheads="1" noTextEdit="1"/>
          </p:cNvSpPr>
          <p:nvPr userDrawn="1"/>
        </p:nvSpPr>
        <p:spPr bwMode="auto">
          <a:xfrm>
            <a:off x="3175" y="3326606"/>
            <a:ext cx="9161463" cy="801687"/>
          </a:xfrm>
          <a:prstGeom prst="rect">
            <a:avLst/>
          </a:prstGeom>
          <a:noFill/>
          <a:ln>
            <a:noFill/>
          </a:ln>
        </p:spPr>
        <p:txBody>
          <a:bodyPr/>
          <a:lstStyle/>
          <a:p>
            <a:pPr>
              <a:defRPr/>
            </a:pPr>
            <a:endParaRPr lang="en-AU"/>
          </a:p>
        </p:txBody>
      </p:sp>
      <p:sp>
        <p:nvSpPr>
          <p:cNvPr id="38" name="Rectangle 7"/>
          <p:cNvSpPr>
            <a:spLocks noChangeArrowheads="1"/>
          </p:cNvSpPr>
          <p:nvPr userDrawn="1"/>
        </p:nvSpPr>
        <p:spPr bwMode="auto">
          <a:xfrm>
            <a:off x="12701" y="3637756"/>
            <a:ext cx="9142412" cy="490537"/>
          </a:xfrm>
          <a:prstGeom prst="rect">
            <a:avLst/>
          </a:prstGeom>
          <a:noFill/>
          <a:ln>
            <a:noFill/>
          </a:ln>
        </p:spPr>
        <p:txBody>
          <a:bodyPr/>
          <a:lstStyle/>
          <a:p>
            <a:pPr>
              <a:defRPr/>
            </a:pPr>
            <a:endParaRPr lang="en-AU"/>
          </a:p>
        </p:txBody>
      </p:sp>
      <p:sp>
        <p:nvSpPr>
          <p:cNvPr id="43" name="AutoShape 81"/>
          <p:cNvSpPr>
            <a:spLocks noChangeAspect="1" noChangeArrowheads="1" noTextEdit="1"/>
          </p:cNvSpPr>
          <p:nvPr/>
        </p:nvSpPr>
        <p:spPr bwMode="auto">
          <a:xfrm>
            <a:off x="1588" y="3321843"/>
            <a:ext cx="9169400" cy="849313"/>
          </a:xfrm>
          <a:prstGeom prst="rect">
            <a:avLst/>
          </a:prstGeom>
          <a:noFill/>
          <a:ln w="9525">
            <a:noFill/>
            <a:miter lim="800000"/>
            <a:headEnd/>
            <a:tailEnd/>
          </a:ln>
        </p:spPr>
        <p:txBody>
          <a:bodyPr/>
          <a:lstStyle/>
          <a:p>
            <a:pPr>
              <a:defRPr/>
            </a:pPr>
            <a:endParaRPr lang="en-US"/>
          </a:p>
        </p:txBody>
      </p:sp>
      <p:sp>
        <p:nvSpPr>
          <p:cNvPr id="44" name="Rectangle 84"/>
          <p:cNvSpPr>
            <a:spLocks noChangeArrowheads="1"/>
          </p:cNvSpPr>
          <p:nvPr/>
        </p:nvSpPr>
        <p:spPr bwMode="auto">
          <a:xfrm>
            <a:off x="1588" y="3626643"/>
            <a:ext cx="9167813" cy="544513"/>
          </a:xfrm>
          <a:prstGeom prst="rect">
            <a:avLst/>
          </a:prstGeom>
          <a:noFill/>
          <a:ln w="9525">
            <a:noFill/>
            <a:miter lim="800000"/>
            <a:headEnd/>
            <a:tailEnd/>
          </a:ln>
        </p:spPr>
        <p:txBody>
          <a:bodyPr/>
          <a:lstStyle/>
          <a:p>
            <a:pPr>
              <a:defRPr/>
            </a:pPr>
            <a:endParaRPr lang="en-US"/>
          </a:p>
        </p:txBody>
      </p:sp>
    </p:spTree>
    <p:extLst>
      <p:ext uri="{BB962C8B-B14F-4D97-AF65-F5344CB8AC3E}">
        <p14:creationId xmlns:p14="http://schemas.microsoft.com/office/powerpoint/2010/main" val="2723935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80" r:id="rId6"/>
    <p:sldLayoutId id="2147483679" r:id="rId7"/>
    <p:sldLayoutId id="2147483661" r:id="rId8"/>
    <p:sldLayoutId id="2147483663" r:id="rId9"/>
    <p:sldLayoutId id="2147483664" r:id="rId10"/>
    <p:sldLayoutId id="2147483667" r:id="rId11"/>
    <p:sldLayoutId id="2147483665" r:id="rId12"/>
    <p:sldLayoutId id="2147483682" r:id="rId13"/>
    <p:sldLayoutId id="2147483681" r:id="rId14"/>
  </p:sldLayoutIdLst>
  <p:hf hdr="0" ftr="0"/>
  <p:txStyles>
    <p:titleStyle>
      <a:lvl1pPr algn="l" defTabSz="914400" rtl="0" eaLnBrk="1" latinLnBrk="0" hangingPunct="1">
        <a:spcBef>
          <a:spcPct val="0"/>
        </a:spcBef>
        <a:buNone/>
        <a:defRPr sz="3600" b="1" kern="1200">
          <a:solidFill>
            <a:schemeClr val="accent2"/>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Connections_(British_TV_serie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3.jpeg"/><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855" y="1341438"/>
            <a:ext cx="9144000" cy="1881399"/>
          </a:xfrm>
          <a:solidFill>
            <a:schemeClr val="accent1"/>
          </a:solidFill>
        </p:spPr>
        <p:txBody>
          <a:bodyPr anchor="t">
            <a:normAutofit fontScale="90000"/>
          </a:bodyPr>
          <a:lstStyle/>
          <a:p>
            <a:pPr algn="ctr">
              <a:lnSpc>
                <a:spcPct val="107000"/>
              </a:lnSpc>
              <a:spcAft>
                <a:spcPts val="800"/>
              </a:spcAft>
            </a:pPr>
            <a:r>
              <a:rPr lang="en-AU" sz="4000" dirty="0">
                <a:latin typeface="Times New Roman" panose="02020603050405020304" pitchFamily="18" charset="0"/>
                <a:ea typeface="Times New Roman" panose="02020603050405020304" pitchFamily="18" charset="0"/>
              </a:rPr>
              <a:t>T</a:t>
            </a:r>
            <a:r>
              <a:rPr lang="en-AU" sz="4000" dirty="0">
                <a:effectLst/>
                <a:latin typeface="Times New Roman" panose="02020603050405020304" pitchFamily="18" charset="0"/>
                <a:ea typeface="Times New Roman" panose="02020603050405020304" pitchFamily="18" charset="0"/>
              </a:rPr>
              <a:t>he </a:t>
            </a:r>
            <a:r>
              <a:rPr lang="en-AU" sz="4000" dirty="0">
                <a:latin typeface="Times New Roman" panose="02020603050405020304" pitchFamily="18" charset="0"/>
                <a:ea typeface="Times New Roman" panose="02020603050405020304" pitchFamily="18" charset="0"/>
              </a:rPr>
              <a:t>H</a:t>
            </a:r>
            <a:r>
              <a:rPr lang="en-AU" sz="4000" dirty="0">
                <a:effectLst/>
                <a:latin typeface="Times New Roman" panose="02020603050405020304" pitchFamily="18" charset="0"/>
                <a:ea typeface="Times New Roman" panose="02020603050405020304" pitchFamily="18" charset="0"/>
              </a:rPr>
              <a:t>istory of Discoveries made (and missed) </a:t>
            </a:r>
            <a:br>
              <a:rPr lang="en-AU" sz="4000" dirty="0">
                <a:effectLst/>
                <a:latin typeface="Times New Roman" panose="02020603050405020304" pitchFamily="18" charset="0"/>
                <a:ea typeface="Times New Roman" panose="02020603050405020304" pitchFamily="18" charset="0"/>
              </a:rPr>
            </a:br>
            <a:r>
              <a:rPr lang="en-AU" sz="4000" dirty="0">
                <a:effectLst/>
                <a:latin typeface="Times New Roman" panose="02020603050405020304" pitchFamily="18" charset="0"/>
                <a:ea typeface="Times New Roman" panose="02020603050405020304" pitchFamily="18" charset="0"/>
              </a:rPr>
              <a:t>using radio frequency interferometers</a:t>
            </a:r>
            <a:br>
              <a:rPr lang="en-AU" sz="3600" dirty="0">
                <a:effectLst/>
                <a:latin typeface="Times New Roman" panose="02020603050405020304" pitchFamily="18" charset="0"/>
                <a:ea typeface="Times New Roman" panose="02020603050405020304" pitchFamily="18" charset="0"/>
              </a:rPr>
            </a:br>
            <a:r>
              <a:rPr lang="en-AU" sz="4000" dirty="0">
                <a:effectLst/>
                <a:latin typeface="Times New Roman" panose="02020603050405020304" pitchFamily="18" charset="0"/>
                <a:ea typeface="Times New Roman" panose="02020603050405020304" pitchFamily="18" charset="0"/>
              </a:rPr>
              <a:t> on our path to the MWA</a:t>
            </a:r>
            <a:br>
              <a:rPr lang="en-AU" sz="3100" dirty="0">
                <a:effectLst/>
                <a:latin typeface="Times New Roman" panose="02020603050405020304" pitchFamily="18" charset="0"/>
                <a:ea typeface="Times New Roman" panose="02020603050405020304" pitchFamily="18" charset="0"/>
              </a:rPr>
            </a:br>
            <a:br>
              <a:rPr lang="en-AU" sz="3100" dirty="0">
                <a:effectLst/>
                <a:latin typeface="Calibri" panose="020F0502020204030204" pitchFamily="34" charset="0"/>
                <a:ea typeface="Calibri" panose="020F0502020204030204" pitchFamily="34" charset="0"/>
              </a:rPr>
            </a:br>
            <a:br>
              <a:rPr lang="en-AU" sz="1800" dirty="0">
                <a:effectLst/>
                <a:latin typeface="Calibri" panose="020F0502020204030204" pitchFamily="34" charset="0"/>
                <a:ea typeface="Calibri" panose="020F0502020204030204" pitchFamily="34" charset="0"/>
              </a:rPr>
            </a:br>
            <a:endParaRPr lang="en-AU" sz="6000" dirty="0"/>
          </a:p>
        </p:txBody>
      </p:sp>
      <p:sp>
        <p:nvSpPr>
          <p:cNvPr id="5" name="Subtitle 4"/>
          <p:cNvSpPr>
            <a:spLocks noGrp="1"/>
          </p:cNvSpPr>
          <p:nvPr>
            <p:ph type="subTitle" idx="1"/>
          </p:nvPr>
        </p:nvSpPr>
        <p:spPr>
          <a:xfrm>
            <a:off x="360000" y="3795010"/>
            <a:ext cx="8475710" cy="663775"/>
          </a:xfrm>
        </p:spPr>
        <p:txBody>
          <a:bodyPr>
            <a:normAutofit fontScale="92500" lnSpcReduction="10000"/>
          </a:bodyPr>
          <a:lstStyle/>
          <a:p>
            <a:r>
              <a:rPr lang="en-AU" altLang="en-US" sz="2400" dirty="0"/>
              <a:t>10 years of MWA operations: </a:t>
            </a:r>
          </a:p>
          <a:p>
            <a:r>
              <a:rPr lang="en-AU" altLang="en-US" sz="2400" dirty="0"/>
              <a:t>a celebration of international collaboration in radio astronomy</a:t>
            </a:r>
          </a:p>
        </p:txBody>
      </p:sp>
      <p:sp>
        <p:nvSpPr>
          <p:cNvPr id="9" name="Text Placeholder 8"/>
          <p:cNvSpPr>
            <a:spLocks noGrp="1"/>
          </p:cNvSpPr>
          <p:nvPr>
            <p:ph type="body" sz="quarter" idx="17"/>
          </p:nvPr>
        </p:nvSpPr>
        <p:spPr/>
        <p:txBody>
          <a:bodyPr/>
          <a:lstStyle/>
          <a:p>
            <a:r>
              <a:rPr lang="en-AU" dirty="0"/>
              <a:t>CSIRO Space &amp; ASTRONOMY </a:t>
            </a:r>
          </a:p>
        </p:txBody>
      </p:sp>
      <p:sp>
        <p:nvSpPr>
          <p:cNvPr id="12" name="Footer Placeholder 2"/>
          <p:cNvSpPr txBox="1">
            <a:spLocks/>
          </p:cNvSpPr>
          <p:nvPr/>
        </p:nvSpPr>
        <p:spPr bwMode="auto">
          <a:xfrm>
            <a:off x="360000" y="4755176"/>
            <a:ext cx="8042275" cy="250825"/>
          </a:xfrm>
          <a:prstGeom prst="rect">
            <a:avLst/>
          </a:prstGeom>
          <a:noFill/>
          <a:ln w="9525">
            <a:noFill/>
            <a:miter lim="800000"/>
            <a:headEnd/>
            <a:tailEnd/>
          </a:ln>
        </p:spPr>
        <p:txBody>
          <a:bodyPr lIns="0" tIns="0" rIns="0" bIns="0"/>
          <a:lstStyle/>
          <a:p>
            <a:r>
              <a:rPr lang="en-AU" sz="1600" b="1" dirty="0">
                <a:solidFill>
                  <a:schemeClr val="bg1"/>
                </a:solidFill>
                <a:latin typeface="Calibri" pitchFamily="34" charset="0"/>
              </a:rPr>
              <a:t>Ron Ekers </a:t>
            </a:r>
            <a:endParaRPr lang="en-US" sz="1600" dirty="0">
              <a:solidFill>
                <a:schemeClr val="bg1"/>
              </a:solidFill>
              <a:latin typeface="Calibri" pitchFamily="34" charset="0"/>
            </a:endParaRPr>
          </a:p>
        </p:txBody>
      </p:sp>
      <p:sp>
        <p:nvSpPr>
          <p:cNvPr id="13" name="Footer Placeholder 2"/>
          <p:cNvSpPr txBox="1">
            <a:spLocks/>
          </p:cNvSpPr>
          <p:nvPr/>
        </p:nvSpPr>
        <p:spPr bwMode="auto">
          <a:xfrm>
            <a:off x="334585" y="5077155"/>
            <a:ext cx="8042275" cy="252413"/>
          </a:xfrm>
          <a:prstGeom prst="rect">
            <a:avLst/>
          </a:prstGeom>
          <a:noFill/>
          <a:ln w="9525">
            <a:noFill/>
            <a:miter lim="800000"/>
            <a:headEnd/>
            <a:tailEnd/>
          </a:ln>
        </p:spPr>
        <p:txBody>
          <a:bodyPr lIns="0" tIns="0" rIns="0" bIns="0"/>
          <a:lstStyle/>
          <a:p>
            <a:r>
              <a:rPr lang="en-AU" altLang="en-US" sz="1600" dirty="0">
                <a:solidFill>
                  <a:schemeClr val="bg1"/>
                </a:solidFill>
              </a:rPr>
              <a:t>28 July 2023, Perth</a:t>
            </a:r>
          </a:p>
          <a:p>
            <a:endParaRPr lang="en-AU" altLang="en-US" sz="1600" dirty="0"/>
          </a:p>
        </p:txBody>
      </p:sp>
    </p:spTree>
    <p:extLst>
      <p:ext uri="{BB962C8B-B14F-4D97-AF65-F5344CB8AC3E}">
        <p14:creationId xmlns:p14="http://schemas.microsoft.com/office/powerpoint/2010/main" val="782022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a:extLst>
              <a:ext uri="{FF2B5EF4-FFF2-40B4-BE49-F238E27FC236}">
                <a16:creationId xmlns:a16="http://schemas.microsoft.com/office/drawing/2014/main" id="{E385E0D1-86B3-1925-0B08-CE54113A7CB6}"/>
              </a:ext>
            </a:extLst>
          </p:cNvPr>
          <p:cNvSpPr>
            <a:spLocks noGrp="1" noChangeArrowheads="1"/>
          </p:cNvSpPr>
          <p:nvPr>
            <p:ph type="title"/>
          </p:nvPr>
        </p:nvSpPr>
        <p:spPr/>
        <p:txBody>
          <a:bodyPr/>
          <a:lstStyle/>
          <a:p>
            <a:r>
              <a:rPr lang="en-US" altLang="en-US"/>
              <a:t>Cliff Interferometer</a:t>
            </a:r>
          </a:p>
        </p:txBody>
      </p:sp>
      <p:sp>
        <p:nvSpPr>
          <p:cNvPr id="41988" name="Rectangle 3">
            <a:extLst>
              <a:ext uri="{FF2B5EF4-FFF2-40B4-BE49-F238E27FC236}">
                <a16:creationId xmlns:a16="http://schemas.microsoft.com/office/drawing/2014/main" id="{BFEB0C1E-21C3-B410-90FD-C10220B04036}"/>
              </a:ext>
            </a:extLst>
          </p:cNvPr>
          <p:cNvSpPr>
            <a:spLocks noGrp="1" noChangeArrowheads="1"/>
          </p:cNvSpPr>
          <p:nvPr>
            <p:ph type="body" idx="4294967295"/>
          </p:nvPr>
        </p:nvSpPr>
        <p:spPr/>
        <p:txBody>
          <a:bodyPr/>
          <a:lstStyle/>
          <a:p>
            <a:r>
              <a:rPr lang="en-US" altLang="en-US"/>
              <a:t>Sydney, Australia 1948</a:t>
            </a:r>
          </a:p>
          <a:p>
            <a:r>
              <a:rPr lang="en-US" altLang="en-US"/>
              <a:t>Needed more accurate positions to identify the sources of radio emission</a:t>
            </a:r>
          </a:p>
        </p:txBody>
      </p:sp>
      <p:pic>
        <p:nvPicPr>
          <p:cNvPr id="146436" name="Picture 4" descr="Dover Hieghts jpeg">
            <a:extLst>
              <a:ext uri="{FF2B5EF4-FFF2-40B4-BE49-F238E27FC236}">
                <a16:creationId xmlns:a16="http://schemas.microsoft.com/office/drawing/2014/main" id="{F4900606-3881-C48A-3C9B-39F4E5AAC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solidFill>
            <a:srgbClr val="00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6437" name="Rectangle 5">
            <a:extLst>
              <a:ext uri="{FF2B5EF4-FFF2-40B4-BE49-F238E27FC236}">
                <a16:creationId xmlns:a16="http://schemas.microsoft.com/office/drawing/2014/main" id="{8AFC6763-9B63-341A-490A-37CFB697CB41}"/>
              </a:ext>
            </a:extLst>
          </p:cNvPr>
          <p:cNvSpPr>
            <a:spLocks noChangeArrowheads="1"/>
          </p:cNvSpPr>
          <p:nvPr/>
        </p:nvSpPr>
        <p:spPr bwMode="invGray">
          <a:xfrm>
            <a:off x="361280" y="4269478"/>
            <a:ext cx="8856984" cy="2362200"/>
          </a:xfrm>
          <a:prstGeom prst="rect">
            <a:avLst/>
          </a:prstGeom>
          <a:solidFill>
            <a:schemeClr val="tx1"/>
          </a:solidFill>
          <a:ln w="9525">
            <a:solidFill>
              <a:schemeClr val="tx2"/>
            </a:solidFill>
            <a:miter lim="800000"/>
            <a:headEnd/>
            <a:tailEnd/>
          </a:ln>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US" altLang="en-US" sz="2400" dirty="0">
                <a:solidFill>
                  <a:srgbClr val="FFFF00"/>
                </a:solidFill>
              </a:rPr>
              <a:t>Cliff interferometer CSIRO, Australia (1948)</a:t>
            </a:r>
          </a:p>
          <a:p>
            <a:pPr lvl="1">
              <a:spcBef>
                <a:spcPct val="0"/>
              </a:spcBef>
              <a:buFontTx/>
              <a:buNone/>
            </a:pPr>
            <a:r>
              <a:rPr lang="en-US" altLang="en-US" sz="2400" dirty="0">
                <a:solidFill>
                  <a:srgbClr val="00B050"/>
                </a:solidFill>
              </a:rPr>
              <a:t>Built to identify the radio stars </a:t>
            </a:r>
            <a:r>
              <a:rPr lang="en-US" altLang="en-US" sz="2400" dirty="0">
                <a:solidFill>
                  <a:srgbClr val="FFFF00"/>
                </a:solidFill>
              </a:rPr>
              <a:t>(John Bolton)</a:t>
            </a:r>
          </a:p>
          <a:p>
            <a:pPr lvl="1">
              <a:spcBef>
                <a:spcPct val="0"/>
              </a:spcBef>
              <a:buFontTx/>
              <a:buNone/>
            </a:pPr>
            <a:r>
              <a:rPr lang="en-US" altLang="en-US" sz="2400" dirty="0">
                <a:solidFill>
                  <a:srgbClr val="FFFF00"/>
                </a:solidFill>
              </a:rPr>
              <a:t>Discovery of extragalactic radio sources at great distances</a:t>
            </a:r>
          </a:p>
          <a:p>
            <a:pPr lvl="2">
              <a:spcBef>
                <a:spcPct val="0"/>
              </a:spcBef>
              <a:buFontTx/>
              <a:buNone/>
            </a:pPr>
            <a:r>
              <a:rPr lang="en-US" altLang="en-US" dirty="0">
                <a:solidFill>
                  <a:srgbClr val="FFFF00"/>
                </a:solidFill>
              </a:rPr>
              <a:t>Centaurus A , Virgo A, Cygnus A, Fornax A</a:t>
            </a:r>
          </a:p>
          <a:p>
            <a:pPr lvl="2">
              <a:spcBef>
                <a:spcPct val="0"/>
              </a:spcBef>
              <a:buFontTx/>
              <a:buNone/>
            </a:pPr>
            <a:r>
              <a:rPr lang="en-AU" dirty="0">
                <a:solidFill>
                  <a:srgbClr val="FFFF00"/>
                </a:solidFill>
              </a:rPr>
              <a:t>None were stars and two were extragalactic.</a:t>
            </a:r>
          </a:p>
        </p:txBody>
      </p:sp>
      <p:sp>
        <p:nvSpPr>
          <p:cNvPr id="3" name="Slide Number Placeholder 2">
            <a:extLst>
              <a:ext uri="{FF2B5EF4-FFF2-40B4-BE49-F238E27FC236}">
                <a16:creationId xmlns:a16="http://schemas.microsoft.com/office/drawing/2014/main" id="{A848FE47-84EE-003F-CFD6-99AFACB074FB}"/>
              </a:ext>
            </a:extLst>
          </p:cNvPr>
          <p:cNvSpPr>
            <a:spLocks noGrp="1"/>
          </p:cNvSpPr>
          <p:nvPr>
            <p:ph type="sldNum" sz="quarter" idx="4"/>
          </p:nvPr>
        </p:nvSpPr>
        <p:spPr/>
        <p:txBody>
          <a:bodyPr/>
          <a:lstStyle/>
          <a:p>
            <a:fld id="{2ABE124A-B5C5-46E0-B944-45307B126769}" type="slidenum">
              <a:rPr lang="en-AU" smtClean="0"/>
              <a:pPr/>
              <a:t>10</a:t>
            </a:fld>
            <a:r>
              <a:rPr lang="en-AU"/>
              <a:t>  |</a:t>
            </a:r>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6436"/>
                                        </p:tgtEl>
                                        <p:attrNameLst>
                                          <p:attrName>style.visibility</p:attrName>
                                        </p:attrNameLst>
                                      </p:cBhvr>
                                      <p:to>
                                        <p:strVal val="visible"/>
                                      </p:to>
                                    </p:set>
                                    <p:animEffect transition="in" filter="dissolve">
                                      <p:cBhvr>
                                        <p:cTn id="7" dur="500"/>
                                        <p:tgtEl>
                                          <p:spTgt spid="146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6437"/>
                                        </p:tgtEl>
                                        <p:attrNameLst>
                                          <p:attrName>style.visibility</p:attrName>
                                        </p:attrNameLst>
                                      </p:cBhvr>
                                      <p:to>
                                        <p:strVal val="visible"/>
                                      </p:to>
                                    </p:set>
                                    <p:animEffect transition="in" filter="fade">
                                      <p:cBhvr>
                                        <p:cTn id="12" dur="1000"/>
                                        <p:tgtEl>
                                          <p:spTgt spid="146437"/>
                                        </p:tgtEl>
                                      </p:cBhvr>
                                    </p:animEffect>
                                    <p:anim calcmode="lin" valueType="num">
                                      <p:cBhvr>
                                        <p:cTn id="13" dur="1000" fill="hold"/>
                                        <p:tgtEl>
                                          <p:spTgt spid="146437"/>
                                        </p:tgtEl>
                                        <p:attrNameLst>
                                          <p:attrName>ppt_x</p:attrName>
                                        </p:attrNameLst>
                                      </p:cBhvr>
                                      <p:tavLst>
                                        <p:tav tm="0">
                                          <p:val>
                                            <p:strVal val="#ppt_x"/>
                                          </p:val>
                                        </p:tav>
                                        <p:tav tm="100000">
                                          <p:val>
                                            <p:strVal val="#ppt_x"/>
                                          </p:val>
                                        </p:tav>
                                      </p:tavLst>
                                    </p:anim>
                                    <p:anim calcmode="lin" valueType="num">
                                      <p:cBhvr>
                                        <p:cTn id="14" dur="1000" fill="hold"/>
                                        <p:tgtEl>
                                          <p:spTgt spid="1464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90E9-CB14-FA44-4DB7-E11D7B24DD87}"/>
              </a:ext>
            </a:extLst>
          </p:cNvPr>
          <p:cNvSpPr>
            <a:spLocks noGrp="1"/>
          </p:cNvSpPr>
          <p:nvPr>
            <p:ph type="title"/>
          </p:nvPr>
        </p:nvSpPr>
        <p:spPr>
          <a:xfrm>
            <a:off x="358776" y="116632"/>
            <a:ext cx="8461374" cy="852487"/>
          </a:xfrm>
        </p:spPr>
        <p:txBody>
          <a:bodyPr>
            <a:normAutofit/>
          </a:bodyPr>
          <a:lstStyle/>
          <a:p>
            <a:r>
              <a:rPr lang="en-AU" sz="3200" dirty="0"/>
              <a:t>Did this discovery make an impact?</a:t>
            </a:r>
          </a:p>
        </p:txBody>
      </p:sp>
      <p:sp>
        <p:nvSpPr>
          <p:cNvPr id="3" name="Content Placeholder 2">
            <a:extLst>
              <a:ext uri="{FF2B5EF4-FFF2-40B4-BE49-F238E27FC236}">
                <a16:creationId xmlns:a16="http://schemas.microsoft.com/office/drawing/2014/main" id="{42F41551-5A95-BE20-8BEC-21F1D9C2C613}"/>
              </a:ext>
            </a:extLst>
          </p:cNvPr>
          <p:cNvSpPr>
            <a:spLocks noGrp="1"/>
          </p:cNvSpPr>
          <p:nvPr>
            <p:ph idx="1"/>
          </p:nvPr>
        </p:nvSpPr>
        <p:spPr>
          <a:xfrm>
            <a:off x="107504" y="969118"/>
            <a:ext cx="7344815" cy="5124178"/>
          </a:xfrm>
        </p:spPr>
        <p:txBody>
          <a:bodyPr vert="horz" lIns="0" tIns="0" rIns="0" bIns="0" rtlCol="0">
            <a:normAutofit fontScale="92500" lnSpcReduction="20000"/>
          </a:bodyPr>
          <a:lstStyle/>
          <a:p>
            <a:r>
              <a:rPr lang="en-AU" dirty="0"/>
              <a:t>Bolton wrote a paper on these new class of radio sources assuming he would be famous for this discovery</a:t>
            </a:r>
          </a:p>
          <a:p>
            <a:pPr lvl="1"/>
            <a:r>
              <a:rPr lang="en-AU" dirty="0"/>
              <a:t>mostly ignored by the Australian group who were busy observing the sun</a:t>
            </a:r>
          </a:p>
          <a:p>
            <a:pPr lvl="1"/>
            <a:r>
              <a:rPr lang="en-AU" dirty="0"/>
              <a:t>had to fight with Ruby Payne-Scott to get telescope time.</a:t>
            </a:r>
          </a:p>
          <a:p>
            <a:pPr lvl="1"/>
            <a:endParaRPr lang="en-AU" dirty="0"/>
          </a:p>
          <a:p>
            <a:r>
              <a:rPr lang="en-AU" dirty="0"/>
              <a:t>Bolton was transferred out of the radio astronomy group</a:t>
            </a:r>
          </a:p>
          <a:p>
            <a:pPr lvl="1"/>
            <a:r>
              <a:rPr lang="en-AU" dirty="0"/>
              <a:t>too disruptive</a:t>
            </a:r>
          </a:p>
          <a:p>
            <a:pPr lvl="1"/>
            <a:endParaRPr lang="en-AU" dirty="0"/>
          </a:p>
          <a:p>
            <a:r>
              <a:rPr lang="en-AU" dirty="0"/>
              <a:t>Bolton later moved to Caltech and became acknowledged as one of the worlds top astronomers.</a:t>
            </a:r>
          </a:p>
          <a:p>
            <a:endParaRPr lang="en-AU" dirty="0"/>
          </a:p>
          <a:p>
            <a:endParaRPr lang="en-AU" dirty="0"/>
          </a:p>
          <a:p>
            <a:r>
              <a:rPr lang="en-AU" dirty="0"/>
              <a:t>Returned to Australia in 1960 to run the new </a:t>
            </a:r>
          </a:p>
          <a:p>
            <a:pPr marL="0" indent="0">
              <a:buNone/>
            </a:pPr>
            <a:r>
              <a:rPr lang="en-AU" dirty="0"/>
              <a:t>      Parkes Radio Telescope</a:t>
            </a:r>
          </a:p>
          <a:p>
            <a:pPr lvl="1"/>
            <a:r>
              <a:rPr lang="en-AU" dirty="0"/>
              <a:t>the dish master</a:t>
            </a:r>
          </a:p>
          <a:p>
            <a:pPr lvl="1"/>
            <a:r>
              <a:rPr lang="en-AU" dirty="0"/>
              <a:t>Insisted on having an interferometer – the 60’ with variable baselines</a:t>
            </a:r>
          </a:p>
        </p:txBody>
      </p:sp>
      <p:sp>
        <p:nvSpPr>
          <p:cNvPr id="4" name="Slide Number Placeholder 3">
            <a:extLst>
              <a:ext uri="{FF2B5EF4-FFF2-40B4-BE49-F238E27FC236}">
                <a16:creationId xmlns:a16="http://schemas.microsoft.com/office/drawing/2014/main" id="{F087AA9B-1741-4585-2628-22ECA7AD2889}"/>
              </a:ext>
            </a:extLst>
          </p:cNvPr>
          <p:cNvSpPr>
            <a:spLocks noGrp="1"/>
          </p:cNvSpPr>
          <p:nvPr>
            <p:ph type="sldNum" sz="quarter" idx="4"/>
          </p:nvPr>
        </p:nvSpPr>
        <p:spPr/>
        <p:txBody>
          <a:bodyPr/>
          <a:lstStyle/>
          <a:p>
            <a:fld id="{2ABE124A-B5C5-46E0-B944-45307B126769}" type="slidenum">
              <a:rPr lang="en-AU" smtClean="0"/>
              <a:pPr/>
              <a:t>11</a:t>
            </a:fld>
            <a:r>
              <a:rPr lang="en-AU"/>
              <a:t>  |</a:t>
            </a:r>
            <a:endParaRPr lang="en-AU" dirty="0"/>
          </a:p>
        </p:txBody>
      </p:sp>
      <p:pic>
        <p:nvPicPr>
          <p:cNvPr id="6" name="Picture 5" descr="A person in a suit with his hand on his chin&#10;&#10;Description automatically generated">
            <a:extLst>
              <a:ext uri="{FF2B5EF4-FFF2-40B4-BE49-F238E27FC236}">
                <a16:creationId xmlns:a16="http://schemas.microsoft.com/office/drawing/2014/main" id="{678F109F-C775-0F48-9E4B-91775940EA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0708" y="0"/>
            <a:ext cx="1693292" cy="1988840"/>
          </a:xfrm>
          <a:prstGeom prst="rect">
            <a:avLst/>
          </a:prstGeom>
          <a:ln w="28575">
            <a:solidFill>
              <a:schemeClr val="accent1"/>
            </a:solidFill>
          </a:ln>
        </p:spPr>
      </p:pic>
      <p:pic>
        <p:nvPicPr>
          <p:cNvPr id="8" name="Picture 7" descr="A large satellite dishes on a field&#10;&#10;Description automatically generated">
            <a:extLst>
              <a:ext uri="{FF2B5EF4-FFF2-40B4-BE49-F238E27FC236}">
                <a16:creationId xmlns:a16="http://schemas.microsoft.com/office/drawing/2014/main" id="{A659ED9B-1A42-484D-572D-AD9E444EB1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107" y="3677059"/>
            <a:ext cx="2178389" cy="1747837"/>
          </a:xfrm>
          <a:prstGeom prst="rect">
            <a:avLst/>
          </a:prstGeom>
          <a:ln w="28575">
            <a:solidFill>
              <a:schemeClr val="accent1"/>
            </a:solidFill>
          </a:ln>
        </p:spPr>
      </p:pic>
    </p:spTree>
    <p:extLst>
      <p:ext uri="{BB962C8B-B14F-4D97-AF65-F5344CB8AC3E}">
        <p14:creationId xmlns:p14="http://schemas.microsoft.com/office/powerpoint/2010/main" val="1729341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1561-D372-F196-09A0-53FEEB38F9AC}"/>
              </a:ext>
            </a:extLst>
          </p:cNvPr>
          <p:cNvSpPr>
            <a:spLocks noGrp="1"/>
          </p:cNvSpPr>
          <p:nvPr>
            <p:ph type="title"/>
          </p:nvPr>
        </p:nvSpPr>
        <p:spPr>
          <a:xfrm>
            <a:off x="396713" y="57238"/>
            <a:ext cx="8461374" cy="852487"/>
          </a:xfrm>
        </p:spPr>
        <p:txBody>
          <a:bodyPr>
            <a:normAutofit/>
          </a:bodyPr>
          <a:lstStyle/>
          <a:p>
            <a:r>
              <a:rPr lang="en-AU" dirty="0"/>
              <a:t>Discoveries</a:t>
            </a:r>
          </a:p>
        </p:txBody>
      </p:sp>
      <p:sp>
        <p:nvSpPr>
          <p:cNvPr id="4" name="Slide Number Placeholder 3">
            <a:extLst>
              <a:ext uri="{FF2B5EF4-FFF2-40B4-BE49-F238E27FC236}">
                <a16:creationId xmlns:a16="http://schemas.microsoft.com/office/drawing/2014/main" id="{8D71CEBC-630C-5F08-7EEC-5019070899E7}"/>
              </a:ext>
            </a:extLst>
          </p:cNvPr>
          <p:cNvSpPr>
            <a:spLocks noGrp="1"/>
          </p:cNvSpPr>
          <p:nvPr>
            <p:ph type="sldNum" sz="quarter" idx="4"/>
          </p:nvPr>
        </p:nvSpPr>
        <p:spPr/>
        <p:txBody>
          <a:bodyPr/>
          <a:lstStyle/>
          <a:p>
            <a:fld id="{2ABE124A-B5C5-46E0-B944-45307B126769}" type="slidenum">
              <a:rPr lang="en-AU" smtClean="0"/>
              <a:pPr/>
              <a:t>12</a:t>
            </a:fld>
            <a:r>
              <a:rPr lang="en-AU"/>
              <a:t>  |</a:t>
            </a:r>
            <a:endParaRPr lang="en-AU" dirty="0"/>
          </a:p>
        </p:txBody>
      </p:sp>
      <p:sp>
        <p:nvSpPr>
          <p:cNvPr id="5" name="TextBox 4">
            <a:extLst>
              <a:ext uri="{FF2B5EF4-FFF2-40B4-BE49-F238E27FC236}">
                <a16:creationId xmlns:a16="http://schemas.microsoft.com/office/drawing/2014/main" id="{C407EA5E-731A-5872-4453-C47437FB5D59}"/>
              </a:ext>
            </a:extLst>
          </p:cNvPr>
          <p:cNvSpPr txBox="1"/>
          <p:nvPr/>
        </p:nvSpPr>
        <p:spPr>
          <a:xfrm>
            <a:off x="323850" y="527617"/>
            <a:ext cx="4303550" cy="400110"/>
          </a:xfrm>
          <a:prstGeom prst="rect">
            <a:avLst/>
          </a:prstGeom>
          <a:noFill/>
        </p:spPr>
        <p:txBody>
          <a:bodyPr wrap="none" rtlCol="0">
            <a:spAutoFit/>
          </a:bodyPr>
          <a:lstStyle/>
          <a:p>
            <a:r>
              <a:rPr lang="en-AU" sz="2000" i="1" dirty="0">
                <a:solidFill>
                  <a:srgbClr val="00B050"/>
                </a:solidFill>
              </a:rPr>
              <a:t>Kellerman and Bouton, Star Noise, 2023</a:t>
            </a:r>
          </a:p>
        </p:txBody>
      </p:sp>
      <p:grpSp>
        <p:nvGrpSpPr>
          <p:cNvPr id="12" name="Group 11">
            <a:extLst>
              <a:ext uri="{FF2B5EF4-FFF2-40B4-BE49-F238E27FC236}">
                <a16:creationId xmlns:a16="http://schemas.microsoft.com/office/drawing/2014/main" id="{E18DC5ED-3B84-31C8-43DF-B94962197E96}"/>
              </a:ext>
            </a:extLst>
          </p:cNvPr>
          <p:cNvGrpSpPr/>
          <p:nvPr/>
        </p:nvGrpSpPr>
        <p:grpSpPr>
          <a:xfrm>
            <a:off x="22592" y="2406249"/>
            <a:ext cx="9370309" cy="3599730"/>
            <a:chOff x="35060" y="2277542"/>
            <a:chExt cx="9370309" cy="3599730"/>
          </a:xfrm>
        </p:grpSpPr>
        <p:pic>
          <p:nvPicPr>
            <p:cNvPr id="6" name="Picture 5" descr="A close-up of a list&#10;&#10;Description automatically generated with low confidence">
              <a:extLst>
                <a:ext uri="{FF2B5EF4-FFF2-40B4-BE49-F238E27FC236}">
                  <a16:creationId xmlns:a16="http://schemas.microsoft.com/office/drawing/2014/main" id="{AA8C4E3F-0E4E-2F4E-C20A-4CFB2AABBFB5}"/>
                </a:ext>
              </a:extLst>
            </p:cNvPr>
            <p:cNvPicPr>
              <a:picLocks noChangeAspect="1"/>
            </p:cNvPicPr>
            <p:nvPr/>
          </p:nvPicPr>
          <p:blipFill rotWithShape="1">
            <a:blip r:embed="rId3">
              <a:extLst>
                <a:ext uri="{28A0092B-C50C-407E-A947-70E740481C1C}">
                  <a14:useLocalDpi xmlns:a14="http://schemas.microsoft.com/office/drawing/2010/main" val="0"/>
                </a:ext>
              </a:extLst>
            </a:blip>
            <a:srcRect l="7293" t="13250" r="44427" b="40900"/>
            <a:stretch/>
          </p:blipFill>
          <p:spPr>
            <a:xfrm>
              <a:off x="35060" y="2277542"/>
              <a:ext cx="4905377" cy="3599730"/>
            </a:xfrm>
            <a:prstGeom prst="rect">
              <a:avLst/>
            </a:prstGeom>
          </p:spPr>
        </p:pic>
        <p:pic>
          <p:nvPicPr>
            <p:cNvPr id="7" name="Picture 6" descr="A close-up of a list&#10;&#10;Description automatically generated with low confidence">
              <a:extLst>
                <a:ext uri="{FF2B5EF4-FFF2-40B4-BE49-F238E27FC236}">
                  <a16:creationId xmlns:a16="http://schemas.microsoft.com/office/drawing/2014/main" id="{A30F5EBE-86FC-5655-5728-C83566147CD7}"/>
                </a:ext>
              </a:extLst>
            </p:cNvPr>
            <p:cNvPicPr>
              <a:picLocks noChangeAspect="1"/>
            </p:cNvPicPr>
            <p:nvPr/>
          </p:nvPicPr>
          <p:blipFill rotWithShape="1">
            <a:blip r:embed="rId3">
              <a:extLst>
                <a:ext uri="{28A0092B-C50C-407E-A947-70E740481C1C}">
                  <a14:useLocalDpi xmlns:a14="http://schemas.microsoft.com/office/drawing/2010/main" val="0"/>
                </a:ext>
              </a:extLst>
            </a:blip>
            <a:srcRect l="7582" t="58798" r="44428" b="8653"/>
            <a:stretch/>
          </p:blipFill>
          <p:spPr>
            <a:xfrm>
              <a:off x="4572000" y="2600661"/>
              <a:ext cx="4680520" cy="2453164"/>
            </a:xfrm>
            <a:prstGeom prst="rect">
              <a:avLst/>
            </a:prstGeom>
          </p:spPr>
        </p:pic>
        <p:pic>
          <p:nvPicPr>
            <p:cNvPr id="9" name="Picture 8" descr="A picture containing text, screenshot, font, design&#10;&#10;Description automatically generated">
              <a:extLst>
                <a:ext uri="{FF2B5EF4-FFF2-40B4-BE49-F238E27FC236}">
                  <a16:creationId xmlns:a16="http://schemas.microsoft.com/office/drawing/2014/main" id="{201F0EEB-EA5B-C30B-7061-340942075F4C}"/>
                </a:ext>
              </a:extLst>
            </p:cNvPr>
            <p:cNvPicPr>
              <a:picLocks noChangeAspect="1"/>
            </p:cNvPicPr>
            <p:nvPr/>
          </p:nvPicPr>
          <p:blipFill rotWithShape="1">
            <a:blip r:embed="rId4">
              <a:extLst>
                <a:ext uri="{28A0092B-C50C-407E-A947-70E740481C1C}">
                  <a14:useLocalDpi xmlns:a14="http://schemas.microsoft.com/office/drawing/2010/main" val="0"/>
                </a:ext>
              </a:extLst>
            </a:blip>
            <a:srcRect l="6998" t="8830" r="42698" b="80450"/>
            <a:stretch/>
          </p:blipFill>
          <p:spPr>
            <a:xfrm>
              <a:off x="4499992" y="5013176"/>
              <a:ext cx="4905377" cy="807766"/>
            </a:xfrm>
            <a:prstGeom prst="rect">
              <a:avLst/>
            </a:prstGeom>
          </p:spPr>
        </p:pic>
      </p:grpSp>
      <p:sp>
        <p:nvSpPr>
          <p:cNvPr id="11" name="Content Placeholder 10">
            <a:extLst>
              <a:ext uri="{FF2B5EF4-FFF2-40B4-BE49-F238E27FC236}">
                <a16:creationId xmlns:a16="http://schemas.microsoft.com/office/drawing/2014/main" id="{8D489E10-810B-F394-1178-DB5A90B2F3AD}"/>
              </a:ext>
            </a:extLst>
          </p:cNvPr>
          <p:cNvSpPr>
            <a:spLocks noGrp="1"/>
          </p:cNvSpPr>
          <p:nvPr>
            <p:ph idx="1"/>
          </p:nvPr>
        </p:nvSpPr>
        <p:spPr>
          <a:xfrm>
            <a:off x="370281" y="980729"/>
            <a:ext cx="8461375" cy="1440160"/>
          </a:xfrm>
        </p:spPr>
        <p:txBody>
          <a:bodyPr>
            <a:normAutofit/>
          </a:bodyPr>
          <a:lstStyle/>
          <a:p>
            <a:r>
              <a:rPr lang="en-AU" sz="1800" dirty="0" err="1"/>
              <a:t>Harwit’s</a:t>
            </a:r>
            <a:r>
              <a:rPr lang="en-AU" sz="1800" dirty="0"/>
              <a:t> definition</a:t>
            </a:r>
          </a:p>
          <a:p>
            <a:pPr lvl="1"/>
            <a:r>
              <a:rPr lang="en-AU" sz="1600" dirty="0"/>
              <a:t>Named, conference, …..</a:t>
            </a:r>
          </a:p>
          <a:p>
            <a:pPr lvl="1"/>
            <a:r>
              <a:rPr lang="en-AU" sz="1600" dirty="0"/>
              <a:t>Consensus (Ekers, Kellermann, Lazio, Cordes), but clearly subjective</a:t>
            </a:r>
          </a:p>
          <a:p>
            <a:pPr lvl="1"/>
            <a:r>
              <a:rPr lang="en-AU" sz="1600" dirty="0"/>
              <a:t>Discoveries may not be a single event or a single scientist</a:t>
            </a:r>
          </a:p>
          <a:p>
            <a:pPr lvl="1"/>
            <a:r>
              <a:rPr lang="en-AU" sz="1600" dirty="0"/>
              <a:t>Doesn’t include sub-categories.  </a:t>
            </a:r>
            <a:r>
              <a:rPr lang="en-AU" sz="1600" dirty="0" err="1"/>
              <a:t>Eg</a:t>
            </a:r>
            <a:r>
              <a:rPr lang="en-AU" sz="1600" dirty="0"/>
              <a:t> radio galaxies but not tail sources….</a:t>
            </a:r>
          </a:p>
          <a:p>
            <a:pPr lvl="1"/>
            <a:endParaRPr lang="en-AU" sz="1600" dirty="0"/>
          </a:p>
        </p:txBody>
      </p:sp>
      <p:sp>
        <p:nvSpPr>
          <p:cNvPr id="13" name="Rectangle 12">
            <a:extLst>
              <a:ext uri="{FF2B5EF4-FFF2-40B4-BE49-F238E27FC236}">
                <a16:creationId xmlns:a16="http://schemas.microsoft.com/office/drawing/2014/main" id="{E0BBF7F0-BFBE-A2D8-41AF-11B5A4731E73}"/>
              </a:ext>
            </a:extLst>
          </p:cNvPr>
          <p:cNvSpPr/>
          <p:nvPr/>
        </p:nvSpPr>
        <p:spPr>
          <a:xfrm>
            <a:off x="22592" y="2420889"/>
            <a:ext cx="8941896" cy="35997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Straight Connector 14">
            <a:extLst>
              <a:ext uri="{FF2B5EF4-FFF2-40B4-BE49-F238E27FC236}">
                <a16:creationId xmlns:a16="http://schemas.microsoft.com/office/drawing/2014/main" id="{A1749574-DC11-6B9A-96A8-EAEE416180C6}"/>
              </a:ext>
            </a:extLst>
          </p:cNvPr>
          <p:cNvCxnSpPr/>
          <p:nvPr/>
        </p:nvCxnSpPr>
        <p:spPr>
          <a:xfrm flipV="1">
            <a:off x="22592" y="2636912"/>
            <a:ext cx="8941896" cy="92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9D63A1A-CAE3-75C7-6834-E6806D05E519}"/>
              </a:ext>
            </a:extLst>
          </p:cNvPr>
          <p:cNvCxnSpPr>
            <a:cxnSpLocks/>
          </p:cNvCxnSpPr>
          <p:nvPr/>
        </p:nvCxnSpPr>
        <p:spPr>
          <a:xfrm>
            <a:off x="4572000" y="2413569"/>
            <a:ext cx="26431" cy="359973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33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75E5439-7106-B2C7-DFBE-FF60A1862719}"/>
              </a:ext>
            </a:extLst>
          </p:cNvPr>
          <p:cNvSpPr/>
          <p:nvPr/>
        </p:nvSpPr>
        <p:spPr>
          <a:xfrm>
            <a:off x="3707904" y="116632"/>
            <a:ext cx="3168352" cy="441845"/>
          </a:xfrm>
          <a:prstGeom prst="rect">
            <a:avLst/>
          </a:prstGeom>
          <a:solidFill>
            <a:srgbClr val="00A9CE">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3461561-D372-F196-09A0-53FEEB38F9AC}"/>
              </a:ext>
            </a:extLst>
          </p:cNvPr>
          <p:cNvSpPr>
            <a:spLocks noGrp="1"/>
          </p:cNvSpPr>
          <p:nvPr>
            <p:ph type="title"/>
          </p:nvPr>
        </p:nvSpPr>
        <p:spPr>
          <a:xfrm>
            <a:off x="396713" y="57238"/>
            <a:ext cx="8461374" cy="852487"/>
          </a:xfrm>
        </p:spPr>
        <p:txBody>
          <a:bodyPr>
            <a:normAutofit/>
          </a:bodyPr>
          <a:lstStyle/>
          <a:p>
            <a:r>
              <a:rPr lang="en-AU" dirty="0"/>
              <a:t>Discoveries using Interferometers</a:t>
            </a:r>
          </a:p>
        </p:txBody>
      </p:sp>
      <p:sp>
        <p:nvSpPr>
          <p:cNvPr id="4" name="Slide Number Placeholder 3">
            <a:extLst>
              <a:ext uri="{FF2B5EF4-FFF2-40B4-BE49-F238E27FC236}">
                <a16:creationId xmlns:a16="http://schemas.microsoft.com/office/drawing/2014/main" id="{8D71CEBC-630C-5F08-7EEC-5019070899E7}"/>
              </a:ext>
            </a:extLst>
          </p:cNvPr>
          <p:cNvSpPr>
            <a:spLocks noGrp="1"/>
          </p:cNvSpPr>
          <p:nvPr>
            <p:ph type="sldNum" sz="quarter" idx="4"/>
          </p:nvPr>
        </p:nvSpPr>
        <p:spPr/>
        <p:txBody>
          <a:bodyPr/>
          <a:lstStyle/>
          <a:p>
            <a:fld id="{2ABE124A-B5C5-46E0-B944-45307B126769}" type="slidenum">
              <a:rPr lang="en-AU" smtClean="0"/>
              <a:pPr/>
              <a:t>13</a:t>
            </a:fld>
            <a:r>
              <a:rPr lang="en-AU"/>
              <a:t>  |</a:t>
            </a:r>
            <a:endParaRPr lang="en-AU" dirty="0"/>
          </a:p>
        </p:txBody>
      </p:sp>
      <p:sp>
        <p:nvSpPr>
          <p:cNvPr id="5" name="TextBox 4">
            <a:extLst>
              <a:ext uri="{FF2B5EF4-FFF2-40B4-BE49-F238E27FC236}">
                <a16:creationId xmlns:a16="http://schemas.microsoft.com/office/drawing/2014/main" id="{C407EA5E-731A-5872-4453-C47437FB5D59}"/>
              </a:ext>
            </a:extLst>
          </p:cNvPr>
          <p:cNvSpPr txBox="1"/>
          <p:nvPr/>
        </p:nvSpPr>
        <p:spPr>
          <a:xfrm>
            <a:off x="323850" y="527617"/>
            <a:ext cx="4303550" cy="400110"/>
          </a:xfrm>
          <a:prstGeom prst="rect">
            <a:avLst/>
          </a:prstGeom>
          <a:noFill/>
        </p:spPr>
        <p:txBody>
          <a:bodyPr wrap="none" rtlCol="0">
            <a:spAutoFit/>
          </a:bodyPr>
          <a:lstStyle/>
          <a:p>
            <a:r>
              <a:rPr lang="en-AU" sz="2000" i="1" dirty="0">
                <a:solidFill>
                  <a:srgbClr val="00B050"/>
                </a:solidFill>
              </a:rPr>
              <a:t>Kellerman and Bouton, Star Noise, 2023</a:t>
            </a:r>
          </a:p>
        </p:txBody>
      </p:sp>
      <p:grpSp>
        <p:nvGrpSpPr>
          <p:cNvPr id="12" name="Group 11">
            <a:extLst>
              <a:ext uri="{FF2B5EF4-FFF2-40B4-BE49-F238E27FC236}">
                <a16:creationId xmlns:a16="http://schemas.microsoft.com/office/drawing/2014/main" id="{E18DC5ED-3B84-31C8-43DF-B94962197E96}"/>
              </a:ext>
            </a:extLst>
          </p:cNvPr>
          <p:cNvGrpSpPr/>
          <p:nvPr/>
        </p:nvGrpSpPr>
        <p:grpSpPr>
          <a:xfrm>
            <a:off x="22592" y="2406249"/>
            <a:ext cx="9370309" cy="3599730"/>
            <a:chOff x="35060" y="2277542"/>
            <a:chExt cx="9370309" cy="3599730"/>
          </a:xfrm>
        </p:grpSpPr>
        <p:pic>
          <p:nvPicPr>
            <p:cNvPr id="6" name="Picture 5" descr="A close-up of a list&#10;&#10;Description automatically generated with low confidence">
              <a:extLst>
                <a:ext uri="{FF2B5EF4-FFF2-40B4-BE49-F238E27FC236}">
                  <a16:creationId xmlns:a16="http://schemas.microsoft.com/office/drawing/2014/main" id="{AA8C4E3F-0E4E-2F4E-C20A-4CFB2AABBFB5}"/>
                </a:ext>
              </a:extLst>
            </p:cNvPr>
            <p:cNvPicPr>
              <a:picLocks noChangeAspect="1"/>
            </p:cNvPicPr>
            <p:nvPr/>
          </p:nvPicPr>
          <p:blipFill rotWithShape="1">
            <a:blip r:embed="rId3">
              <a:extLst>
                <a:ext uri="{28A0092B-C50C-407E-A947-70E740481C1C}">
                  <a14:useLocalDpi xmlns:a14="http://schemas.microsoft.com/office/drawing/2010/main" val="0"/>
                </a:ext>
              </a:extLst>
            </a:blip>
            <a:srcRect l="7293" t="13250" r="44427" b="40900"/>
            <a:stretch/>
          </p:blipFill>
          <p:spPr>
            <a:xfrm>
              <a:off x="35060" y="2277542"/>
              <a:ext cx="4905377" cy="3599730"/>
            </a:xfrm>
            <a:prstGeom prst="rect">
              <a:avLst/>
            </a:prstGeom>
          </p:spPr>
        </p:pic>
        <p:pic>
          <p:nvPicPr>
            <p:cNvPr id="7" name="Picture 6" descr="A close-up of a list&#10;&#10;Description automatically generated with low confidence">
              <a:extLst>
                <a:ext uri="{FF2B5EF4-FFF2-40B4-BE49-F238E27FC236}">
                  <a16:creationId xmlns:a16="http://schemas.microsoft.com/office/drawing/2014/main" id="{A30F5EBE-86FC-5655-5728-C83566147CD7}"/>
                </a:ext>
              </a:extLst>
            </p:cNvPr>
            <p:cNvPicPr>
              <a:picLocks noChangeAspect="1"/>
            </p:cNvPicPr>
            <p:nvPr/>
          </p:nvPicPr>
          <p:blipFill rotWithShape="1">
            <a:blip r:embed="rId3">
              <a:extLst>
                <a:ext uri="{28A0092B-C50C-407E-A947-70E740481C1C}">
                  <a14:useLocalDpi xmlns:a14="http://schemas.microsoft.com/office/drawing/2010/main" val="0"/>
                </a:ext>
              </a:extLst>
            </a:blip>
            <a:srcRect l="7582" t="58798" r="44428" b="8653"/>
            <a:stretch/>
          </p:blipFill>
          <p:spPr>
            <a:xfrm>
              <a:off x="4572000" y="2600661"/>
              <a:ext cx="4680520" cy="2453164"/>
            </a:xfrm>
            <a:prstGeom prst="rect">
              <a:avLst/>
            </a:prstGeom>
          </p:spPr>
        </p:pic>
        <p:pic>
          <p:nvPicPr>
            <p:cNvPr id="9" name="Picture 8" descr="A picture containing text, screenshot, font, design&#10;&#10;Description automatically generated">
              <a:extLst>
                <a:ext uri="{FF2B5EF4-FFF2-40B4-BE49-F238E27FC236}">
                  <a16:creationId xmlns:a16="http://schemas.microsoft.com/office/drawing/2014/main" id="{201F0EEB-EA5B-C30B-7061-340942075F4C}"/>
                </a:ext>
              </a:extLst>
            </p:cNvPr>
            <p:cNvPicPr>
              <a:picLocks noChangeAspect="1"/>
            </p:cNvPicPr>
            <p:nvPr/>
          </p:nvPicPr>
          <p:blipFill rotWithShape="1">
            <a:blip r:embed="rId4">
              <a:extLst>
                <a:ext uri="{28A0092B-C50C-407E-A947-70E740481C1C}">
                  <a14:useLocalDpi xmlns:a14="http://schemas.microsoft.com/office/drawing/2010/main" val="0"/>
                </a:ext>
              </a:extLst>
            </a:blip>
            <a:srcRect l="6998" t="8830" r="42698" b="80450"/>
            <a:stretch/>
          </p:blipFill>
          <p:spPr>
            <a:xfrm>
              <a:off x="4499992" y="5013176"/>
              <a:ext cx="4905377" cy="807766"/>
            </a:xfrm>
            <a:prstGeom prst="rect">
              <a:avLst/>
            </a:prstGeom>
          </p:spPr>
        </p:pic>
      </p:grpSp>
      <p:sp>
        <p:nvSpPr>
          <p:cNvPr id="11" name="Content Placeholder 10">
            <a:extLst>
              <a:ext uri="{FF2B5EF4-FFF2-40B4-BE49-F238E27FC236}">
                <a16:creationId xmlns:a16="http://schemas.microsoft.com/office/drawing/2014/main" id="{8D489E10-810B-F394-1178-DB5A90B2F3AD}"/>
              </a:ext>
            </a:extLst>
          </p:cNvPr>
          <p:cNvSpPr>
            <a:spLocks noGrp="1"/>
          </p:cNvSpPr>
          <p:nvPr>
            <p:ph idx="1"/>
          </p:nvPr>
        </p:nvSpPr>
        <p:spPr>
          <a:xfrm>
            <a:off x="374389" y="938366"/>
            <a:ext cx="8461375" cy="1440160"/>
          </a:xfrm>
        </p:spPr>
        <p:txBody>
          <a:bodyPr>
            <a:normAutofit/>
          </a:bodyPr>
          <a:lstStyle/>
          <a:p>
            <a:r>
              <a:rPr lang="en-AU" sz="1800" dirty="0" err="1"/>
              <a:t>Harwit’s</a:t>
            </a:r>
            <a:r>
              <a:rPr lang="en-AU" sz="1800" dirty="0"/>
              <a:t> definition</a:t>
            </a:r>
          </a:p>
          <a:p>
            <a:pPr lvl="1"/>
            <a:r>
              <a:rPr lang="en-AU" sz="1600" dirty="0"/>
              <a:t>Named, conference, …..</a:t>
            </a:r>
          </a:p>
          <a:p>
            <a:pPr lvl="1"/>
            <a:r>
              <a:rPr lang="en-AU" sz="1600" dirty="0"/>
              <a:t>Consensus (Ekers, Kellermann, Lazio, Cordes), but clearly subjective</a:t>
            </a:r>
          </a:p>
          <a:p>
            <a:pPr lvl="1"/>
            <a:r>
              <a:rPr lang="en-AU" sz="1600" dirty="0"/>
              <a:t>Discoveries may not be a single event or a single scientist</a:t>
            </a:r>
          </a:p>
          <a:p>
            <a:pPr lvl="1"/>
            <a:r>
              <a:rPr lang="en-AU" sz="1600" dirty="0"/>
              <a:t>Doesn’t include sub-categories.  </a:t>
            </a:r>
            <a:r>
              <a:rPr lang="en-AU" sz="1600" dirty="0" err="1"/>
              <a:t>Eg</a:t>
            </a:r>
            <a:r>
              <a:rPr lang="en-AU" sz="1600" dirty="0"/>
              <a:t> radio galaxies but not tail sources….</a:t>
            </a:r>
          </a:p>
          <a:p>
            <a:pPr lvl="1"/>
            <a:endParaRPr lang="en-AU" sz="1600" dirty="0"/>
          </a:p>
        </p:txBody>
      </p:sp>
      <p:sp>
        <p:nvSpPr>
          <p:cNvPr id="13" name="Rectangle 12">
            <a:extLst>
              <a:ext uri="{FF2B5EF4-FFF2-40B4-BE49-F238E27FC236}">
                <a16:creationId xmlns:a16="http://schemas.microsoft.com/office/drawing/2014/main" id="{E0BBF7F0-BFBE-A2D8-41AF-11B5A4731E73}"/>
              </a:ext>
            </a:extLst>
          </p:cNvPr>
          <p:cNvSpPr/>
          <p:nvPr/>
        </p:nvSpPr>
        <p:spPr>
          <a:xfrm>
            <a:off x="22592" y="2420889"/>
            <a:ext cx="8941896" cy="35997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Straight Connector 14">
            <a:extLst>
              <a:ext uri="{FF2B5EF4-FFF2-40B4-BE49-F238E27FC236}">
                <a16:creationId xmlns:a16="http://schemas.microsoft.com/office/drawing/2014/main" id="{A1749574-DC11-6B9A-96A8-EAEE416180C6}"/>
              </a:ext>
            </a:extLst>
          </p:cNvPr>
          <p:cNvCxnSpPr/>
          <p:nvPr/>
        </p:nvCxnSpPr>
        <p:spPr>
          <a:xfrm flipV="1">
            <a:off x="22592" y="2636912"/>
            <a:ext cx="8941896" cy="92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9D63A1A-CAE3-75C7-6834-E6806D05E519}"/>
              </a:ext>
            </a:extLst>
          </p:cNvPr>
          <p:cNvCxnSpPr>
            <a:cxnSpLocks/>
          </p:cNvCxnSpPr>
          <p:nvPr/>
        </p:nvCxnSpPr>
        <p:spPr>
          <a:xfrm>
            <a:off x="4572000" y="2413569"/>
            <a:ext cx="26431" cy="359973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51CF750-9571-1997-6F1F-5CD41E9AB631}"/>
              </a:ext>
            </a:extLst>
          </p:cNvPr>
          <p:cNvSpPr/>
          <p:nvPr/>
        </p:nvSpPr>
        <p:spPr>
          <a:xfrm>
            <a:off x="535481" y="2729368"/>
            <a:ext cx="2016224" cy="223562"/>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BF066345-20EA-7258-1F3B-F72F9EE814AF}"/>
              </a:ext>
            </a:extLst>
          </p:cNvPr>
          <p:cNvSpPr/>
          <p:nvPr/>
        </p:nvSpPr>
        <p:spPr>
          <a:xfrm>
            <a:off x="535481" y="3712063"/>
            <a:ext cx="2016224" cy="223562"/>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02AFFFCC-A5BF-9103-D22A-81D446DBF739}"/>
              </a:ext>
            </a:extLst>
          </p:cNvPr>
          <p:cNvSpPr/>
          <p:nvPr/>
        </p:nvSpPr>
        <p:spPr>
          <a:xfrm>
            <a:off x="512172" y="4065700"/>
            <a:ext cx="2016224" cy="223562"/>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390C7BFB-1A09-C8AB-6048-896F5E95AEE2}"/>
              </a:ext>
            </a:extLst>
          </p:cNvPr>
          <p:cNvSpPr/>
          <p:nvPr/>
        </p:nvSpPr>
        <p:spPr>
          <a:xfrm>
            <a:off x="523013" y="4266669"/>
            <a:ext cx="2016224" cy="223562"/>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85D0F54F-079B-F364-2616-B8383642F2A7}"/>
              </a:ext>
            </a:extLst>
          </p:cNvPr>
          <p:cNvSpPr/>
          <p:nvPr/>
        </p:nvSpPr>
        <p:spPr>
          <a:xfrm>
            <a:off x="513348" y="4473991"/>
            <a:ext cx="2016224" cy="223562"/>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EDED7FAD-2844-FD0B-B461-21974F6C2428}"/>
              </a:ext>
            </a:extLst>
          </p:cNvPr>
          <p:cNvSpPr/>
          <p:nvPr/>
        </p:nvSpPr>
        <p:spPr>
          <a:xfrm>
            <a:off x="512172" y="4666042"/>
            <a:ext cx="2016224" cy="223562"/>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8E2C1139-22B2-37A6-E5AE-A24140EA3866}"/>
              </a:ext>
            </a:extLst>
          </p:cNvPr>
          <p:cNvSpPr/>
          <p:nvPr/>
        </p:nvSpPr>
        <p:spPr>
          <a:xfrm>
            <a:off x="512172" y="5048395"/>
            <a:ext cx="2016224" cy="223562"/>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663849D9-BD57-BE78-7566-25855F427DC7}"/>
              </a:ext>
            </a:extLst>
          </p:cNvPr>
          <p:cNvSpPr/>
          <p:nvPr/>
        </p:nvSpPr>
        <p:spPr>
          <a:xfrm>
            <a:off x="544380" y="5446789"/>
            <a:ext cx="2016224" cy="223562"/>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1BE9D2C5-5C00-9E51-66B0-66C844F46E74}"/>
              </a:ext>
            </a:extLst>
          </p:cNvPr>
          <p:cNvSpPr/>
          <p:nvPr/>
        </p:nvSpPr>
        <p:spPr>
          <a:xfrm>
            <a:off x="560202" y="5802994"/>
            <a:ext cx="2016224" cy="223562"/>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76DD0ABF-A0BC-8413-CFAA-93AFA301E0AA}"/>
              </a:ext>
            </a:extLst>
          </p:cNvPr>
          <p:cNvSpPr/>
          <p:nvPr/>
        </p:nvSpPr>
        <p:spPr>
          <a:xfrm>
            <a:off x="5049624" y="2754074"/>
            <a:ext cx="2258679" cy="198856"/>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777B50F1-7028-4F70-541E-6D04399A9F27}"/>
              </a:ext>
            </a:extLst>
          </p:cNvPr>
          <p:cNvSpPr/>
          <p:nvPr/>
        </p:nvSpPr>
        <p:spPr>
          <a:xfrm>
            <a:off x="5049624" y="3509577"/>
            <a:ext cx="2258679" cy="198856"/>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4ED1F006-9A8D-FAE2-8824-73A04E3C9457}"/>
              </a:ext>
            </a:extLst>
          </p:cNvPr>
          <p:cNvSpPr/>
          <p:nvPr/>
        </p:nvSpPr>
        <p:spPr>
          <a:xfrm>
            <a:off x="5049624" y="4041676"/>
            <a:ext cx="2258679" cy="198856"/>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EA5C1EC4-D27F-6E57-6590-4D37A5DB8973}"/>
              </a:ext>
            </a:extLst>
          </p:cNvPr>
          <p:cNvSpPr/>
          <p:nvPr/>
        </p:nvSpPr>
        <p:spPr>
          <a:xfrm>
            <a:off x="5049624" y="4213966"/>
            <a:ext cx="2258679" cy="198856"/>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28150670-4728-D001-F0BA-6CB333F24CF6}"/>
              </a:ext>
            </a:extLst>
          </p:cNvPr>
          <p:cNvSpPr/>
          <p:nvPr/>
        </p:nvSpPr>
        <p:spPr>
          <a:xfrm>
            <a:off x="5069877" y="4591780"/>
            <a:ext cx="2258679" cy="198856"/>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652B430F-6969-5FFA-8B93-1E8F46B41C7B}"/>
              </a:ext>
            </a:extLst>
          </p:cNvPr>
          <p:cNvSpPr/>
          <p:nvPr/>
        </p:nvSpPr>
        <p:spPr>
          <a:xfrm>
            <a:off x="5069877" y="4790176"/>
            <a:ext cx="2258679" cy="198856"/>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6808507E-931F-B716-5139-01DF86D00F6F}"/>
              </a:ext>
            </a:extLst>
          </p:cNvPr>
          <p:cNvSpPr/>
          <p:nvPr/>
        </p:nvSpPr>
        <p:spPr>
          <a:xfrm>
            <a:off x="5069877" y="5491011"/>
            <a:ext cx="2258679" cy="198856"/>
          </a:xfrm>
          <a:prstGeom prst="rect">
            <a:avLst/>
          </a:prstGeom>
          <a:solidFill>
            <a:srgbClr val="00A9C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Box 30">
            <a:extLst>
              <a:ext uri="{FF2B5EF4-FFF2-40B4-BE49-F238E27FC236}">
                <a16:creationId xmlns:a16="http://schemas.microsoft.com/office/drawing/2014/main" id="{0A413A13-0FAE-F635-B0CC-9EF52E7317D3}"/>
              </a:ext>
            </a:extLst>
          </p:cNvPr>
          <p:cNvSpPr txBox="1"/>
          <p:nvPr/>
        </p:nvSpPr>
        <p:spPr>
          <a:xfrm>
            <a:off x="2608583" y="4911050"/>
            <a:ext cx="420308" cy="461665"/>
          </a:xfrm>
          <a:prstGeom prst="rect">
            <a:avLst/>
          </a:prstGeom>
          <a:noFill/>
        </p:spPr>
        <p:txBody>
          <a:bodyPr wrap="none" rtlCol="0">
            <a:spAutoFit/>
          </a:bodyPr>
          <a:lstStyle/>
          <a:p>
            <a:r>
              <a:rPr lang="en-AU" sz="2400" dirty="0">
                <a:solidFill>
                  <a:srgbClr val="FF0000"/>
                </a:solidFill>
                <a:sym typeface="Wingdings 2" panose="05020102010507070707" pitchFamily="18" charset="2"/>
              </a:rPr>
              <a:t></a:t>
            </a:r>
            <a:endParaRPr lang="en-AU" sz="2400" dirty="0">
              <a:solidFill>
                <a:srgbClr val="FF0000"/>
              </a:solidFill>
            </a:endParaRPr>
          </a:p>
        </p:txBody>
      </p:sp>
      <p:sp>
        <p:nvSpPr>
          <p:cNvPr id="35" name="TextBox 34">
            <a:extLst>
              <a:ext uri="{FF2B5EF4-FFF2-40B4-BE49-F238E27FC236}">
                <a16:creationId xmlns:a16="http://schemas.microsoft.com/office/drawing/2014/main" id="{A504D1C7-CA2D-4EDF-575A-374F6F2F3014}"/>
              </a:ext>
            </a:extLst>
          </p:cNvPr>
          <p:cNvSpPr txBox="1"/>
          <p:nvPr/>
        </p:nvSpPr>
        <p:spPr>
          <a:xfrm>
            <a:off x="2631042" y="5298807"/>
            <a:ext cx="420308" cy="461665"/>
          </a:xfrm>
          <a:prstGeom prst="rect">
            <a:avLst/>
          </a:prstGeom>
          <a:noFill/>
        </p:spPr>
        <p:txBody>
          <a:bodyPr wrap="none" rtlCol="0">
            <a:spAutoFit/>
          </a:bodyPr>
          <a:lstStyle/>
          <a:p>
            <a:r>
              <a:rPr lang="en-AU" sz="2400" dirty="0">
                <a:solidFill>
                  <a:srgbClr val="FF0000"/>
                </a:solidFill>
                <a:sym typeface="Wingdings 2" panose="05020102010507070707" pitchFamily="18" charset="2"/>
              </a:rPr>
              <a:t></a:t>
            </a:r>
            <a:endParaRPr lang="en-AU" sz="2400" dirty="0">
              <a:solidFill>
                <a:srgbClr val="FF0000"/>
              </a:solidFill>
            </a:endParaRPr>
          </a:p>
        </p:txBody>
      </p:sp>
      <p:sp>
        <p:nvSpPr>
          <p:cNvPr id="36" name="TextBox 35">
            <a:extLst>
              <a:ext uri="{FF2B5EF4-FFF2-40B4-BE49-F238E27FC236}">
                <a16:creationId xmlns:a16="http://schemas.microsoft.com/office/drawing/2014/main" id="{94F26637-9CBC-5CC0-CF52-F1476D321D28}"/>
              </a:ext>
            </a:extLst>
          </p:cNvPr>
          <p:cNvSpPr txBox="1"/>
          <p:nvPr/>
        </p:nvSpPr>
        <p:spPr>
          <a:xfrm>
            <a:off x="2576426" y="3532563"/>
            <a:ext cx="420308" cy="461665"/>
          </a:xfrm>
          <a:prstGeom prst="rect">
            <a:avLst/>
          </a:prstGeom>
          <a:noFill/>
        </p:spPr>
        <p:txBody>
          <a:bodyPr wrap="none" rtlCol="0">
            <a:spAutoFit/>
          </a:bodyPr>
          <a:lstStyle/>
          <a:p>
            <a:r>
              <a:rPr lang="en-AU" sz="2400" dirty="0">
                <a:solidFill>
                  <a:srgbClr val="FF0000"/>
                </a:solidFill>
                <a:sym typeface="Wingdings 2" panose="05020102010507070707" pitchFamily="18" charset="2"/>
              </a:rPr>
              <a:t></a:t>
            </a:r>
            <a:endParaRPr lang="en-AU" sz="2400" dirty="0">
              <a:solidFill>
                <a:srgbClr val="FF0000"/>
              </a:solidFill>
            </a:endParaRPr>
          </a:p>
        </p:txBody>
      </p:sp>
      <p:sp>
        <p:nvSpPr>
          <p:cNvPr id="37" name="TextBox 36">
            <a:extLst>
              <a:ext uri="{FF2B5EF4-FFF2-40B4-BE49-F238E27FC236}">
                <a16:creationId xmlns:a16="http://schemas.microsoft.com/office/drawing/2014/main" id="{FFD34818-CC4D-B69F-D171-BE7CCE8A3853}"/>
              </a:ext>
            </a:extLst>
          </p:cNvPr>
          <p:cNvSpPr txBox="1"/>
          <p:nvPr/>
        </p:nvSpPr>
        <p:spPr>
          <a:xfrm>
            <a:off x="6949119" y="79247"/>
            <a:ext cx="420308" cy="461665"/>
          </a:xfrm>
          <a:prstGeom prst="rect">
            <a:avLst/>
          </a:prstGeom>
          <a:noFill/>
        </p:spPr>
        <p:txBody>
          <a:bodyPr wrap="none" rtlCol="0">
            <a:spAutoFit/>
          </a:bodyPr>
          <a:lstStyle/>
          <a:p>
            <a:r>
              <a:rPr lang="en-AU" sz="2400" dirty="0">
                <a:solidFill>
                  <a:srgbClr val="FF0000"/>
                </a:solidFill>
                <a:sym typeface="Wingdings 2" panose="05020102010507070707" pitchFamily="18" charset="2"/>
              </a:rPr>
              <a:t></a:t>
            </a:r>
            <a:endParaRPr lang="en-AU" sz="2400" dirty="0">
              <a:solidFill>
                <a:srgbClr val="FF0000"/>
              </a:solidFill>
            </a:endParaRPr>
          </a:p>
        </p:txBody>
      </p:sp>
      <p:sp>
        <p:nvSpPr>
          <p:cNvPr id="39" name="TextBox 38">
            <a:extLst>
              <a:ext uri="{FF2B5EF4-FFF2-40B4-BE49-F238E27FC236}">
                <a16:creationId xmlns:a16="http://schemas.microsoft.com/office/drawing/2014/main" id="{F1664575-63B1-3AE1-69B9-75E83D54BB6C}"/>
              </a:ext>
            </a:extLst>
          </p:cNvPr>
          <p:cNvSpPr txBox="1"/>
          <p:nvPr/>
        </p:nvSpPr>
        <p:spPr>
          <a:xfrm>
            <a:off x="7235931" y="3388003"/>
            <a:ext cx="420308" cy="461665"/>
          </a:xfrm>
          <a:prstGeom prst="rect">
            <a:avLst/>
          </a:prstGeom>
          <a:noFill/>
        </p:spPr>
        <p:txBody>
          <a:bodyPr wrap="none" rtlCol="0">
            <a:spAutoFit/>
          </a:bodyPr>
          <a:lstStyle/>
          <a:p>
            <a:r>
              <a:rPr lang="en-AU" sz="2400" dirty="0">
                <a:solidFill>
                  <a:srgbClr val="FF0000"/>
                </a:solidFill>
                <a:sym typeface="Wingdings 2" panose="05020102010507070707" pitchFamily="18" charset="2"/>
              </a:rPr>
              <a:t></a:t>
            </a:r>
            <a:endParaRPr lang="en-AU" sz="2400" dirty="0">
              <a:solidFill>
                <a:srgbClr val="FF0000"/>
              </a:solidFill>
            </a:endParaRPr>
          </a:p>
        </p:txBody>
      </p:sp>
    </p:spTree>
    <p:extLst>
      <p:ext uri="{BB962C8B-B14F-4D97-AF65-F5344CB8AC3E}">
        <p14:creationId xmlns:p14="http://schemas.microsoft.com/office/powerpoint/2010/main" val="212050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188A5-C559-FD5D-7959-B613DDC03D89}"/>
              </a:ext>
            </a:extLst>
          </p:cNvPr>
          <p:cNvSpPr>
            <a:spLocks noGrp="1"/>
          </p:cNvSpPr>
          <p:nvPr>
            <p:ph type="title"/>
          </p:nvPr>
        </p:nvSpPr>
        <p:spPr/>
        <p:txBody>
          <a:bodyPr/>
          <a:lstStyle/>
          <a:p>
            <a:r>
              <a:rPr lang="en-AU" dirty="0"/>
              <a:t>Star Noise</a:t>
            </a:r>
          </a:p>
        </p:txBody>
      </p:sp>
      <p:sp>
        <p:nvSpPr>
          <p:cNvPr id="3" name="Content Placeholder 2">
            <a:extLst>
              <a:ext uri="{FF2B5EF4-FFF2-40B4-BE49-F238E27FC236}">
                <a16:creationId xmlns:a16="http://schemas.microsoft.com/office/drawing/2014/main" id="{BF47C6E2-95C9-AB09-C11C-4508502F01C1}"/>
              </a:ext>
            </a:extLst>
          </p:cNvPr>
          <p:cNvSpPr>
            <a:spLocks noGrp="1"/>
          </p:cNvSpPr>
          <p:nvPr>
            <p:ph idx="1"/>
          </p:nvPr>
        </p:nvSpPr>
        <p:spPr/>
        <p:txBody>
          <a:bodyPr/>
          <a:lstStyle/>
          <a:p>
            <a:endParaRPr lang="en-AU"/>
          </a:p>
        </p:txBody>
      </p:sp>
      <p:sp>
        <p:nvSpPr>
          <p:cNvPr id="4" name="Slide Number Placeholder 3">
            <a:extLst>
              <a:ext uri="{FF2B5EF4-FFF2-40B4-BE49-F238E27FC236}">
                <a16:creationId xmlns:a16="http://schemas.microsoft.com/office/drawing/2014/main" id="{F6A7B4D8-235A-CAC9-5068-EF43DA217658}"/>
              </a:ext>
            </a:extLst>
          </p:cNvPr>
          <p:cNvSpPr>
            <a:spLocks noGrp="1"/>
          </p:cNvSpPr>
          <p:nvPr>
            <p:ph type="sldNum" sz="quarter" idx="4"/>
          </p:nvPr>
        </p:nvSpPr>
        <p:spPr/>
        <p:txBody>
          <a:bodyPr/>
          <a:lstStyle/>
          <a:p>
            <a:fld id="{2ABE124A-B5C5-46E0-B944-45307B126769}" type="slidenum">
              <a:rPr lang="en-AU" smtClean="0"/>
              <a:pPr/>
              <a:t>14</a:t>
            </a:fld>
            <a:r>
              <a:rPr lang="en-AU"/>
              <a:t>  |</a:t>
            </a:r>
            <a:endParaRPr lang="en-AU" dirty="0"/>
          </a:p>
        </p:txBody>
      </p:sp>
      <p:graphicFrame>
        <p:nvGraphicFramePr>
          <p:cNvPr id="5" name="Object 4">
            <a:extLst>
              <a:ext uri="{FF2B5EF4-FFF2-40B4-BE49-F238E27FC236}">
                <a16:creationId xmlns:a16="http://schemas.microsoft.com/office/drawing/2014/main" id="{BC52A581-C336-2762-1C6F-19EEFF131372}"/>
              </a:ext>
            </a:extLst>
          </p:cNvPr>
          <p:cNvGraphicFramePr>
            <a:graphicFrameLocks noChangeAspect="1"/>
          </p:cNvGraphicFramePr>
          <p:nvPr>
            <p:extLst>
              <p:ext uri="{D42A27DB-BD31-4B8C-83A1-F6EECF244321}">
                <p14:modId xmlns:p14="http://schemas.microsoft.com/office/powerpoint/2010/main" val="558242984"/>
              </p:ext>
            </p:extLst>
          </p:nvPr>
        </p:nvGraphicFramePr>
        <p:xfrm>
          <a:off x="-1" y="0"/>
          <a:ext cx="9109565" cy="6093296"/>
        </p:xfrm>
        <a:graphic>
          <a:graphicData uri="http://schemas.openxmlformats.org/presentationml/2006/ole">
            <mc:AlternateContent xmlns:mc="http://schemas.openxmlformats.org/markup-compatibility/2006">
              <mc:Choice xmlns:v="urn:schemas-microsoft-com:vml" Requires="v">
                <p:oleObj name="Acrobat Document" r:id="rId2" imgW="8892348" imgH="6088001" progId="AcroExch.Document.DC">
                  <p:embed/>
                </p:oleObj>
              </mc:Choice>
              <mc:Fallback>
                <p:oleObj name="Acrobat Document" r:id="rId2" imgW="8892348" imgH="6088001" progId="AcroExch.Document.DC">
                  <p:embed/>
                  <p:pic>
                    <p:nvPicPr>
                      <p:cNvPr id="0" name=""/>
                      <p:cNvPicPr/>
                      <p:nvPr/>
                    </p:nvPicPr>
                    <p:blipFill>
                      <a:blip r:embed="rId3"/>
                      <a:stretch>
                        <a:fillRect/>
                      </a:stretch>
                    </p:blipFill>
                    <p:spPr>
                      <a:xfrm>
                        <a:off x="-1" y="0"/>
                        <a:ext cx="9109565" cy="6093296"/>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E85E783B-9C0B-A692-958A-DF49B513FE80}"/>
              </a:ext>
            </a:extLst>
          </p:cNvPr>
          <p:cNvSpPr txBox="1"/>
          <p:nvPr/>
        </p:nvSpPr>
        <p:spPr>
          <a:xfrm>
            <a:off x="5684832" y="5574341"/>
            <a:ext cx="2379626" cy="369332"/>
          </a:xfrm>
          <a:prstGeom prst="rect">
            <a:avLst/>
          </a:prstGeom>
          <a:noFill/>
          <a:ln>
            <a:solidFill>
              <a:schemeClr val="bg1"/>
            </a:solidFill>
          </a:ln>
          <a:effectLst>
            <a:glow rad="101600">
              <a:schemeClr val="accent1">
                <a:satMod val="175000"/>
                <a:alpha val="40000"/>
              </a:schemeClr>
            </a:glow>
          </a:effectLst>
        </p:spPr>
        <p:txBody>
          <a:bodyPr wrap="none" rtlCol="0">
            <a:spAutoFit/>
          </a:bodyPr>
          <a:lstStyle/>
          <a:p>
            <a:r>
              <a:rPr lang="en-AU" sz="1800" b="0" i="1" u="none" strike="noStrike" baseline="0" dirty="0">
                <a:solidFill>
                  <a:schemeClr val="bg1"/>
                </a:solidFill>
                <a:latin typeface="TimesLTStd-Italic"/>
              </a:rPr>
              <a:t>Foreword by Ron Ekers</a:t>
            </a:r>
            <a:endParaRPr lang="en-AU" dirty="0">
              <a:solidFill>
                <a:schemeClr val="bg1"/>
              </a:solidFill>
            </a:endParaRPr>
          </a:p>
        </p:txBody>
      </p:sp>
    </p:spTree>
    <p:extLst>
      <p:ext uri="{BB962C8B-B14F-4D97-AF65-F5344CB8AC3E}">
        <p14:creationId xmlns:p14="http://schemas.microsoft.com/office/powerpoint/2010/main" val="203749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bwMode="auto">
          <a:xfrm>
            <a:off x="7204075"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AU"/>
            </a:defPPr>
            <a:lvl1pPr algn="r" rtl="0" eaLnBrk="0" fontAlgn="base" hangingPunct="0">
              <a:spcBef>
                <a:spcPct val="0"/>
              </a:spcBef>
              <a:spcAft>
                <a:spcPct val="0"/>
              </a:spcAft>
              <a:defRPr sz="1400" kern="1200">
                <a:solidFill>
                  <a:schemeClr val="bg2"/>
                </a:solidFill>
                <a:latin typeface="Times New Roman" pitchFamily="18" charset="0"/>
                <a:ea typeface="+mn-ea"/>
                <a:cs typeface="Arial" charset="0"/>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5pPr>
            <a:lvl6pPr marL="2286000" algn="l" defTabSz="914400" rtl="0" eaLnBrk="1" latinLnBrk="0" hangingPunct="1">
              <a:defRPr sz="2800" kern="1200">
                <a:solidFill>
                  <a:schemeClr val="tx1"/>
                </a:solidFill>
                <a:latin typeface="Times New Roman" pitchFamily="18" charset="0"/>
                <a:ea typeface="+mn-ea"/>
                <a:cs typeface="Arial" charset="0"/>
              </a:defRPr>
            </a:lvl6pPr>
            <a:lvl7pPr marL="2743200" algn="l" defTabSz="914400" rtl="0" eaLnBrk="1" latinLnBrk="0" hangingPunct="1">
              <a:defRPr sz="2800" kern="1200">
                <a:solidFill>
                  <a:schemeClr val="tx1"/>
                </a:solidFill>
                <a:latin typeface="Times New Roman" pitchFamily="18" charset="0"/>
                <a:ea typeface="+mn-ea"/>
                <a:cs typeface="Arial" charset="0"/>
              </a:defRPr>
            </a:lvl7pPr>
            <a:lvl8pPr marL="3200400" algn="l" defTabSz="914400" rtl="0" eaLnBrk="1" latinLnBrk="0" hangingPunct="1">
              <a:defRPr sz="2800" kern="1200">
                <a:solidFill>
                  <a:schemeClr val="tx1"/>
                </a:solidFill>
                <a:latin typeface="Times New Roman" pitchFamily="18" charset="0"/>
                <a:ea typeface="+mn-ea"/>
                <a:cs typeface="Arial" charset="0"/>
              </a:defRPr>
            </a:lvl8pPr>
            <a:lvl9pPr marL="3657600" algn="l" defTabSz="914400" rtl="0" eaLnBrk="1" latinLnBrk="0" hangingPunct="1">
              <a:defRPr sz="2800" kern="1200">
                <a:solidFill>
                  <a:schemeClr val="tx1"/>
                </a:solidFill>
                <a:latin typeface="Times New Roman" pitchFamily="18" charset="0"/>
                <a:ea typeface="+mn-ea"/>
                <a:cs typeface="Arial" charset="0"/>
              </a:defRPr>
            </a:lvl9pPr>
          </a:lstStyle>
          <a:p>
            <a:pPr>
              <a:defRPr/>
            </a:pPr>
            <a:fld id="{D1E15457-A153-4013-AD02-268518E3D668}" type="slidenum">
              <a:rPr lang="en-AU" smtClean="0"/>
              <a:pPr>
                <a:defRPr/>
              </a:pPr>
              <a:t>15</a:t>
            </a:fld>
            <a:endParaRPr lang="en-AU"/>
          </a:p>
        </p:txBody>
      </p:sp>
      <p:sp>
        <p:nvSpPr>
          <p:cNvPr id="19459" name="Slide Number Placeholder 5"/>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0B3D428C-3F0C-412E-B20B-7FCE1BDCEF35}" type="slidenum">
              <a:rPr lang="en-AU" sz="1400">
                <a:solidFill>
                  <a:schemeClr val="bg2"/>
                </a:solidFill>
              </a:rPr>
              <a:pPr algn="r"/>
              <a:t>15</a:t>
            </a:fld>
            <a:endParaRPr lang="en-AU" sz="1400">
              <a:solidFill>
                <a:schemeClr val="bg2"/>
              </a:solidFill>
            </a:endParaRPr>
          </a:p>
        </p:txBody>
      </p:sp>
      <p:sp>
        <p:nvSpPr>
          <p:cNvPr id="19460" name="Rectangle 2"/>
          <p:cNvSpPr>
            <a:spLocks noGrp="1" noChangeArrowheads="1"/>
          </p:cNvSpPr>
          <p:nvPr>
            <p:ph type="title" idx="4294967295"/>
          </p:nvPr>
        </p:nvSpPr>
        <p:spPr>
          <a:xfrm>
            <a:off x="0" y="0"/>
            <a:ext cx="8964613" cy="765175"/>
          </a:xfrm>
        </p:spPr>
        <p:txBody>
          <a:bodyPr/>
          <a:lstStyle/>
          <a:p>
            <a:r>
              <a:rPr lang="en-AU" sz="4000" dirty="0"/>
              <a:t>McCready, Pawsey &amp; Payne-Scott 1947</a:t>
            </a:r>
          </a:p>
        </p:txBody>
      </p:sp>
      <p:sp>
        <p:nvSpPr>
          <p:cNvPr id="18437" name="Rectangle 3"/>
          <p:cNvSpPr>
            <a:spLocks noGrp="1" noChangeArrowheads="1"/>
          </p:cNvSpPr>
          <p:nvPr>
            <p:ph type="body" idx="4294967295"/>
          </p:nvPr>
        </p:nvSpPr>
        <p:spPr>
          <a:xfrm>
            <a:off x="1081088" y="765175"/>
            <a:ext cx="8062912" cy="5111750"/>
          </a:xfrm>
        </p:spPr>
        <p:txBody>
          <a:bodyPr/>
          <a:lstStyle/>
          <a:p>
            <a:r>
              <a:rPr lang="en-AU" sz="2800" dirty="0"/>
              <a:t>Proc Roy Soc, Aug 1947 - received July 1946!</a:t>
            </a:r>
          </a:p>
          <a:p>
            <a:r>
              <a:rPr lang="en-AU" sz="2800" dirty="0"/>
              <a:t>Used the phase of the sea interferometer fringes (lobes) to co-locate solar emission with sunspots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bwMode="auto">
          <a:xfrm>
            <a:off x="7204075"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AU"/>
            </a:defPPr>
            <a:lvl1pPr algn="r" rtl="0" eaLnBrk="0" fontAlgn="base" hangingPunct="0">
              <a:spcBef>
                <a:spcPct val="0"/>
              </a:spcBef>
              <a:spcAft>
                <a:spcPct val="0"/>
              </a:spcAft>
              <a:defRPr sz="1400" kern="1200">
                <a:solidFill>
                  <a:schemeClr val="bg2"/>
                </a:solidFill>
                <a:latin typeface="Times New Roman" pitchFamily="18" charset="0"/>
                <a:ea typeface="+mn-ea"/>
                <a:cs typeface="Arial" charset="0"/>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5pPr>
            <a:lvl6pPr marL="2286000" algn="l" defTabSz="914400" rtl="0" eaLnBrk="1" latinLnBrk="0" hangingPunct="1">
              <a:defRPr sz="2800" kern="1200">
                <a:solidFill>
                  <a:schemeClr val="tx1"/>
                </a:solidFill>
                <a:latin typeface="Times New Roman" pitchFamily="18" charset="0"/>
                <a:ea typeface="+mn-ea"/>
                <a:cs typeface="Arial" charset="0"/>
              </a:defRPr>
            </a:lvl6pPr>
            <a:lvl7pPr marL="2743200" algn="l" defTabSz="914400" rtl="0" eaLnBrk="1" latinLnBrk="0" hangingPunct="1">
              <a:defRPr sz="2800" kern="1200">
                <a:solidFill>
                  <a:schemeClr val="tx1"/>
                </a:solidFill>
                <a:latin typeface="Times New Roman" pitchFamily="18" charset="0"/>
                <a:ea typeface="+mn-ea"/>
                <a:cs typeface="Arial" charset="0"/>
              </a:defRPr>
            </a:lvl7pPr>
            <a:lvl8pPr marL="3200400" algn="l" defTabSz="914400" rtl="0" eaLnBrk="1" latinLnBrk="0" hangingPunct="1">
              <a:defRPr sz="2800" kern="1200">
                <a:solidFill>
                  <a:schemeClr val="tx1"/>
                </a:solidFill>
                <a:latin typeface="Times New Roman" pitchFamily="18" charset="0"/>
                <a:ea typeface="+mn-ea"/>
                <a:cs typeface="Arial" charset="0"/>
              </a:defRPr>
            </a:lvl8pPr>
            <a:lvl9pPr marL="3657600" algn="l" defTabSz="914400" rtl="0" eaLnBrk="1" latinLnBrk="0" hangingPunct="1">
              <a:defRPr sz="2800" kern="1200">
                <a:solidFill>
                  <a:schemeClr val="tx1"/>
                </a:solidFill>
                <a:latin typeface="Times New Roman" pitchFamily="18" charset="0"/>
                <a:ea typeface="+mn-ea"/>
                <a:cs typeface="Arial" charset="0"/>
              </a:defRPr>
            </a:lvl9pPr>
          </a:lstStyle>
          <a:p>
            <a:pPr>
              <a:defRPr/>
            </a:pPr>
            <a:fld id="{D1E15457-A153-4013-AD02-268518E3D668}" type="slidenum">
              <a:rPr lang="en-AU" smtClean="0"/>
              <a:pPr>
                <a:defRPr/>
              </a:pPr>
              <a:t>16</a:t>
            </a:fld>
            <a:endParaRPr lang="en-AU"/>
          </a:p>
        </p:txBody>
      </p:sp>
      <p:sp>
        <p:nvSpPr>
          <p:cNvPr id="19459" name="Slide Number Placeholder 5"/>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0B3D428C-3F0C-412E-B20B-7FCE1BDCEF35}" type="slidenum">
              <a:rPr lang="en-AU" sz="1400">
                <a:solidFill>
                  <a:schemeClr val="bg2"/>
                </a:solidFill>
              </a:rPr>
              <a:pPr algn="r"/>
              <a:t>16</a:t>
            </a:fld>
            <a:endParaRPr lang="en-AU" sz="1400">
              <a:solidFill>
                <a:schemeClr val="bg2"/>
              </a:solidFill>
            </a:endParaRPr>
          </a:p>
        </p:txBody>
      </p:sp>
      <p:sp>
        <p:nvSpPr>
          <p:cNvPr id="19460" name="Rectangle 2"/>
          <p:cNvSpPr>
            <a:spLocks noGrp="1" noChangeArrowheads="1"/>
          </p:cNvSpPr>
          <p:nvPr>
            <p:ph type="title" idx="4294967295"/>
          </p:nvPr>
        </p:nvSpPr>
        <p:spPr>
          <a:xfrm>
            <a:off x="665956" y="32015"/>
            <a:ext cx="8964613" cy="765175"/>
          </a:xfrm>
        </p:spPr>
        <p:txBody>
          <a:bodyPr/>
          <a:lstStyle/>
          <a:p>
            <a:r>
              <a:rPr lang="en-AU" sz="4000" dirty="0"/>
              <a:t>McCready, Pawsey &amp; Payne-Scott 1947</a:t>
            </a:r>
          </a:p>
        </p:txBody>
      </p:sp>
      <p:sp>
        <p:nvSpPr>
          <p:cNvPr id="18437" name="Rectangle 3"/>
          <p:cNvSpPr>
            <a:spLocks noGrp="1" noChangeArrowheads="1"/>
          </p:cNvSpPr>
          <p:nvPr>
            <p:ph type="body" idx="4294967295"/>
          </p:nvPr>
        </p:nvSpPr>
        <p:spPr>
          <a:xfrm>
            <a:off x="1081088" y="765175"/>
            <a:ext cx="8062912" cy="5111750"/>
          </a:xfrm>
        </p:spPr>
        <p:txBody>
          <a:bodyPr/>
          <a:lstStyle/>
          <a:p>
            <a:r>
              <a:rPr lang="en-AU" sz="2800" dirty="0"/>
              <a:t>Proc Roy Soc, Aug 1947 - received July 1946!</a:t>
            </a:r>
          </a:p>
          <a:p>
            <a:r>
              <a:rPr lang="en-AU" sz="2800" dirty="0"/>
              <a:t>Used the phase of the sea interferometer fringes (lobes) to co-locate solar emission with sunspots</a:t>
            </a:r>
          </a:p>
        </p:txBody>
      </p:sp>
      <p:grpSp>
        <p:nvGrpSpPr>
          <p:cNvPr id="2" name="Group 14"/>
          <p:cNvGrpSpPr>
            <a:grpSpLocks/>
          </p:cNvGrpSpPr>
          <p:nvPr/>
        </p:nvGrpSpPr>
        <p:grpSpPr bwMode="auto">
          <a:xfrm>
            <a:off x="64396" y="0"/>
            <a:ext cx="4572000" cy="6786562"/>
            <a:chOff x="0" y="72008"/>
            <a:chExt cx="4572000" cy="6785992"/>
          </a:xfrm>
        </p:grpSpPr>
        <p:grpSp>
          <p:nvGrpSpPr>
            <p:cNvPr id="19468" name="Group 10"/>
            <p:cNvGrpSpPr>
              <a:grpSpLocks/>
            </p:cNvGrpSpPr>
            <p:nvPr/>
          </p:nvGrpSpPr>
          <p:grpSpPr bwMode="auto">
            <a:xfrm>
              <a:off x="0" y="2532621"/>
              <a:ext cx="3059832" cy="4325379"/>
              <a:chOff x="0" y="2532621"/>
              <a:chExt cx="3059832" cy="4325379"/>
            </a:xfrm>
          </p:grpSpPr>
          <p:pic>
            <p:nvPicPr>
              <p:cNvPr id="19470" name="Picture 9" descr="C:\User Files\images work\Historical\BSP_medium.png"/>
              <p:cNvPicPr>
                <a:picLocks noChangeAspect="1" noChangeArrowheads="1"/>
              </p:cNvPicPr>
              <p:nvPr/>
            </p:nvPicPr>
            <p:blipFill>
              <a:blip r:embed="rId3" cstate="print"/>
              <a:srcRect l="46616" b="42378"/>
              <a:stretch>
                <a:fillRect/>
              </a:stretch>
            </p:blipFill>
            <p:spPr bwMode="auto">
              <a:xfrm>
                <a:off x="0" y="2532621"/>
                <a:ext cx="3059832" cy="4325379"/>
              </a:xfrm>
              <a:prstGeom prst="rect">
                <a:avLst/>
              </a:prstGeom>
              <a:noFill/>
              <a:ln w="38100">
                <a:solidFill>
                  <a:schemeClr val="accent1"/>
                </a:solidFill>
                <a:miter lim="800000"/>
                <a:headEnd/>
                <a:tailEnd/>
              </a:ln>
            </p:spPr>
          </p:pic>
          <p:sp>
            <p:nvSpPr>
              <p:cNvPr id="19471" name="Text Box 6"/>
              <p:cNvSpPr txBox="1">
                <a:spLocks noChangeArrowheads="1"/>
              </p:cNvSpPr>
              <p:nvPr/>
            </p:nvSpPr>
            <p:spPr bwMode="auto">
              <a:xfrm>
                <a:off x="0" y="2564904"/>
                <a:ext cx="1680268" cy="461665"/>
              </a:xfrm>
              <a:prstGeom prst="rect">
                <a:avLst/>
              </a:prstGeom>
              <a:solidFill>
                <a:schemeClr val="tx1"/>
              </a:solidFill>
              <a:ln w="38100">
                <a:solidFill>
                  <a:schemeClr val="accent1"/>
                </a:solidFill>
                <a:miter lim="800000"/>
                <a:headEnd type="none" w="sm" len="sm"/>
                <a:tailEnd type="none" w="sm" len="sm"/>
              </a:ln>
            </p:spPr>
            <p:txBody>
              <a:bodyPr wrap="none">
                <a:spAutoFit/>
              </a:bodyPr>
              <a:lstStyle/>
              <a:p>
                <a:r>
                  <a:rPr lang="en-AU" sz="2400" b="1" dirty="0">
                    <a:solidFill>
                      <a:schemeClr val="bg1"/>
                    </a:solidFill>
                  </a:rPr>
                  <a:t>Joe Pawsey</a:t>
                </a:r>
              </a:p>
            </p:txBody>
          </p:sp>
        </p:grpSp>
        <p:sp>
          <p:nvSpPr>
            <p:cNvPr id="19469" name="Rounded Rectangular Callout 11"/>
            <p:cNvSpPr>
              <a:spLocks noChangeArrowheads="1"/>
            </p:cNvSpPr>
            <p:nvPr/>
          </p:nvSpPr>
          <p:spPr bwMode="auto">
            <a:xfrm>
              <a:off x="2987824" y="72008"/>
              <a:ext cx="1584176" cy="764704"/>
            </a:xfrm>
            <a:prstGeom prst="wedgeRoundRectCallout">
              <a:avLst>
                <a:gd name="adj1" fmla="val -141944"/>
                <a:gd name="adj2" fmla="val 268838"/>
                <a:gd name="adj3" fmla="val 16667"/>
              </a:avLst>
            </a:prstGeom>
            <a:noFill/>
            <a:ln w="38100" algn="ctr">
              <a:solidFill>
                <a:schemeClr val="accent1"/>
              </a:solidFill>
              <a:round/>
              <a:headEnd type="none" w="sm" len="sm"/>
              <a:tailEnd type="none" w="sm" len="sm"/>
            </a:ln>
          </p:spPr>
          <p:txBody>
            <a:bodyPr/>
            <a:lstStyle/>
            <a:p>
              <a:endParaRPr lang="en-US"/>
            </a:p>
          </p:txBody>
        </p:sp>
      </p:grpSp>
      <p:grpSp>
        <p:nvGrpSpPr>
          <p:cNvPr id="4" name="Group 15"/>
          <p:cNvGrpSpPr>
            <a:grpSpLocks/>
          </p:cNvGrpSpPr>
          <p:nvPr/>
        </p:nvGrpSpPr>
        <p:grpSpPr bwMode="auto">
          <a:xfrm>
            <a:off x="5148263" y="19050"/>
            <a:ext cx="3995737" cy="6838950"/>
            <a:chOff x="5148064" y="19050"/>
            <a:chExt cx="3995936" cy="6838950"/>
          </a:xfrm>
        </p:grpSpPr>
        <p:grpSp>
          <p:nvGrpSpPr>
            <p:cNvPr id="19464" name="Group 7"/>
            <p:cNvGrpSpPr>
              <a:grpSpLocks/>
            </p:cNvGrpSpPr>
            <p:nvPr/>
          </p:nvGrpSpPr>
          <p:grpSpPr bwMode="auto">
            <a:xfrm>
              <a:off x="6084168" y="2564904"/>
              <a:ext cx="3059832" cy="4293096"/>
              <a:chOff x="3845" y="1644"/>
              <a:chExt cx="1915" cy="2676"/>
            </a:xfrm>
          </p:grpSpPr>
          <p:pic>
            <p:nvPicPr>
              <p:cNvPr id="19466" name="Picture 5" descr="rubyasyoungwomen"/>
              <p:cNvPicPr>
                <a:picLocks noChangeAspect="1" noChangeArrowheads="1"/>
              </p:cNvPicPr>
              <p:nvPr/>
            </p:nvPicPr>
            <p:blipFill>
              <a:blip r:embed="rId4" cstate="print"/>
              <a:srcRect b="1530"/>
              <a:stretch>
                <a:fillRect/>
              </a:stretch>
            </p:blipFill>
            <p:spPr bwMode="auto">
              <a:xfrm>
                <a:off x="3845" y="1644"/>
                <a:ext cx="1915" cy="2676"/>
              </a:xfrm>
              <a:prstGeom prst="rect">
                <a:avLst/>
              </a:prstGeom>
              <a:noFill/>
              <a:ln w="38100">
                <a:solidFill>
                  <a:schemeClr val="accent1"/>
                </a:solidFill>
                <a:miter lim="800000"/>
                <a:headEnd/>
                <a:tailEnd/>
              </a:ln>
            </p:spPr>
          </p:pic>
          <p:sp>
            <p:nvSpPr>
              <p:cNvPr id="19467" name="Text Box 6"/>
              <p:cNvSpPr txBox="1">
                <a:spLocks noChangeArrowheads="1"/>
              </p:cNvSpPr>
              <p:nvPr/>
            </p:nvSpPr>
            <p:spPr bwMode="auto">
              <a:xfrm>
                <a:off x="3980" y="4024"/>
                <a:ext cx="1602" cy="296"/>
              </a:xfrm>
              <a:prstGeom prst="rect">
                <a:avLst/>
              </a:prstGeom>
              <a:solidFill>
                <a:schemeClr val="tx1"/>
              </a:solidFill>
              <a:ln w="38100">
                <a:solidFill>
                  <a:schemeClr val="accent1"/>
                </a:solidFill>
                <a:miter lim="800000"/>
                <a:headEnd type="none" w="sm" len="sm"/>
                <a:tailEnd type="none" w="sm" len="sm"/>
              </a:ln>
            </p:spPr>
            <p:txBody>
              <a:bodyPr wrap="none">
                <a:spAutoFit/>
              </a:bodyPr>
              <a:lstStyle/>
              <a:p>
                <a:r>
                  <a:rPr lang="en-AU" sz="2400" b="1">
                    <a:solidFill>
                      <a:schemeClr val="bg1"/>
                    </a:solidFill>
                  </a:rPr>
                  <a:t>Ruby Payne-Scott</a:t>
                </a:r>
              </a:p>
            </p:txBody>
          </p:sp>
        </p:grpSp>
        <p:sp>
          <p:nvSpPr>
            <p:cNvPr id="19465" name="Rounded Rectangular Callout 13"/>
            <p:cNvSpPr>
              <a:spLocks noChangeArrowheads="1"/>
            </p:cNvSpPr>
            <p:nvPr/>
          </p:nvSpPr>
          <p:spPr bwMode="auto">
            <a:xfrm>
              <a:off x="5148064" y="19050"/>
              <a:ext cx="2664296" cy="764704"/>
            </a:xfrm>
            <a:prstGeom prst="wedgeRoundRectCallout">
              <a:avLst>
                <a:gd name="adj1" fmla="val 43245"/>
                <a:gd name="adj2" fmla="val 286278"/>
                <a:gd name="adj3" fmla="val 16667"/>
              </a:avLst>
            </a:prstGeom>
            <a:noFill/>
            <a:ln w="38100" algn="ctr">
              <a:solidFill>
                <a:schemeClr val="accent1"/>
              </a:solidFill>
              <a:round/>
              <a:headEnd type="none" w="sm" len="sm"/>
              <a:tailEnd type="none" w="sm" len="sm"/>
            </a:ln>
          </p:spPr>
          <p:txBody>
            <a:bodyPr/>
            <a:lstStyle/>
            <a:p>
              <a:endParaRPr lang="en-US"/>
            </a:p>
          </p:txBody>
        </p:sp>
      </p:grpSp>
      <p:pic>
        <p:nvPicPr>
          <p:cNvPr id="16" name="Picture 5" descr="Dover Heights">
            <a:extLst>
              <a:ext uri="{FF2B5EF4-FFF2-40B4-BE49-F238E27FC236}">
                <a16:creationId xmlns:a16="http://schemas.microsoft.com/office/drawing/2014/main" id="{D1A56590-E60E-4922-B41A-BB9AD453B5FD}"/>
              </a:ext>
            </a:extLst>
          </p:cNvPr>
          <p:cNvPicPr>
            <a:picLocks noChangeAspect="1" noChangeArrowheads="1"/>
          </p:cNvPicPr>
          <p:nvPr/>
        </p:nvPicPr>
        <p:blipFill rotWithShape="1">
          <a:blip r:embed="rId5" cstate="print"/>
          <a:srcRect l="37651" t="12235" r="14760" b="169"/>
          <a:stretch/>
        </p:blipFill>
        <p:spPr bwMode="auto">
          <a:xfrm>
            <a:off x="3220852" y="3026248"/>
            <a:ext cx="2746113" cy="3411434"/>
          </a:xfrm>
          <a:prstGeom prst="rect">
            <a:avLst/>
          </a:prstGeom>
          <a:noFill/>
          <a:ln w="38100">
            <a:solidFill>
              <a:schemeClr val="accent1"/>
            </a:solidFill>
            <a:miter lim="800000"/>
            <a:headEnd/>
            <a:tailEnd/>
          </a:ln>
        </p:spPr>
      </p:pic>
      <p:sp>
        <p:nvSpPr>
          <p:cNvPr id="17" name="Text Box 6">
            <a:extLst>
              <a:ext uri="{FF2B5EF4-FFF2-40B4-BE49-F238E27FC236}">
                <a16:creationId xmlns:a16="http://schemas.microsoft.com/office/drawing/2014/main" id="{2766C881-FF64-4CD8-B010-AFFC236AA30B}"/>
              </a:ext>
            </a:extLst>
          </p:cNvPr>
          <p:cNvSpPr txBox="1">
            <a:spLocks noChangeArrowheads="1"/>
          </p:cNvSpPr>
          <p:nvPr/>
        </p:nvSpPr>
        <p:spPr bwMode="auto">
          <a:xfrm>
            <a:off x="3491880" y="5919663"/>
            <a:ext cx="2067425" cy="461665"/>
          </a:xfrm>
          <a:prstGeom prst="rect">
            <a:avLst/>
          </a:prstGeom>
          <a:solidFill>
            <a:schemeClr val="tx1"/>
          </a:solidFill>
          <a:ln w="38100">
            <a:solidFill>
              <a:srgbClr val="FFFF00"/>
            </a:solidFill>
            <a:miter lim="800000"/>
            <a:headEnd type="none" w="sm" len="sm"/>
            <a:tailEnd type="none" w="sm" len="sm"/>
          </a:ln>
        </p:spPr>
        <p:txBody>
          <a:bodyPr wrap="none">
            <a:spAutoFit/>
          </a:bodyPr>
          <a:lstStyle/>
          <a:p>
            <a:r>
              <a:rPr lang="en-AU" sz="2400" b="1" dirty="0">
                <a:solidFill>
                  <a:schemeClr val="bg1"/>
                </a:solidFill>
              </a:rPr>
              <a:t>Dover Heights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8437">
                                            <p:txEl>
                                              <p:pRg st="0" end="0"/>
                                            </p:txEl>
                                          </p:spTgt>
                                        </p:tgtEl>
                                        <p:attrNameLst>
                                          <p:attrName>ppt_c</p:attrName>
                                        </p:attrNameLst>
                                      </p:cBhvr>
                                      <p:to>
                                        <a:srgbClr val="969696"/>
                                      </p:to>
                                    </p:animClr>
                                  </p:subTnLst>
                                </p:cTn>
                              </p:par>
                              <p:par>
                                <p:cTn id="7" presetID="1" presetClass="entr" presetSubtype="0" fill="hold" grpId="0" nodeType="withEffect">
                                  <p:stCondLst>
                                    <p:cond delay="0"/>
                                  </p:stCondLst>
                                  <p:childTnLst>
                                    <p:set>
                                      <p:cBhvr>
                                        <p:cTn id="8" dur="1" fill="hold">
                                          <p:stCondLst>
                                            <p:cond delay="0"/>
                                          </p:stCondLst>
                                        </p:cTn>
                                        <p:tgtEl>
                                          <p:spTgt spid="1843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8437">
                                            <p:txEl>
                                              <p:pRg st="1" end="1"/>
                                            </p:txEl>
                                          </p:spTgt>
                                        </p:tgtEl>
                                        <p:attrNameLst>
                                          <p:attrName>ppt_c</p:attrName>
                                        </p:attrNameLst>
                                      </p:cBhvr>
                                      <p:to>
                                        <a:srgbClr val="969696"/>
                                      </p:to>
                                    </p:animClr>
                                  </p:sub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bwMode="auto">
          <a:xfrm>
            <a:off x="7204075"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AU"/>
            </a:defPPr>
            <a:lvl1pPr algn="r" rtl="0" eaLnBrk="0" fontAlgn="base" hangingPunct="0">
              <a:spcBef>
                <a:spcPct val="0"/>
              </a:spcBef>
              <a:spcAft>
                <a:spcPct val="0"/>
              </a:spcAft>
              <a:defRPr sz="1400" kern="1200">
                <a:solidFill>
                  <a:schemeClr val="bg2"/>
                </a:solidFill>
                <a:latin typeface="Times New Roman" pitchFamily="18" charset="0"/>
                <a:ea typeface="+mn-ea"/>
                <a:cs typeface="Arial" charset="0"/>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5pPr>
            <a:lvl6pPr marL="2286000" algn="l" defTabSz="914400" rtl="0" eaLnBrk="1" latinLnBrk="0" hangingPunct="1">
              <a:defRPr sz="2800" kern="1200">
                <a:solidFill>
                  <a:schemeClr val="tx1"/>
                </a:solidFill>
                <a:latin typeface="Times New Roman" pitchFamily="18" charset="0"/>
                <a:ea typeface="+mn-ea"/>
                <a:cs typeface="Arial" charset="0"/>
              </a:defRPr>
            </a:lvl6pPr>
            <a:lvl7pPr marL="2743200" algn="l" defTabSz="914400" rtl="0" eaLnBrk="1" latinLnBrk="0" hangingPunct="1">
              <a:defRPr sz="2800" kern="1200">
                <a:solidFill>
                  <a:schemeClr val="tx1"/>
                </a:solidFill>
                <a:latin typeface="Times New Roman" pitchFamily="18" charset="0"/>
                <a:ea typeface="+mn-ea"/>
                <a:cs typeface="Arial" charset="0"/>
              </a:defRPr>
            </a:lvl7pPr>
            <a:lvl8pPr marL="3200400" algn="l" defTabSz="914400" rtl="0" eaLnBrk="1" latinLnBrk="0" hangingPunct="1">
              <a:defRPr sz="2800" kern="1200">
                <a:solidFill>
                  <a:schemeClr val="tx1"/>
                </a:solidFill>
                <a:latin typeface="Times New Roman" pitchFamily="18" charset="0"/>
                <a:ea typeface="+mn-ea"/>
                <a:cs typeface="Arial" charset="0"/>
              </a:defRPr>
            </a:lvl8pPr>
            <a:lvl9pPr marL="3657600" algn="l" defTabSz="914400" rtl="0" eaLnBrk="1" latinLnBrk="0" hangingPunct="1">
              <a:defRPr sz="2800" kern="1200">
                <a:solidFill>
                  <a:schemeClr val="tx1"/>
                </a:solidFill>
                <a:latin typeface="Times New Roman" pitchFamily="18" charset="0"/>
                <a:ea typeface="+mn-ea"/>
                <a:cs typeface="Arial" charset="0"/>
              </a:defRPr>
            </a:lvl9pPr>
          </a:lstStyle>
          <a:p>
            <a:pPr>
              <a:defRPr/>
            </a:pPr>
            <a:fld id="{D1E15457-A153-4013-AD02-268518E3D668}" type="slidenum">
              <a:rPr lang="en-AU" smtClean="0"/>
              <a:pPr>
                <a:defRPr/>
              </a:pPr>
              <a:t>17</a:t>
            </a:fld>
            <a:endParaRPr lang="en-AU"/>
          </a:p>
        </p:txBody>
      </p:sp>
      <p:sp>
        <p:nvSpPr>
          <p:cNvPr id="19459" name="Slide Number Placeholder 5"/>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0B3D428C-3F0C-412E-B20B-7FCE1BDCEF35}" type="slidenum">
              <a:rPr lang="en-AU" sz="1400">
                <a:solidFill>
                  <a:schemeClr val="bg2"/>
                </a:solidFill>
              </a:rPr>
              <a:pPr algn="r"/>
              <a:t>17</a:t>
            </a:fld>
            <a:endParaRPr lang="en-AU" sz="1400">
              <a:solidFill>
                <a:schemeClr val="bg2"/>
              </a:solidFill>
            </a:endParaRPr>
          </a:p>
        </p:txBody>
      </p:sp>
      <p:sp>
        <p:nvSpPr>
          <p:cNvPr id="19460" name="Rectangle 2"/>
          <p:cNvSpPr>
            <a:spLocks noGrp="1" noChangeArrowheads="1"/>
          </p:cNvSpPr>
          <p:nvPr>
            <p:ph type="title" idx="4294967295"/>
          </p:nvPr>
        </p:nvSpPr>
        <p:spPr>
          <a:xfrm>
            <a:off x="681448" y="94084"/>
            <a:ext cx="8964613" cy="765175"/>
          </a:xfrm>
        </p:spPr>
        <p:txBody>
          <a:bodyPr/>
          <a:lstStyle/>
          <a:p>
            <a:r>
              <a:rPr lang="en-AU" sz="4000" dirty="0"/>
              <a:t>McCready, Pawsey &amp; Payne-Scott 1947</a:t>
            </a:r>
          </a:p>
        </p:txBody>
      </p:sp>
      <p:sp>
        <p:nvSpPr>
          <p:cNvPr id="18437" name="Rectangle 3"/>
          <p:cNvSpPr>
            <a:spLocks noGrp="1" noChangeArrowheads="1"/>
          </p:cNvSpPr>
          <p:nvPr>
            <p:ph type="body" idx="4294967295"/>
          </p:nvPr>
        </p:nvSpPr>
        <p:spPr>
          <a:xfrm>
            <a:off x="683568" y="1053206"/>
            <a:ext cx="8208912" cy="5328122"/>
          </a:xfrm>
        </p:spPr>
        <p:txBody>
          <a:bodyPr/>
          <a:lstStyle/>
          <a:p>
            <a:r>
              <a:rPr lang="en-AU" sz="2400" dirty="0"/>
              <a:t>It’s possible in principal to determine the actual distribution by Fourier synthesis using the phase and  amplitude at a range of height or wavelength.  </a:t>
            </a:r>
          </a:p>
          <a:p>
            <a:r>
              <a:rPr lang="en-AU" sz="2400" dirty="0"/>
              <a:t>Using wavelength as a suitable variable is unwise since the solar bursts are likely to have frequency dependent structure.  </a:t>
            </a:r>
          </a:p>
          <a:p>
            <a:r>
              <a:rPr lang="en-AU" sz="2400" dirty="0"/>
              <a:t>Getting a range of cliff height is clumsy, a different interference method would be more practical.</a:t>
            </a:r>
          </a:p>
          <a:p>
            <a:r>
              <a:rPr lang="en-AU" sz="2400" dirty="0"/>
              <a:t>Paper is well cited </a:t>
            </a:r>
            <a:r>
              <a:rPr lang="en-AU" sz="2400" dirty="0">
                <a:solidFill>
                  <a:schemeClr val="accent1"/>
                </a:solidFill>
              </a:rPr>
              <a:t>BUT</a:t>
            </a:r>
            <a:r>
              <a:rPr lang="en-AU" sz="2400" dirty="0"/>
              <a:t> only by solar astronomers.  </a:t>
            </a:r>
          </a:p>
          <a:p>
            <a:pPr lvl="1"/>
            <a:r>
              <a:rPr lang="en-AU" sz="2000" dirty="0"/>
              <a:t>The Fourier synthesis concept was buried and almost lost</a:t>
            </a:r>
          </a:p>
          <a:p>
            <a:pPr lvl="1"/>
            <a:r>
              <a:rPr lang="en-AU" sz="2000" dirty="0"/>
              <a:t>Ryles first notebook entry on Fourier synthesis follows receipt of this paper</a:t>
            </a:r>
          </a:p>
          <a:p>
            <a:pPr lvl="1"/>
            <a:r>
              <a:rPr lang="en-AU" sz="2000" dirty="0"/>
              <a:t>Ryle cites McCready et al </a:t>
            </a:r>
            <a:r>
              <a:rPr lang="en-AU" sz="2000" dirty="0">
                <a:solidFill>
                  <a:schemeClr val="accent1"/>
                </a:solidFill>
              </a:rPr>
              <a:t>BUT</a:t>
            </a:r>
            <a:r>
              <a:rPr lang="en-AU" sz="2000" dirty="0"/>
              <a:t> only in his early papers</a:t>
            </a:r>
          </a:p>
        </p:txBody>
      </p:sp>
    </p:spTree>
    <p:extLst>
      <p:ext uri="{BB962C8B-B14F-4D97-AF65-F5344CB8AC3E}">
        <p14:creationId xmlns:p14="http://schemas.microsoft.com/office/powerpoint/2010/main" val="1302459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8437">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8437">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8437">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8437">
                                            <p:txEl>
                                              <p:pRg st="3" end="3"/>
                                            </p:txEl>
                                          </p:spTgt>
                                        </p:tgtEl>
                                        <p:attrNameLst>
                                          <p:attrName>ppt_c</p:attrName>
                                        </p:attrNameLst>
                                      </p:cBhvr>
                                      <p:to>
                                        <a:srgbClr val="969696"/>
                                      </p:to>
                                    </p:animClr>
                                  </p:subTnLst>
                                </p:cTn>
                              </p:par>
                              <p:par>
                                <p:cTn id="19" presetID="1" presetClass="entr" presetSubtype="0" fill="hold" grpId="0" nodeType="withEffect">
                                  <p:stCondLst>
                                    <p:cond delay="0"/>
                                  </p:stCondLst>
                                  <p:childTnLst>
                                    <p:set>
                                      <p:cBhvr>
                                        <p:cTn id="20" dur="1" fill="hold">
                                          <p:stCondLst>
                                            <p:cond delay="0"/>
                                          </p:stCondLst>
                                        </p:cTn>
                                        <p:tgtEl>
                                          <p:spTgt spid="1843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8437">
                                            <p:txEl>
                                              <p:pRg st="4" end="4"/>
                                            </p:txEl>
                                          </p:spTgt>
                                        </p:tgtEl>
                                        <p:attrNameLst>
                                          <p:attrName>ppt_c</p:attrName>
                                        </p:attrNameLst>
                                      </p:cBhvr>
                                      <p:to>
                                        <a:srgbClr val="969696"/>
                                      </p:to>
                                    </p:animClr>
                                  </p:subTnLst>
                                </p:cTn>
                              </p:par>
                              <p:par>
                                <p:cTn id="21" presetID="1" presetClass="entr" presetSubtype="0" fill="hold" grpId="0" nodeType="withEffect">
                                  <p:stCondLst>
                                    <p:cond delay="0"/>
                                  </p:stCondLst>
                                  <p:childTnLst>
                                    <p:set>
                                      <p:cBhvr>
                                        <p:cTn id="22" dur="1" fill="hold">
                                          <p:stCondLst>
                                            <p:cond delay="0"/>
                                          </p:stCondLst>
                                        </p:cTn>
                                        <p:tgtEl>
                                          <p:spTgt spid="1843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8437">
                                            <p:txEl>
                                              <p:pRg st="5" end="5"/>
                                            </p:txEl>
                                          </p:spTgt>
                                        </p:tgtEl>
                                        <p:attrNameLst>
                                          <p:attrName>ppt_c</p:attrName>
                                        </p:attrNameLst>
                                      </p:cBhvr>
                                      <p:to>
                                        <a:srgbClr val="969696"/>
                                      </p:to>
                                    </p:animClr>
                                  </p:subTnLst>
                                </p:cTn>
                              </p:par>
                              <p:par>
                                <p:cTn id="23" presetID="1" presetClass="entr" presetSubtype="0" fill="hold" grpId="0" nodeType="withEffect">
                                  <p:stCondLst>
                                    <p:cond delay="0"/>
                                  </p:stCondLst>
                                  <p:childTnLst>
                                    <p:set>
                                      <p:cBhvr>
                                        <p:cTn id="24" dur="1" fill="hold">
                                          <p:stCondLst>
                                            <p:cond delay="0"/>
                                          </p:stCondLst>
                                        </p:cTn>
                                        <p:tgtEl>
                                          <p:spTgt spid="1843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8437">
                                            <p:txEl>
                                              <p:pRg st="6" end="6"/>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Slide Number Placeholder 5"/>
          <p:cNvSpPr txBox="1">
            <a:spLocks noGrp="1"/>
          </p:cNvSpPr>
          <p:nvPr/>
        </p:nvSpPr>
        <p:spPr bwMode="auto">
          <a:xfrm>
            <a:off x="7204075" y="6400800"/>
            <a:ext cx="1905000" cy="457200"/>
          </a:xfrm>
          <a:prstGeom prst="rect">
            <a:avLst/>
          </a:prstGeom>
          <a:noFill/>
          <a:ln w="9525">
            <a:noFill/>
            <a:miter lim="800000"/>
            <a:headEnd/>
            <a:tailEnd/>
          </a:ln>
        </p:spPr>
        <p:txBody>
          <a:bodyPr wrap="none" lIns="92075" tIns="46038" rIns="92075" bIns="46038" anchor="ctr"/>
          <a:lstStyle/>
          <a:p>
            <a:pPr algn="r"/>
            <a:fld id="{078035A4-BB72-44F6-B2C4-E779EF003ED3}" type="slidenum">
              <a:rPr lang="en-AU" sz="1400">
                <a:solidFill>
                  <a:schemeClr val="bg2"/>
                </a:solidFill>
              </a:rPr>
              <a:pPr algn="r"/>
              <a:t>18</a:t>
            </a:fld>
            <a:endParaRPr lang="en-AU" sz="1400">
              <a:solidFill>
                <a:schemeClr val="bg2"/>
              </a:solidFill>
            </a:endParaRPr>
          </a:p>
        </p:txBody>
      </p:sp>
      <p:sp>
        <p:nvSpPr>
          <p:cNvPr id="26628" name="Rectangle 2"/>
          <p:cNvSpPr>
            <a:spLocks noGrp="1" noChangeArrowheads="1"/>
          </p:cNvSpPr>
          <p:nvPr>
            <p:ph type="title" idx="4294967295"/>
          </p:nvPr>
        </p:nvSpPr>
        <p:spPr>
          <a:xfrm>
            <a:off x="2183114" y="0"/>
            <a:ext cx="6768430" cy="852487"/>
          </a:xfrm>
        </p:spPr>
        <p:txBody>
          <a:bodyPr>
            <a:noAutofit/>
          </a:bodyPr>
          <a:lstStyle/>
          <a:p>
            <a:r>
              <a:rPr lang="en-AU" sz="4000" dirty="0"/>
              <a:t>Christiansen and Warburton</a:t>
            </a:r>
            <a:br>
              <a:rPr lang="en-AU" sz="4000" dirty="0"/>
            </a:br>
            <a:r>
              <a:rPr lang="en-AU" sz="4000" dirty="0"/>
              <a:t> earth rotation synthesis  (1955)</a:t>
            </a:r>
          </a:p>
        </p:txBody>
      </p:sp>
      <p:sp>
        <p:nvSpPr>
          <p:cNvPr id="26629" name="Rectangle 3"/>
          <p:cNvSpPr>
            <a:spLocks noGrp="1" noChangeArrowheads="1"/>
          </p:cNvSpPr>
          <p:nvPr>
            <p:ph type="body" idx="4294967295"/>
          </p:nvPr>
        </p:nvSpPr>
        <p:spPr>
          <a:xfrm>
            <a:off x="323528" y="1628800"/>
            <a:ext cx="8820472" cy="4824412"/>
          </a:xfrm>
        </p:spPr>
        <p:txBody>
          <a:bodyPr vert="horz" lIns="0" tIns="0" rIns="0" bIns="0" rtlCol="0">
            <a:normAutofit/>
          </a:bodyPr>
          <a:lstStyle/>
          <a:p>
            <a:pPr marL="342900" indent="-342900">
              <a:buFont typeface="Wingdings" panose="05000000000000000000" pitchFamily="2" charset="2"/>
              <a:buChar char="§"/>
            </a:pPr>
            <a:r>
              <a:rPr lang="en-AU" dirty="0"/>
              <a:t>EW array makes analogue fan beams which rotate on sun</a:t>
            </a:r>
          </a:p>
          <a:p>
            <a:pPr marL="342900" indent="-342900">
              <a:buFont typeface="Wingdings" panose="05000000000000000000" pitchFamily="2" charset="2"/>
              <a:buChar char="§"/>
            </a:pPr>
            <a:r>
              <a:rPr lang="en-AU" dirty="0"/>
              <a:t>Chris takes the 1D FT of each strip distribution &amp; then does a 2D Fourier synthesis using all strips</a:t>
            </a:r>
          </a:p>
          <a:p>
            <a:pPr lvl="1">
              <a:buFont typeface="Wingdings" panose="05000000000000000000" pitchFamily="2" charset="2"/>
              <a:buChar char="Ø"/>
            </a:pPr>
            <a:r>
              <a:rPr lang="en-AU" dirty="0"/>
              <a:t>The way in which a 2D radio brightness distribution may be derived from a number of 1D scans is not obvious.  However rather similar 2D problems have arisen in crystallography and solutions for these problems, using methods of Fourier synthesis have been found.</a:t>
            </a:r>
          </a:p>
          <a:p>
            <a:pPr marL="342900" indent="-342900">
              <a:buFont typeface="Wingdings" panose="05000000000000000000" pitchFamily="2" charset="2"/>
              <a:buChar char="§"/>
            </a:pPr>
            <a:r>
              <a:rPr lang="en-AU" dirty="0"/>
              <a:t>Cites O'Brian (Cambridge) for earth rotation</a:t>
            </a:r>
          </a:p>
          <a:p>
            <a:pPr marL="342900" indent="-342900">
              <a:buFont typeface="Wingdings" panose="05000000000000000000" pitchFamily="2" charset="2"/>
              <a:buChar char="§"/>
            </a:pPr>
            <a:r>
              <a:rPr lang="en-AU" dirty="0" err="1"/>
              <a:t>Swarup</a:t>
            </a:r>
            <a:r>
              <a:rPr lang="en-AU" dirty="0"/>
              <a:t> calculates the Fourier Transforms</a:t>
            </a:r>
          </a:p>
          <a:p>
            <a:pPr lvl="1">
              <a:buFont typeface="Wingdings" panose="05000000000000000000" pitchFamily="2" charset="2"/>
              <a:buChar char="Ø"/>
            </a:pPr>
            <a:r>
              <a:rPr lang="en-AU" dirty="0"/>
              <a:t>More than 1 month with electronic calculator</a:t>
            </a:r>
          </a:p>
        </p:txBody>
      </p:sp>
      <p:sp>
        <p:nvSpPr>
          <p:cNvPr id="6" name="Date Placeholder 5"/>
          <p:cNvSpPr>
            <a:spLocks noGrp="1"/>
          </p:cNvSpPr>
          <p:nvPr>
            <p:ph type="dt" sz="half" idx="10"/>
          </p:nvPr>
        </p:nvSpPr>
        <p:spPr bwMode="auto">
          <a:xfrm>
            <a:off x="1336675"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AU"/>
            </a:defPPr>
            <a:lvl1pPr algn="l" rtl="0" eaLnBrk="0" fontAlgn="base" hangingPunct="0">
              <a:spcBef>
                <a:spcPct val="0"/>
              </a:spcBef>
              <a:spcAft>
                <a:spcPct val="0"/>
              </a:spcAft>
              <a:defRPr sz="1400" kern="1200">
                <a:solidFill>
                  <a:schemeClr val="bg2"/>
                </a:solidFill>
                <a:latin typeface="Times New Roman" pitchFamily="18" charset="0"/>
                <a:ea typeface="+mn-ea"/>
                <a:cs typeface="Arial" charset="0"/>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5pPr>
            <a:lvl6pPr marL="2286000" algn="l" defTabSz="914400" rtl="0" eaLnBrk="1" latinLnBrk="0" hangingPunct="1">
              <a:defRPr sz="2800" kern="1200">
                <a:solidFill>
                  <a:schemeClr val="tx1"/>
                </a:solidFill>
                <a:latin typeface="Times New Roman" pitchFamily="18" charset="0"/>
                <a:ea typeface="+mn-ea"/>
                <a:cs typeface="Arial" charset="0"/>
              </a:defRPr>
            </a:lvl6pPr>
            <a:lvl7pPr marL="2743200" algn="l" defTabSz="914400" rtl="0" eaLnBrk="1" latinLnBrk="0" hangingPunct="1">
              <a:defRPr sz="2800" kern="1200">
                <a:solidFill>
                  <a:schemeClr val="tx1"/>
                </a:solidFill>
                <a:latin typeface="Times New Roman" pitchFamily="18" charset="0"/>
                <a:ea typeface="+mn-ea"/>
                <a:cs typeface="Arial" charset="0"/>
              </a:defRPr>
            </a:lvl7pPr>
            <a:lvl8pPr marL="3200400" algn="l" defTabSz="914400" rtl="0" eaLnBrk="1" latinLnBrk="0" hangingPunct="1">
              <a:defRPr sz="2800" kern="1200">
                <a:solidFill>
                  <a:schemeClr val="tx1"/>
                </a:solidFill>
                <a:latin typeface="Times New Roman" pitchFamily="18" charset="0"/>
                <a:ea typeface="+mn-ea"/>
                <a:cs typeface="Arial" charset="0"/>
              </a:defRPr>
            </a:lvl8pPr>
            <a:lvl9pPr marL="3657600" algn="l" defTabSz="914400" rtl="0" eaLnBrk="1" latinLnBrk="0" hangingPunct="1">
              <a:defRPr sz="2800" kern="1200">
                <a:solidFill>
                  <a:schemeClr val="tx1"/>
                </a:solidFill>
                <a:latin typeface="Times New Roman" pitchFamily="18" charset="0"/>
                <a:ea typeface="+mn-ea"/>
                <a:cs typeface="Arial" charset="0"/>
              </a:defRPr>
            </a:lvl9pPr>
          </a:lstStyle>
          <a:p>
            <a:pPr>
              <a:defRPr/>
            </a:pPr>
            <a:r>
              <a:rPr lang="en-AU"/>
              <a:t>20June2007</a:t>
            </a:r>
          </a:p>
        </p:txBody>
      </p:sp>
      <p:sp>
        <p:nvSpPr>
          <p:cNvPr id="7" name="Footer Placeholder 6"/>
          <p:cNvSpPr>
            <a:spLocks noGrp="1"/>
          </p:cNvSpPr>
          <p:nvPr>
            <p:ph type="ftr" sz="quarter" idx="11"/>
          </p:nvPr>
        </p:nvSpPr>
        <p:spPr/>
        <p:txBody>
          <a:bodyPr/>
          <a:lstStyle/>
          <a:p>
            <a:pPr>
              <a:defRPr/>
            </a:pPr>
            <a:r>
              <a:rPr lang="en-AU"/>
              <a:t>The m-wavelength sky:  R D Ekers</a:t>
            </a:r>
          </a:p>
        </p:txBody>
      </p:sp>
      <p:pic>
        <p:nvPicPr>
          <p:cNvPr id="8" name="Picture 2" descr="C:\User Files\images work\People\Netherlands\2010-10-19 10-26-11.JPG"/>
          <p:cNvPicPr>
            <a:picLocks noChangeAspect="1" noChangeArrowheads="1"/>
          </p:cNvPicPr>
          <p:nvPr/>
        </p:nvPicPr>
        <p:blipFill>
          <a:blip r:embed="rId3" cstate="screen"/>
          <a:srcRect/>
          <a:stretch>
            <a:fillRect/>
          </a:stretch>
        </p:blipFill>
        <p:spPr bwMode="auto">
          <a:xfrm>
            <a:off x="7162800" y="4365104"/>
            <a:ext cx="1981200" cy="2641300"/>
          </a:xfrm>
          <a:prstGeom prst="rect">
            <a:avLst/>
          </a:prstGeom>
          <a:noFill/>
          <a:ln w="28575">
            <a:solidFill>
              <a:schemeClr val="accent1"/>
            </a:solidFill>
          </a:ln>
        </p:spPr>
      </p:pic>
      <p:pic>
        <p:nvPicPr>
          <p:cNvPr id="28674" name="Picture 2" descr="C:\User Files\images work\People\Christiansen.jpg"/>
          <p:cNvPicPr>
            <a:picLocks noChangeAspect="1" noChangeArrowheads="1"/>
          </p:cNvPicPr>
          <p:nvPr/>
        </p:nvPicPr>
        <p:blipFill>
          <a:blip r:embed="rId4" cstate="print">
            <a:lum contrast="-20000"/>
          </a:blip>
          <a:srcRect/>
          <a:stretch>
            <a:fillRect/>
          </a:stretch>
        </p:blipFill>
        <p:spPr bwMode="auto">
          <a:xfrm>
            <a:off x="0" y="1"/>
            <a:ext cx="1979712" cy="1633262"/>
          </a:xfrm>
          <a:prstGeom prst="rect">
            <a:avLst/>
          </a:prstGeom>
          <a:noFill/>
          <a:ln w="28575">
            <a:solidFill>
              <a:schemeClr val="accent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62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62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1283235"/>
          </a:xfrm>
        </p:spPr>
        <p:txBody>
          <a:bodyPr>
            <a:normAutofit/>
          </a:bodyPr>
          <a:lstStyle/>
          <a:p>
            <a:r>
              <a:rPr lang="en-AU" dirty="0"/>
              <a:t>First earth rotation aperture synthesis image  The Sun at 21cm</a:t>
            </a:r>
          </a:p>
        </p:txBody>
      </p:sp>
      <p:pic>
        <p:nvPicPr>
          <p:cNvPr id="27651" name="Picture 4" descr="C:\User Files\images work\Historical\Aperture_synthesis_Sun_neg.png"/>
          <p:cNvPicPr>
            <a:picLocks noChangeAspect="1" noChangeArrowheads="1"/>
          </p:cNvPicPr>
          <p:nvPr/>
        </p:nvPicPr>
        <p:blipFill>
          <a:blip r:embed="rId3" cstate="screen"/>
          <a:srcRect/>
          <a:stretch>
            <a:fillRect/>
          </a:stretch>
        </p:blipFill>
        <p:spPr bwMode="auto">
          <a:xfrm>
            <a:off x="1469109" y="3655142"/>
            <a:ext cx="2382166" cy="2177728"/>
          </a:xfrm>
          <a:prstGeom prst="rect">
            <a:avLst/>
          </a:prstGeom>
          <a:noFill/>
          <a:ln w="9525">
            <a:noFill/>
            <a:miter lim="800000"/>
            <a:headEnd/>
            <a:tailEnd/>
          </a:ln>
        </p:spPr>
      </p:pic>
      <p:sp>
        <p:nvSpPr>
          <p:cNvPr id="27652" name="Text Placeholder 4"/>
          <p:cNvSpPr>
            <a:spLocks noGrp="1"/>
          </p:cNvSpPr>
          <p:nvPr>
            <p:ph type="body" idx="4294967295"/>
          </p:nvPr>
        </p:nvSpPr>
        <p:spPr>
          <a:xfrm>
            <a:off x="5580112" y="2132856"/>
            <a:ext cx="3672408" cy="4114800"/>
          </a:xfrm>
        </p:spPr>
        <p:txBody>
          <a:bodyPr/>
          <a:lstStyle/>
          <a:p>
            <a:pPr rtl="0" eaLnBrk="0" fontAlgn="base" hangingPunct="0"/>
            <a:r>
              <a:rPr lang="en-AU" sz="2400" dirty="0">
                <a:solidFill>
                  <a:schemeClr val="tx1"/>
                </a:solidFill>
                <a:effectLst/>
                <a:latin typeface="+mn-lt"/>
                <a:ea typeface="+mn-ea"/>
                <a:cs typeface="+mn-cs"/>
              </a:rPr>
              <a:t>Potts Hill Reservoir 1955</a:t>
            </a:r>
          </a:p>
          <a:p>
            <a:pPr rtl="0" eaLnBrk="0" fontAlgn="base" hangingPunct="0"/>
            <a:r>
              <a:rPr lang="en-AU" sz="2400" dirty="0">
                <a:solidFill>
                  <a:schemeClr val="tx1"/>
                </a:solidFill>
                <a:effectLst/>
                <a:latin typeface="+mn-lt"/>
                <a:ea typeface="+mn-ea"/>
                <a:cs typeface="+mn-cs"/>
              </a:rPr>
              <a:t>32 6’ dishes</a:t>
            </a:r>
          </a:p>
          <a:p>
            <a:pPr rtl="0" eaLnBrk="0" fontAlgn="base" hangingPunct="0"/>
            <a:r>
              <a:rPr lang="en-AU" sz="2400" dirty="0">
                <a:solidFill>
                  <a:schemeClr val="tx1"/>
                </a:solidFill>
                <a:effectLst/>
                <a:latin typeface="+mn-lt"/>
                <a:ea typeface="+mn-ea"/>
                <a:cs typeface="+mn-cs"/>
              </a:rPr>
              <a:t>First aperture synthesis image</a:t>
            </a:r>
            <a:endParaRPr lang="en-AU" sz="2400" dirty="0"/>
          </a:p>
          <a:p>
            <a:pPr marL="0" indent="0">
              <a:buNone/>
            </a:pPr>
            <a:r>
              <a:rPr lang="en-AU" sz="2000" i="1" dirty="0">
                <a:solidFill>
                  <a:schemeClr val="accent1"/>
                </a:solidFill>
              </a:rPr>
              <a:t>Christiansen and Warburton, </a:t>
            </a:r>
          </a:p>
          <a:p>
            <a:pPr algn="ctr">
              <a:buFontTx/>
              <a:buNone/>
            </a:pPr>
            <a:r>
              <a:rPr lang="en-AU" sz="2000" i="1" dirty="0">
                <a:solidFill>
                  <a:schemeClr val="accent1"/>
                </a:solidFill>
              </a:rPr>
              <a:t>Aust J Phys 8, 474 (1955)</a:t>
            </a:r>
          </a:p>
        </p:txBody>
      </p:sp>
      <p:sp>
        <p:nvSpPr>
          <p:cNvPr id="5" name="Date Placeholder 4"/>
          <p:cNvSpPr>
            <a:spLocks noGrp="1"/>
          </p:cNvSpPr>
          <p:nvPr>
            <p:ph type="dt" sz="half" idx="10"/>
          </p:nvPr>
        </p:nvSpPr>
        <p:spPr bwMode="auto">
          <a:xfrm>
            <a:off x="1336675"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AU"/>
            </a:defPPr>
            <a:lvl1pPr algn="l" rtl="0" eaLnBrk="0" fontAlgn="base" hangingPunct="0">
              <a:spcBef>
                <a:spcPct val="0"/>
              </a:spcBef>
              <a:spcAft>
                <a:spcPct val="0"/>
              </a:spcAft>
              <a:defRPr sz="1400" kern="1200">
                <a:solidFill>
                  <a:schemeClr val="bg2"/>
                </a:solidFill>
                <a:latin typeface="Times New Roman" pitchFamily="18" charset="0"/>
                <a:ea typeface="+mn-ea"/>
                <a:cs typeface="Arial" charset="0"/>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5pPr>
            <a:lvl6pPr marL="2286000" algn="l" defTabSz="914400" rtl="0" eaLnBrk="1" latinLnBrk="0" hangingPunct="1">
              <a:defRPr sz="2800" kern="1200">
                <a:solidFill>
                  <a:schemeClr val="tx1"/>
                </a:solidFill>
                <a:latin typeface="Times New Roman" pitchFamily="18" charset="0"/>
                <a:ea typeface="+mn-ea"/>
                <a:cs typeface="Arial" charset="0"/>
              </a:defRPr>
            </a:lvl6pPr>
            <a:lvl7pPr marL="2743200" algn="l" defTabSz="914400" rtl="0" eaLnBrk="1" latinLnBrk="0" hangingPunct="1">
              <a:defRPr sz="2800" kern="1200">
                <a:solidFill>
                  <a:schemeClr val="tx1"/>
                </a:solidFill>
                <a:latin typeface="Times New Roman" pitchFamily="18" charset="0"/>
                <a:ea typeface="+mn-ea"/>
                <a:cs typeface="Arial" charset="0"/>
              </a:defRPr>
            </a:lvl7pPr>
            <a:lvl8pPr marL="3200400" algn="l" defTabSz="914400" rtl="0" eaLnBrk="1" latinLnBrk="0" hangingPunct="1">
              <a:defRPr sz="2800" kern="1200">
                <a:solidFill>
                  <a:schemeClr val="tx1"/>
                </a:solidFill>
                <a:latin typeface="Times New Roman" pitchFamily="18" charset="0"/>
                <a:ea typeface="+mn-ea"/>
                <a:cs typeface="Arial" charset="0"/>
              </a:defRPr>
            </a:lvl8pPr>
            <a:lvl9pPr marL="3657600" algn="l" defTabSz="914400" rtl="0" eaLnBrk="1" latinLnBrk="0" hangingPunct="1">
              <a:defRPr sz="2800" kern="1200">
                <a:solidFill>
                  <a:schemeClr val="tx1"/>
                </a:solidFill>
                <a:latin typeface="Times New Roman" pitchFamily="18" charset="0"/>
                <a:ea typeface="+mn-ea"/>
                <a:cs typeface="Arial" charset="0"/>
              </a:defRPr>
            </a:lvl9pPr>
          </a:lstStyle>
          <a:p>
            <a:pPr>
              <a:defRPr/>
            </a:pPr>
            <a:r>
              <a:rPr lang="en-US">
                <a:solidFill>
                  <a:srgbClr val="000080"/>
                </a:solidFill>
              </a:rPr>
              <a:t>9 Dec 2013</a:t>
            </a:r>
            <a:endParaRPr lang="en-AU" dirty="0">
              <a:solidFill>
                <a:srgbClr val="FFC000"/>
              </a:solidFill>
            </a:endParaRPr>
          </a:p>
        </p:txBody>
      </p:sp>
      <p:sp>
        <p:nvSpPr>
          <p:cNvPr id="6" name="Footer Placeholder 5"/>
          <p:cNvSpPr>
            <a:spLocks noGrp="1"/>
          </p:cNvSpPr>
          <p:nvPr>
            <p:ph type="ftr" sz="quarter" idx="11"/>
          </p:nvPr>
        </p:nvSpPr>
        <p:spPr/>
        <p:txBody>
          <a:bodyPr/>
          <a:lstStyle/>
          <a:p>
            <a:pPr>
              <a:defRPr/>
            </a:pPr>
            <a:r>
              <a:rPr lang="en-AU" dirty="0">
                <a:solidFill>
                  <a:srgbClr val="FFC000"/>
                </a:solidFill>
              </a:rPr>
              <a:t>The m-wavelength sky:  R D Ekers</a:t>
            </a:r>
          </a:p>
        </p:txBody>
      </p:sp>
      <p:pic>
        <p:nvPicPr>
          <p:cNvPr id="3" name="Picture 2" descr="A row of satellite dishes&#10;&#10;Description automatically generated">
            <a:extLst>
              <a:ext uri="{FF2B5EF4-FFF2-40B4-BE49-F238E27FC236}">
                <a16:creationId xmlns:a16="http://schemas.microsoft.com/office/drawing/2014/main" id="{2A7F1810-BB4B-66EB-8886-F7CAD44867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24" y="1283235"/>
            <a:ext cx="4641392" cy="2177536"/>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67F5A-229C-4096-F276-6F908C188920}"/>
              </a:ext>
            </a:extLst>
          </p:cNvPr>
          <p:cNvSpPr>
            <a:spLocks noGrp="1"/>
          </p:cNvSpPr>
          <p:nvPr>
            <p:ph type="title"/>
          </p:nvPr>
        </p:nvSpPr>
        <p:spPr>
          <a:xfrm>
            <a:off x="358776" y="274638"/>
            <a:ext cx="5869408" cy="852487"/>
          </a:xfrm>
        </p:spPr>
        <p:txBody>
          <a:bodyPr>
            <a:normAutofit fontScale="90000"/>
          </a:bodyPr>
          <a:lstStyle/>
          <a:p>
            <a:pPr algn="ctr"/>
            <a:r>
              <a:rPr lang="en-AU" sz="4000" i="1" dirty="0"/>
              <a:t>Connections</a:t>
            </a:r>
            <a:br>
              <a:rPr lang="en-AU" dirty="0"/>
            </a:br>
            <a:r>
              <a:rPr lang="en-AU" sz="2800" dirty="0">
                <a:solidFill>
                  <a:srgbClr val="202122"/>
                </a:solidFill>
                <a:latin typeface="Arial" panose="020B0604020202020204" pitchFamily="34" charset="0"/>
              </a:rPr>
              <a:t>TV series on </a:t>
            </a:r>
            <a:r>
              <a:rPr lang="en-AU" sz="2700" dirty="0">
                <a:solidFill>
                  <a:srgbClr val="202122"/>
                </a:solidFill>
                <a:latin typeface="Arial" panose="020B0604020202020204" pitchFamily="34" charset="0"/>
              </a:rPr>
              <a:t>the history of science</a:t>
            </a:r>
            <a:endParaRPr lang="en-AU" dirty="0"/>
          </a:p>
        </p:txBody>
      </p:sp>
      <p:sp>
        <p:nvSpPr>
          <p:cNvPr id="3" name="Content Placeholder 2">
            <a:extLst>
              <a:ext uri="{FF2B5EF4-FFF2-40B4-BE49-F238E27FC236}">
                <a16:creationId xmlns:a16="http://schemas.microsoft.com/office/drawing/2014/main" id="{C436C268-507A-309B-6848-8F3814BF6B06}"/>
              </a:ext>
            </a:extLst>
          </p:cNvPr>
          <p:cNvSpPr>
            <a:spLocks noGrp="1"/>
          </p:cNvSpPr>
          <p:nvPr>
            <p:ph idx="1"/>
          </p:nvPr>
        </p:nvSpPr>
        <p:spPr>
          <a:xfrm>
            <a:off x="194248" y="1592449"/>
            <a:ext cx="7314054" cy="4572855"/>
          </a:xfrm>
        </p:spPr>
        <p:txBody>
          <a:bodyPr vert="horz" lIns="0" tIns="0" rIns="0" bIns="0" rtlCol="0">
            <a:normAutofit lnSpcReduction="10000"/>
          </a:bodyPr>
          <a:lstStyle/>
          <a:p>
            <a:r>
              <a:rPr lang="en-AU" dirty="0"/>
              <a:t>James Burke1990s</a:t>
            </a:r>
          </a:p>
          <a:p>
            <a:endParaRPr lang="en-AU" dirty="0"/>
          </a:p>
          <a:p>
            <a:r>
              <a:rPr lang="en-AU" dirty="0"/>
              <a:t>One cannot consider the development of any particular piece of the modern world in isolation.</a:t>
            </a:r>
          </a:p>
          <a:p>
            <a:r>
              <a:rPr lang="en-AU" dirty="0"/>
              <a:t>Rather, it is the result of a web of interconnected events.   </a:t>
            </a:r>
          </a:p>
          <a:p>
            <a:r>
              <a:rPr lang="en-AU" dirty="0"/>
              <a:t>Each event is conducted with no concept of the final, modern result.  </a:t>
            </a:r>
          </a:p>
          <a:p>
            <a:r>
              <a:rPr lang="en-AU" dirty="0"/>
              <a:t>The interplay of the results of these isolated events is what drives history and innovation</a:t>
            </a:r>
          </a:p>
          <a:p>
            <a:endParaRPr lang="en-AU" dirty="0"/>
          </a:p>
          <a:p>
            <a:r>
              <a:rPr lang="en-AU" dirty="0">
                <a:hlinkClick r:id="rId3"/>
              </a:rPr>
              <a:t>https://en.wikipedia.org/wiki/Connections_(British_TV_series)</a:t>
            </a:r>
            <a:endParaRPr lang="en-AU" dirty="0"/>
          </a:p>
        </p:txBody>
      </p:sp>
      <p:sp>
        <p:nvSpPr>
          <p:cNvPr id="4" name="Slide Number Placeholder 3">
            <a:extLst>
              <a:ext uri="{FF2B5EF4-FFF2-40B4-BE49-F238E27FC236}">
                <a16:creationId xmlns:a16="http://schemas.microsoft.com/office/drawing/2014/main" id="{0E86CC7F-B4B2-D373-850F-98089A238527}"/>
              </a:ext>
            </a:extLst>
          </p:cNvPr>
          <p:cNvSpPr>
            <a:spLocks noGrp="1"/>
          </p:cNvSpPr>
          <p:nvPr>
            <p:ph type="sldNum" sz="quarter" idx="4"/>
          </p:nvPr>
        </p:nvSpPr>
        <p:spPr/>
        <p:txBody>
          <a:bodyPr/>
          <a:lstStyle/>
          <a:p>
            <a:fld id="{2ABE124A-B5C5-46E0-B944-45307B126769}" type="slidenum">
              <a:rPr lang="en-AU" smtClean="0"/>
              <a:pPr/>
              <a:t>2</a:t>
            </a:fld>
            <a:r>
              <a:rPr lang="en-AU"/>
              <a:t>  |</a:t>
            </a:r>
            <a:endParaRPr lang="en-AU" dirty="0"/>
          </a:p>
        </p:txBody>
      </p:sp>
      <p:pic>
        <p:nvPicPr>
          <p:cNvPr id="1026" name="Picture 2">
            <a:extLst>
              <a:ext uri="{FF2B5EF4-FFF2-40B4-BE49-F238E27FC236}">
                <a16:creationId xmlns:a16="http://schemas.microsoft.com/office/drawing/2014/main" id="{EF93DBF1-653B-E630-29EB-BD1401087C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29596"/>
            <a:ext cx="2899725" cy="2214677"/>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525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Impact of Digital Computing</a:t>
            </a:r>
          </a:p>
        </p:txBody>
      </p:sp>
      <p:sp>
        <p:nvSpPr>
          <p:cNvPr id="3" name="Content Placeholder 2"/>
          <p:cNvSpPr>
            <a:spLocks noGrp="1"/>
          </p:cNvSpPr>
          <p:nvPr>
            <p:ph idx="1"/>
          </p:nvPr>
        </p:nvSpPr>
        <p:spPr>
          <a:xfrm>
            <a:off x="113671" y="975792"/>
            <a:ext cx="6078382" cy="4906416"/>
          </a:xfrm>
        </p:spPr>
        <p:txBody>
          <a:bodyPr>
            <a:normAutofit/>
          </a:bodyPr>
          <a:lstStyle/>
          <a:p>
            <a:r>
              <a:rPr lang="en-AU" dirty="0"/>
              <a:t>After Christiansen it was two decades before another synthesis image was computed in Australia!  </a:t>
            </a:r>
          </a:p>
          <a:p>
            <a:pPr lvl="1"/>
            <a:r>
              <a:rPr lang="en-AU" dirty="0" err="1"/>
              <a:t>Brouw</a:t>
            </a:r>
            <a:r>
              <a:rPr lang="en-AU" dirty="0"/>
              <a:t> (FST) and Schwartz (Parkes interferometer)</a:t>
            </a:r>
          </a:p>
          <a:p>
            <a:endParaRPr lang="en-AU" dirty="0"/>
          </a:p>
          <a:p>
            <a:r>
              <a:rPr lang="en-AU" dirty="0"/>
              <a:t>Australia's first digital computer, CSIRAC,  was operating in the same building at this time but the radio astronomers took no advantage of the new computer age.</a:t>
            </a:r>
          </a:p>
          <a:p>
            <a:endParaRPr lang="en-AU" dirty="0"/>
          </a:p>
          <a:p>
            <a:r>
              <a:rPr lang="en-AU" dirty="0"/>
              <a:t>Cambridge went on to exploit aperture synthesis using digital electronic computers</a:t>
            </a:r>
          </a:p>
        </p:txBody>
      </p:sp>
      <p:sp>
        <p:nvSpPr>
          <p:cNvPr id="4" name="Date Placeholder 3"/>
          <p:cNvSpPr>
            <a:spLocks noGrp="1"/>
          </p:cNvSpPr>
          <p:nvPr>
            <p:ph type="dt" sz="half" idx="10"/>
          </p:nvPr>
        </p:nvSpPr>
        <p:spPr bwMode="auto">
          <a:xfrm>
            <a:off x="1336675"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AU"/>
            </a:defPPr>
            <a:lvl1pPr algn="l" rtl="0" eaLnBrk="0" fontAlgn="base" hangingPunct="0">
              <a:spcBef>
                <a:spcPct val="0"/>
              </a:spcBef>
              <a:spcAft>
                <a:spcPct val="0"/>
              </a:spcAft>
              <a:defRPr sz="1400" kern="1200">
                <a:solidFill>
                  <a:schemeClr val="bg2"/>
                </a:solidFill>
                <a:latin typeface="Times New Roman" pitchFamily="18" charset="0"/>
                <a:ea typeface="+mn-ea"/>
                <a:cs typeface="Arial" charset="0"/>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5pPr>
            <a:lvl6pPr marL="2286000" algn="l" defTabSz="914400" rtl="0" eaLnBrk="1" latinLnBrk="0" hangingPunct="1">
              <a:defRPr sz="2800" kern="1200">
                <a:solidFill>
                  <a:schemeClr val="tx1"/>
                </a:solidFill>
                <a:latin typeface="Times New Roman" pitchFamily="18" charset="0"/>
                <a:ea typeface="+mn-ea"/>
                <a:cs typeface="Arial" charset="0"/>
              </a:defRPr>
            </a:lvl6pPr>
            <a:lvl7pPr marL="2743200" algn="l" defTabSz="914400" rtl="0" eaLnBrk="1" latinLnBrk="0" hangingPunct="1">
              <a:defRPr sz="2800" kern="1200">
                <a:solidFill>
                  <a:schemeClr val="tx1"/>
                </a:solidFill>
                <a:latin typeface="Times New Roman" pitchFamily="18" charset="0"/>
                <a:ea typeface="+mn-ea"/>
                <a:cs typeface="Arial" charset="0"/>
              </a:defRPr>
            </a:lvl7pPr>
            <a:lvl8pPr marL="3200400" algn="l" defTabSz="914400" rtl="0" eaLnBrk="1" latinLnBrk="0" hangingPunct="1">
              <a:defRPr sz="2800" kern="1200">
                <a:solidFill>
                  <a:schemeClr val="tx1"/>
                </a:solidFill>
                <a:latin typeface="Times New Roman" pitchFamily="18" charset="0"/>
                <a:ea typeface="+mn-ea"/>
                <a:cs typeface="Arial" charset="0"/>
              </a:defRPr>
            </a:lvl8pPr>
            <a:lvl9pPr marL="3657600" algn="l" defTabSz="914400" rtl="0" eaLnBrk="1" latinLnBrk="0" hangingPunct="1">
              <a:defRPr sz="2800" kern="1200">
                <a:solidFill>
                  <a:schemeClr val="tx1"/>
                </a:solidFill>
                <a:latin typeface="Times New Roman" pitchFamily="18" charset="0"/>
                <a:ea typeface="+mn-ea"/>
                <a:cs typeface="Arial" charset="0"/>
              </a:defRPr>
            </a:lvl9pPr>
          </a:lstStyle>
          <a:p>
            <a:pPr>
              <a:defRPr/>
            </a:pPr>
            <a:r>
              <a:rPr lang="en-US">
                <a:solidFill>
                  <a:srgbClr val="000080"/>
                </a:solidFill>
              </a:rPr>
              <a:t>9 Dec 2013</a:t>
            </a:r>
            <a:endParaRPr lang="en-AU" dirty="0">
              <a:solidFill>
                <a:srgbClr val="000080"/>
              </a:solidFill>
            </a:endParaRPr>
          </a:p>
        </p:txBody>
      </p:sp>
      <p:sp>
        <p:nvSpPr>
          <p:cNvPr id="5" name="Footer Placeholder 4"/>
          <p:cNvSpPr>
            <a:spLocks noGrp="1"/>
          </p:cNvSpPr>
          <p:nvPr>
            <p:ph type="ftr" sz="quarter" idx="11"/>
          </p:nvPr>
        </p:nvSpPr>
        <p:spPr/>
        <p:txBody>
          <a:bodyPr/>
          <a:lstStyle/>
          <a:p>
            <a:pPr>
              <a:defRPr/>
            </a:pPr>
            <a:r>
              <a:rPr lang="en-AU" dirty="0">
                <a:solidFill>
                  <a:srgbClr val="000080"/>
                </a:solidFill>
              </a:rPr>
              <a:t>Development of Aperture Synthesis:  R D </a:t>
            </a:r>
            <a:r>
              <a:rPr lang="en-AU" dirty="0" err="1">
                <a:solidFill>
                  <a:srgbClr val="000080"/>
                </a:solidFill>
              </a:rPr>
              <a:t>Ekers</a:t>
            </a:r>
            <a:endParaRPr lang="en-AU" dirty="0">
              <a:solidFill>
                <a:srgbClr val="000080"/>
              </a:solidFill>
            </a:endParaRPr>
          </a:p>
        </p:txBody>
      </p:sp>
      <p:grpSp>
        <p:nvGrpSpPr>
          <p:cNvPr id="6" name="Group 5">
            <a:extLst>
              <a:ext uri="{FF2B5EF4-FFF2-40B4-BE49-F238E27FC236}">
                <a16:creationId xmlns:a16="http://schemas.microsoft.com/office/drawing/2014/main" id="{18EF36A8-D448-8A4B-3EC8-BC8BD17DA0B3}"/>
              </a:ext>
            </a:extLst>
          </p:cNvPr>
          <p:cNvGrpSpPr/>
          <p:nvPr/>
        </p:nvGrpSpPr>
        <p:grpSpPr>
          <a:xfrm>
            <a:off x="6309831" y="116632"/>
            <a:ext cx="2723677" cy="2848382"/>
            <a:chOff x="4685721" y="2818370"/>
            <a:chExt cx="5058228" cy="4108246"/>
          </a:xfrm>
        </p:grpSpPr>
        <p:pic>
          <p:nvPicPr>
            <p:cNvPr id="7" name="Picture 6" descr="A picture containing text&#10;&#10;Description automatically generated">
              <a:extLst>
                <a:ext uri="{FF2B5EF4-FFF2-40B4-BE49-F238E27FC236}">
                  <a16:creationId xmlns:a16="http://schemas.microsoft.com/office/drawing/2014/main" id="{8FF41C54-846E-4098-DD44-E176B6FAED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5721" y="2818370"/>
              <a:ext cx="5058228" cy="4104456"/>
            </a:xfrm>
            <a:prstGeom prst="rect">
              <a:avLst/>
            </a:prstGeom>
            <a:ln w="19050">
              <a:solidFill>
                <a:schemeClr val="accent1"/>
              </a:solidFill>
            </a:ln>
          </p:spPr>
        </p:pic>
        <p:sp>
          <p:nvSpPr>
            <p:cNvPr id="8" name="TextBox 7">
              <a:extLst>
                <a:ext uri="{FF2B5EF4-FFF2-40B4-BE49-F238E27FC236}">
                  <a16:creationId xmlns:a16="http://schemas.microsoft.com/office/drawing/2014/main" id="{7DB32D03-3960-5757-68CF-09ED9A5539FC}"/>
                </a:ext>
              </a:extLst>
            </p:cNvPr>
            <p:cNvSpPr txBox="1"/>
            <p:nvPr/>
          </p:nvSpPr>
          <p:spPr>
            <a:xfrm>
              <a:off x="4801548" y="6349534"/>
              <a:ext cx="1720819" cy="577082"/>
            </a:xfrm>
            <a:prstGeom prst="rect">
              <a:avLst/>
            </a:prstGeom>
            <a:noFill/>
            <a:ln w="19050">
              <a:solidFill>
                <a:schemeClr val="accent1"/>
              </a:solidFill>
            </a:ln>
          </p:spPr>
          <p:txBody>
            <a:bodyPr wrap="none" rtlCol="0">
              <a:spAutoFit/>
            </a:bodyPr>
            <a:lstStyle/>
            <a:p>
              <a:r>
                <a:rPr lang="en-AU" sz="2000" dirty="0">
                  <a:solidFill>
                    <a:schemeClr val="bg1"/>
                  </a:solidFill>
                </a:rPr>
                <a:t>CSIRAC</a:t>
              </a:r>
            </a:p>
          </p:txBody>
        </p:sp>
      </p:grpSp>
      <p:grpSp>
        <p:nvGrpSpPr>
          <p:cNvPr id="9" name="Group 8">
            <a:extLst>
              <a:ext uri="{FF2B5EF4-FFF2-40B4-BE49-F238E27FC236}">
                <a16:creationId xmlns:a16="http://schemas.microsoft.com/office/drawing/2014/main" id="{5B71C5C6-1D40-7791-F13E-0E3D6560369A}"/>
              </a:ext>
            </a:extLst>
          </p:cNvPr>
          <p:cNvGrpSpPr/>
          <p:nvPr/>
        </p:nvGrpSpPr>
        <p:grpSpPr>
          <a:xfrm>
            <a:off x="6241117" y="3276432"/>
            <a:ext cx="3385066" cy="2684040"/>
            <a:chOff x="-281105" y="2818371"/>
            <a:chExt cx="5144330" cy="4139022"/>
          </a:xfrm>
        </p:grpSpPr>
        <p:pic>
          <p:nvPicPr>
            <p:cNvPr id="10" name="Picture 9" descr="A picture containing text&#10;&#10;Description automatically generated">
              <a:extLst>
                <a:ext uri="{FF2B5EF4-FFF2-40B4-BE49-F238E27FC236}">
                  <a16:creationId xmlns:a16="http://schemas.microsoft.com/office/drawing/2014/main" id="{830492CD-FDEB-1CD9-3585-A0A97AD5C7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105" y="2818371"/>
              <a:ext cx="5144330" cy="4139022"/>
            </a:xfrm>
            <a:prstGeom prst="rect">
              <a:avLst/>
            </a:prstGeom>
            <a:ln w="19050">
              <a:solidFill>
                <a:schemeClr val="accent1"/>
              </a:solidFill>
            </a:ln>
          </p:spPr>
        </p:pic>
        <p:sp>
          <p:nvSpPr>
            <p:cNvPr id="11" name="TextBox 10">
              <a:extLst>
                <a:ext uri="{FF2B5EF4-FFF2-40B4-BE49-F238E27FC236}">
                  <a16:creationId xmlns:a16="http://schemas.microsoft.com/office/drawing/2014/main" id="{34D03709-A86A-3267-B940-12B84DD7EBAC}"/>
                </a:ext>
              </a:extLst>
            </p:cNvPr>
            <p:cNvSpPr txBox="1"/>
            <p:nvPr/>
          </p:nvSpPr>
          <p:spPr>
            <a:xfrm>
              <a:off x="-191328" y="6273879"/>
              <a:ext cx="1317640" cy="617004"/>
            </a:xfrm>
            <a:prstGeom prst="rect">
              <a:avLst/>
            </a:prstGeom>
            <a:noFill/>
            <a:ln w="19050">
              <a:solidFill>
                <a:schemeClr val="accent1"/>
              </a:solidFill>
            </a:ln>
          </p:spPr>
          <p:txBody>
            <a:bodyPr wrap="none" rtlCol="0">
              <a:spAutoFit/>
            </a:bodyPr>
            <a:lstStyle/>
            <a:p>
              <a:r>
                <a:rPr lang="en-AU" sz="2000" dirty="0">
                  <a:solidFill>
                    <a:srgbClr val="FFFF00"/>
                  </a:solidFill>
                </a:rPr>
                <a:t>EDSAC</a:t>
              </a:r>
            </a:p>
          </p:txBody>
        </p:sp>
      </p:grpSp>
    </p:spTree>
    <p:extLst>
      <p:ext uri="{BB962C8B-B14F-4D97-AF65-F5344CB8AC3E}">
        <p14:creationId xmlns:p14="http://schemas.microsoft.com/office/powerpoint/2010/main" val="4157489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917376"/>
          </a:xfrm>
        </p:spPr>
        <p:txBody>
          <a:bodyPr/>
          <a:lstStyle/>
          <a:p>
            <a:r>
              <a:rPr lang="en-AU" dirty="0"/>
              <a:t>Why did the Australians loose the way?</a:t>
            </a:r>
          </a:p>
        </p:txBody>
      </p:sp>
      <p:sp>
        <p:nvSpPr>
          <p:cNvPr id="3" name="Content Placeholder 2"/>
          <p:cNvSpPr>
            <a:spLocks noGrp="1"/>
          </p:cNvSpPr>
          <p:nvPr>
            <p:ph idx="1"/>
          </p:nvPr>
        </p:nvSpPr>
        <p:spPr>
          <a:xfrm>
            <a:off x="685800" y="1196752"/>
            <a:ext cx="8062913" cy="5040560"/>
          </a:xfrm>
        </p:spPr>
        <p:txBody>
          <a:bodyPr>
            <a:normAutofit/>
          </a:bodyPr>
          <a:lstStyle/>
          <a:p>
            <a:r>
              <a:rPr lang="en-AU" dirty="0"/>
              <a:t>Bracewell: </a:t>
            </a:r>
            <a:r>
              <a:rPr lang="en-AU" i="1" dirty="0">
                <a:solidFill>
                  <a:schemeClr val="accent1"/>
                </a:solidFill>
              </a:rPr>
              <a:t>“it never occurred to us that the arcane art of machine language programming and punching holes in paper tape would have any relevance for the radio telescopes</a:t>
            </a:r>
            <a:r>
              <a:rPr lang="en-AU" dirty="0">
                <a:solidFill>
                  <a:schemeClr val="accent1"/>
                </a:solidFill>
              </a:rPr>
              <a:t>.”</a:t>
            </a:r>
          </a:p>
          <a:p>
            <a:endParaRPr lang="en-AU" dirty="0"/>
          </a:p>
          <a:p>
            <a:r>
              <a:rPr lang="en-AU" dirty="0"/>
              <a:t>Mills:  </a:t>
            </a:r>
            <a:r>
              <a:rPr lang="en-AU" i="1" dirty="0">
                <a:solidFill>
                  <a:schemeClr val="accent1"/>
                </a:solidFill>
              </a:rPr>
              <a:t>“The only way to perform Fourier transforms in a reasonable time was to use digital computers which are still under development and hardly to be considered as an essential part of an observing program.”  </a:t>
            </a:r>
          </a:p>
          <a:p>
            <a:endParaRPr lang="en-AU" dirty="0"/>
          </a:p>
          <a:p>
            <a:r>
              <a:rPr lang="en-AU" dirty="0"/>
              <a:t>The X-ray crystallographers and mathematicians at the Cavendish introduced the Cambridge radio astronomers to the digital computer and this symbiosis made the jump possible. </a:t>
            </a:r>
          </a:p>
        </p:txBody>
      </p:sp>
      <p:sp>
        <p:nvSpPr>
          <p:cNvPr id="4" name="Date Placeholder 3"/>
          <p:cNvSpPr>
            <a:spLocks noGrp="1"/>
          </p:cNvSpPr>
          <p:nvPr>
            <p:ph type="dt" sz="half" idx="10"/>
          </p:nvPr>
        </p:nvSpPr>
        <p:spPr bwMode="auto">
          <a:xfrm>
            <a:off x="1336675"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AU"/>
            </a:defPPr>
            <a:lvl1pPr algn="l" rtl="0" eaLnBrk="0" fontAlgn="base" hangingPunct="0">
              <a:spcBef>
                <a:spcPct val="0"/>
              </a:spcBef>
              <a:spcAft>
                <a:spcPct val="0"/>
              </a:spcAft>
              <a:defRPr sz="1400" kern="1200">
                <a:solidFill>
                  <a:schemeClr val="bg2"/>
                </a:solidFill>
                <a:latin typeface="Times New Roman" pitchFamily="18" charset="0"/>
                <a:ea typeface="+mn-ea"/>
                <a:cs typeface="Arial" charset="0"/>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Arial" charset="0"/>
              </a:defRPr>
            </a:lvl5pPr>
            <a:lvl6pPr marL="2286000" algn="l" defTabSz="914400" rtl="0" eaLnBrk="1" latinLnBrk="0" hangingPunct="1">
              <a:defRPr sz="2800" kern="1200">
                <a:solidFill>
                  <a:schemeClr val="tx1"/>
                </a:solidFill>
                <a:latin typeface="Times New Roman" pitchFamily="18" charset="0"/>
                <a:ea typeface="+mn-ea"/>
                <a:cs typeface="Arial" charset="0"/>
              </a:defRPr>
            </a:lvl6pPr>
            <a:lvl7pPr marL="2743200" algn="l" defTabSz="914400" rtl="0" eaLnBrk="1" latinLnBrk="0" hangingPunct="1">
              <a:defRPr sz="2800" kern="1200">
                <a:solidFill>
                  <a:schemeClr val="tx1"/>
                </a:solidFill>
                <a:latin typeface="Times New Roman" pitchFamily="18" charset="0"/>
                <a:ea typeface="+mn-ea"/>
                <a:cs typeface="Arial" charset="0"/>
              </a:defRPr>
            </a:lvl7pPr>
            <a:lvl8pPr marL="3200400" algn="l" defTabSz="914400" rtl="0" eaLnBrk="1" latinLnBrk="0" hangingPunct="1">
              <a:defRPr sz="2800" kern="1200">
                <a:solidFill>
                  <a:schemeClr val="tx1"/>
                </a:solidFill>
                <a:latin typeface="Times New Roman" pitchFamily="18" charset="0"/>
                <a:ea typeface="+mn-ea"/>
                <a:cs typeface="Arial" charset="0"/>
              </a:defRPr>
            </a:lvl8pPr>
            <a:lvl9pPr marL="3657600" algn="l" defTabSz="914400" rtl="0" eaLnBrk="1" latinLnBrk="0" hangingPunct="1">
              <a:defRPr sz="2800" kern="1200">
                <a:solidFill>
                  <a:schemeClr val="tx1"/>
                </a:solidFill>
                <a:latin typeface="Times New Roman" pitchFamily="18" charset="0"/>
                <a:ea typeface="+mn-ea"/>
                <a:cs typeface="Arial" charset="0"/>
              </a:defRPr>
            </a:lvl9pPr>
          </a:lstStyle>
          <a:p>
            <a:pPr>
              <a:defRPr/>
            </a:pPr>
            <a:r>
              <a:rPr lang="en-US">
                <a:solidFill>
                  <a:srgbClr val="000080"/>
                </a:solidFill>
              </a:rPr>
              <a:t>9 Dec 2013</a:t>
            </a:r>
            <a:endParaRPr lang="en-AU" dirty="0">
              <a:solidFill>
                <a:srgbClr val="000080"/>
              </a:solidFill>
            </a:endParaRPr>
          </a:p>
        </p:txBody>
      </p:sp>
      <p:sp>
        <p:nvSpPr>
          <p:cNvPr id="5" name="Footer Placeholder 4"/>
          <p:cNvSpPr>
            <a:spLocks noGrp="1"/>
          </p:cNvSpPr>
          <p:nvPr>
            <p:ph type="ftr" sz="quarter" idx="11"/>
          </p:nvPr>
        </p:nvSpPr>
        <p:spPr/>
        <p:txBody>
          <a:bodyPr/>
          <a:lstStyle/>
          <a:p>
            <a:pPr>
              <a:defRPr/>
            </a:pPr>
            <a:r>
              <a:rPr lang="en-AU" dirty="0">
                <a:solidFill>
                  <a:srgbClr val="000080"/>
                </a:solidFill>
              </a:rPr>
              <a:t>Development of Aperture Synthesis:  R D </a:t>
            </a:r>
            <a:r>
              <a:rPr lang="en-AU" dirty="0" err="1">
                <a:solidFill>
                  <a:srgbClr val="000080"/>
                </a:solidFill>
              </a:rPr>
              <a:t>Ekers</a:t>
            </a:r>
            <a:endParaRPr lang="en-AU" dirty="0">
              <a:solidFill>
                <a:srgbClr val="000080"/>
              </a:solidFill>
            </a:endParaRPr>
          </a:p>
        </p:txBody>
      </p:sp>
    </p:spTree>
    <p:extLst>
      <p:ext uri="{BB962C8B-B14F-4D97-AF65-F5344CB8AC3E}">
        <p14:creationId xmlns:p14="http://schemas.microsoft.com/office/powerpoint/2010/main" val="2388891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90E9-CB14-FA44-4DB7-E11D7B24DD87}"/>
              </a:ext>
            </a:extLst>
          </p:cNvPr>
          <p:cNvSpPr>
            <a:spLocks noGrp="1"/>
          </p:cNvSpPr>
          <p:nvPr>
            <p:ph type="title"/>
          </p:nvPr>
        </p:nvSpPr>
        <p:spPr>
          <a:xfrm>
            <a:off x="358776" y="116632"/>
            <a:ext cx="8461374" cy="852487"/>
          </a:xfrm>
        </p:spPr>
        <p:txBody>
          <a:bodyPr>
            <a:normAutofit fontScale="90000"/>
          </a:bodyPr>
          <a:lstStyle/>
          <a:p>
            <a:r>
              <a:rPr lang="en-AU" sz="3200" dirty="0"/>
              <a:t>Phase Switch invented by Martin Ryle (1952)</a:t>
            </a:r>
            <a:br>
              <a:rPr lang="en-AU" sz="3200" dirty="0"/>
            </a:br>
            <a:r>
              <a:rPr lang="en-AU" sz="2000" b="0" i="1" dirty="0"/>
              <a:t>independently invented in Sydney by B.Y. Mills</a:t>
            </a:r>
            <a:br>
              <a:rPr lang="en-AU" sz="1800" dirty="0"/>
            </a:br>
            <a:r>
              <a:rPr lang="en-AU" sz="3200" dirty="0"/>
              <a:t> </a:t>
            </a:r>
          </a:p>
        </p:txBody>
      </p:sp>
      <p:sp>
        <p:nvSpPr>
          <p:cNvPr id="3" name="Content Placeholder 2">
            <a:extLst>
              <a:ext uri="{FF2B5EF4-FFF2-40B4-BE49-F238E27FC236}">
                <a16:creationId xmlns:a16="http://schemas.microsoft.com/office/drawing/2014/main" id="{42F41551-5A95-BE20-8BEC-21F1D9C2C613}"/>
              </a:ext>
            </a:extLst>
          </p:cNvPr>
          <p:cNvSpPr>
            <a:spLocks noGrp="1"/>
          </p:cNvSpPr>
          <p:nvPr>
            <p:ph idx="1"/>
          </p:nvPr>
        </p:nvSpPr>
        <p:spPr>
          <a:xfrm>
            <a:off x="358776" y="1052736"/>
            <a:ext cx="8461375" cy="3716300"/>
          </a:xfrm>
        </p:spPr>
        <p:txBody>
          <a:bodyPr vert="horz" lIns="0" tIns="0" rIns="0" bIns="0" rtlCol="0">
            <a:normAutofit lnSpcReduction="10000"/>
          </a:bodyPr>
          <a:lstStyle/>
          <a:p>
            <a:r>
              <a:rPr lang="en-AU" dirty="0"/>
              <a:t>Consider two antennas A and B: two voltage outputs can be formed: first A+B, then by switching the phase of B by 180 degrees, A-B is measured. </a:t>
            </a:r>
          </a:p>
          <a:p>
            <a:r>
              <a:rPr lang="en-AU" dirty="0"/>
              <a:t>If the phase is switched continuously, the difference between the two power outputs can be synchronously detected:</a:t>
            </a:r>
          </a:p>
          <a:p>
            <a:pPr marL="0" indent="0">
              <a:buNone/>
            </a:pPr>
            <a:r>
              <a:rPr lang="en-AU" dirty="0"/>
              <a:t>		(A+B)</a:t>
            </a:r>
            <a:r>
              <a:rPr lang="en-AU" baseline="30000" dirty="0"/>
              <a:t>2</a:t>
            </a:r>
            <a:r>
              <a:rPr lang="en-AU" dirty="0"/>
              <a:t> - (A-B)</a:t>
            </a:r>
            <a:r>
              <a:rPr lang="en-AU" baseline="30000" dirty="0"/>
              <a:t>2</a:t>
            </a:r>
            <a:r>
              <a:rPr lang="en-AU" dirty="0"/>
              <a:t>   → A.B</a:t>
            </a:r>
          </a:p>
          <a:p>
            <a:r>
              <a:rPr lang="en-AU" dirty="0"/>
              <a:t>In this way the product of the two voltages (A.B) can be measured without the contribution of the two much larger total power signals (A</a:t>
            </a:r>
            <a:r>
              <a:rPr lang="en-AU" baseline="30000" dirty="0"/>
              <a:t>2</a:t>
            </a:r>
            <a:r>
              <a:rPr lang="en-AU" dirty="0"/>
              <a:t> and B</a:t>
            </a:r>
            <a:r>
              <a:rPr lang="en-AU" baseline="30000" dirty="0"/>
              <a:t>2</a:t>
            </a:r>
            <a:r>
              <a:rPr lang="en-AU" dirty="0"/>
              <a:t>).  </a:t>
            </a:r>
          </a:p>
          <a:p>
            <a:r>
              <a:rPr lang="en-AU" dirty="0"/>
              <a:t>Makes the interferometer a powerful tool compared with the single dish</a:t>
            </a:r>
          </a:p>
        </p:txBody>
      </p:sp>
      <p:sp>
        <p:nvSpPr>
          <p:cNvPr id="4" name="Slide Number Placeholder 3">
            <a:extLst>
              <a:ext uri="{FF2B5EF4-FFF2-40B4-BE49-F238E27FC236}">
                <a16:creationId xmlns:a16="http://schemas.microsoft.com/office/drawing/2014/main" id="{F087AA9B-1741-4585-2628-22ECA7AD2889}"/>
              </a:ext>
            </a:extLst>
          </p:cNvPr>
          <p:cNvSpPr>
            <a:spLocks noGrp="1"/>
          </p:cNvSpPr>
          <p:nvPr>
            <p:ph type="sldNum" sz="quarter" idx="4"/>
          </p:nvPr>
        </p:nvSpPr>
        <p:spPr/>
        <p:txBody>
          <a:bodyPr/>
          <a:lstStyle/>
          <a:p>
            <a:fld id="{2ABE124A-B5C5-46E0-B944-45307B126769}" type="slidenum">
              <a:rPr lang="en-AU" smtClean="0"/>
              <a:pPr/>
              <a:t>22</a:t>
            </a:fld>
            <a:r>
              <a:rPr lang="en-AU"/>
              <a:t>  |</a:t>
            </a:r>
            <a:endParaRPr lang="en-AU" dirty="0"/>
          </a:p>
        </p:txBody>
      </p:sp>
      <p:pic>
        <p:nvPicPr>
          <p:cNvPr id="7" name="Picture 6" descr="A graph of a number of people&#10;&#10;Description automatically generated">
            <a:extLst>
              <a:ext uri="{FF2B5EF4-FFF2-40B4-BE49-F238E27FC236}">
                <a16:creationId xmlns:a16="http://schemas.microsoft.com/office/drawing/2014/main" id="{484A497F-DBCC-C8A4-FE3E-B2D315EA09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487"/>
          <a:stretch/>
        </p:blipFill>
        <p:spPr>
          <a:xfrm>
            <a:off x="373664" y="4769036"/>
            <a:ext cx="4246643" cy="1243008"/>
          </a:xfrm>
          <a:prstGeom prst="rect">
            <a:avLst/>
          </a:prstGeom>
        </p:spPr>
      </p:pic>
      <p:pic>
        <p:nvPicPr>
          <p:cNvPr id="9" name="Picture 8" descr="A graph of a sound wave&#10;&#10;Description automatically generated">
            <a:extLst>
              <a:ext uri="{FF2B5EF4-FFF2-40B4-BE49-F238E27FC236}">
                <a16:creationId xmlns:a16="http://schemas.microsoft.com/office/drawing/2014/main" id="{57178EE3-EF7D-7006-B72C-A97B0E8AA9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7359" y="4776656"/>
            <a:ext cx="4246642" cy="1259560"/>
          </a:xfrm>
          <a:prstGeom prst="rect">
            <a:avLst/>
          </a:prstGeom>
        </p:spPr>
      </p:pic>
      <p:sp>
        <p:nvSpPr>
          <p:cNvPr id="10" name="TextBox 9">
            <a:extLst>
              <a:ext uri="{FF2B5EF4-FFF2-40B4-BE49-F238E27FC236}">
                <a16:creationId xmlns:a16="http://schemas.microsoft.com/office/drawing/2014/main" id="{70668922-58CD-51F2-5E8D-6C3E932F98BA}"/>
              </a:ext>
            </a:extLst>
          </p:cNvPr>
          <p:cNvSpPr txBox="1"/>
          <p:nvPr/>
        </p:nvSpPr>
        <p:spPr>
          <a:xfrm>
            <a:off x="1878796" y="4671846"/>
            <a:ext cx="973343" cy="461665"/>
          </a:xfrm>
          <a:prstGeom prst="rect">
            <a:avLst/>
          </a:prstGeom>
          <a:noFill/>
        </p:spPr>
        <p:txBody>
          <a:bodyPr wrap="none" rtlCol="0">
            <a:spAutoFit/>
          </a:bodyPr>
          <a:lstStyle/>
          <a:p>
            <a:r>
              <a:rPr lang="en-AU" sz="2400" dirty="0"/>
              <a:t>(A+B)</a:t>
            </a:r>
            <a:r>
              <a:rPr lang="en-AU" sz="2400" baseline="30000" dirty="0"/>
              <a:t>2</a:t>
            </a:r>
            <a:endParaRPr lang="en-AU" sz="2400" dirty="0"/>
          </a:p>
        </p:txBody>
      </p:sp>
      <p:sp>
        <p:nvSpPr>
          <p:cNvPr id="11" name="TextBox 10">
            <a:extLst>
              <a:ext uri="{FF2B5EF4-FFF2-40B4-BE49-F238E27FC236}">
                <a16:creationId xmlns:a16="http://schemas.microsoft.com/office/drawing/2014/main" id="{FC4B8810-575D-AA7E-EDF9-126CB0E54A8F}"/>
              </a:ext>
            </a:extLst>
          </p:cNvPr>
          <p:cNvSpPr txBox="1"/>
          <p:nvPr/>
        </p:nvSpPr>
        <p:spPr>
          <a:xfrm>
            <a:off x="6588224" y="4633972"/>
            <a:ext cx="676980" cy="461665"/>
          </a:xfrm>
          <a:prstGeom prst="rect">
            <a:avLst/>
          </a:prstGeom>
          <a:noFill/>
        </p:spPr>
        <p:txBody>
          <a:bodyPr wrap="none" rtlCol="0">
            <a:spAutoFit/>
          </a:bodyPr>
          <a:lstStyle/>
          <a:p>
            <a:r>
              <a:rPr lang="en-AU" sz="2400" dirty="0"/>
              <a:t> A.B</a:t>
            </a:r>
          </a:p>
        </p:txBody>
      </p:sp>
    </p:spTree>
    <p:extLst>
      <p:ext uri="{BB962C8B-B14F-4D97-AF65-F5344CB8AC3E}">
        <p14:creationId xmlns:p14="http://schemas.microsoft.com/office/powerpoint/2010/main" val="2812314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1" name="Picture 2" descr="64M_CLR2">
            <a:extLst>
              <a:ext uri="{FF2B5EF4-FFF2-40B4-BE49-F238E27FC236}">
                <a16:creationId xmlns:a16="http://schemas.microsoft.com/office/drawing/2014/main" id="{7C4F19E0-D391-BFBB-5D72-03F9DDB6D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6837" y="3573463"/>
            <a:ext cx="2428875" cy="21145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8132" name="Rectangle 3">
            <a:extLst>
              <a:ext uri="{FF2B5EF4-FFF2-40B4-BE49-F238E27FC236}">
                <a16:creationId xmlns:a16="http://schemas.microsoft.com/office/drawing/2014/main" id="{217616B4-E22D-A5F2-ACC4-71034C6201CD}"/>
              </a:ext>
            </a:extLst>
          </p:cNvPr>
          <p:cNvSpPr>
            <a:spLocks noGrp="1" noChangeArrowheads="1"/>
          </p:cNvSpPr>
          <p:nvPr>
            <p:ph type="title"/>
          </p:nvPr>
        </p:nvSpPr>
        <p:spPr/>
        <p:txBody>
          <a:bodyPr/>
          <a:lstStyle/>
          <a:p>
            <a:r>
              <a:rPr lang="en-US" altLang="en-US" dirty="0"/>
              <a:t>Discovery of Quasars (1963)</a:t>
            </a:r>
          </a:p>
        </p:txBody>
      </p:sp>
      <p:sp>
        <p:nvSpPr>
          <p:cNvPr id="35844" name="Rectangle 4">
            <a:extLst>
              <a:ext uri="{FF2B5EF4-FFF2-40B4-BE49-F238E27FC236}">
                <a16:creationId xmlns:a16="http://schemas.microsoft.com/office/drawing/2014/main" id="{35B1C167-D88B-513C-C296-D7DC9E85D494}"/>
              </a:ext>
            </a:extLst>
          </p:cNvPr>
          <p:cNvSpPr>
            <a:spLocks noGrp="1" noChangeArrowheads="1"/>
          </p:cNvSpPr>
          <p:nvPr>
            <p:ph type="body" idx="1"/>
          </p:nvPr>
        </p:nvSpPr>
        <p:spPr>
          <a:xfrm>
            <a:off x="248351" y="1401458"/>
            <a:ext cx="8292131" cy="4876800"/>
          </a:xfrm>
        </p:spPr>
        <p:txBody>
          <a:bodyPr>
            <a:normAutofit lnSpcReduction="10000"/>
          </a:bodyPr>
          <a:lstStyle/>
          <a:p>
            <a:r>
              <a:rPr lang="en-US" altLang="en-US" sz="2800" dirty="0"/>
              <a:t>Hanbury Brown invents the intensity interferometer</a:t>
            </a:r>
          </a:p>
          <a:p>
            <a:r>
              <a:rPr lang="en-US" altLang="en-US" sz="2800" dirty="0"/>
              <a:t>A group of small diameter radio sources identified with stars</a:t>
            </a:r>
          </a:p>
          <a:p>
            <a:pPr lvl="2"/>
            <a:r>
              <a:rPr lang="en-US" altLang="en-US" dirty="0"/>
              <a:t>T</a:t>
            </a:r>
            <a:r>
              <a:rPr lang="en-US" altLang="en-US" sz="2000" dirty="0"/>
              <a:t>hese weird stars known to have variable light so </a:t>
            </a:r>
            <a:r>
              <a:rPr lang="en-US" altLang="en-US" sz="2000" dirty="0">
                <a:solidFill>
                  <a:schemeClr val="accent1"/>
                </a:solidFill>
              </a:rPr>
              <a:t>“</a:t>
            </a:r>
            <a:r>
              <a:rPr lang="en-US" altLang="en-US" sz="2000" i="1" dirty="0">
                <a:solidFill>
                  <a:schemeClr val="accent1"/>
                </a:solidFill>
              </a:rPr>
              <a:t>couldn’t be extragalactic</a:t>
            </a:r>
            <a:r>
              <a:rPr lang="en-US" altLang="en-US" sz="2000" dirty="0">
                <a:solidFill>
                  <a:schemeClr val="accent1"/>
                </a:solidFill>
              </a:rPr>
              <a:t>”</a:t>
            </a:r>
          </a:p>
          <a:p>
            <a:r>
              <a:rPr lang="en-US" altLang="en-US" sz="2800" dirty="0"/>
              <a:t>3C273 lunar occultation observed at Parkes</a:t>
            </a:r>
          </a:p>
          <a:p>
            <a:pPr lvl="1"/>
            <a:r>
              <a:rPr lang="en-US" altLang="en-US" sz="2400" dirty="0"/>
              <a:t>Schmidt interprets the spectrum  of 3C273 as due to huge redshift</a:t>
            </a:r>
          </a:p>
          <a:p>
            <a:pPr lvl="2"/>
            <a:r>
              <a:rPr lang="en-US" altLang="en-US" sz="2000" dirty="0"/>
              <a:t>Flash of insight -  Schmidt's thumb</a:t>
            </a:r>
          </a:p>
          <a:p>
            <a:r>
              <a:rPr lang="en-US" altLang="en-US" sz="2800" dirty="0"/>
              <a:t>Observational Cosmology is born</a:t>
            </a:r>
          </a:p>
          <a:p>
            <a:r>
              <a:rPr lang="en-US" altLang="en-US" sz="2800" dirty="0"/>
              <a:t>Gravitational Collapse and Relativistic Astrophysics</a:t>
            </a:r>
          </a:p>
          <a:p>
            <a:pPr lvl="1"/>
            <a:r>
              <a:rPr lang="en-US" altLang="en-US" sz="2400" dirty="0"/>
              <a:t>Dallas, Texas 1963 </a:t>
            </a:r>
          </a:p>
          <a:p>
            <a:pPr lvl="1"/>
            <a:r>
              <a:rPr lang="en-US" altLang="en-US" sz="2400" dirty="0"/>
              <a:t>only a </a:t>
            </a:r>
            <a:r>
              <a:rPr lang="en-US" altLang="en-US" sz="2400" dirty="0">
                <a:solidFill>
                  <a:schemeClr val="accent1"/>
                </a:solidFill>
              </a:rPr>
              <a:t>black hole </a:t>
            </a:r>
            <a:r>
              <a:rPr lang="en-US" altLang="en-US" sz="2400" dirty="0"/>
              <a:t>could provide the energy</a:t>
            </a:r>
          </a:p>
        </p:txBody>
      </p:sp>
      <p:pic>
        <p:nvPicPr>
          <p:cNvPr id="35845" name="Picture 5" descr="Black hole crop">
            <a:extLst>
              <a:ext uri="{FF2B5EF4-FFF2-40B4-BE49-F238E27FC236}">
                <a16:creationId xmlns:a16="http://schemas.microsoft.com/office/drawing/2014/main" id="{6F8B9217-D923-C473-16CA-8ABD0FE63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9804"/>
          <a:stretch>
            <a:fillRect/>
          </a:stretch>
        </p:blipFill>
        <p:spPr bwMode="auto">
          <a:xfrm>
            <a:off x="5971474" y="343806"/>
            <a:ext cx="2924175" cy="3505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CB70C83-8E99-89A0-563C-7B37798C3240}"/>
              </a:ext>
            </a:extLst>
          </p:cNvPr>
          <p:cNvSpPr>
            <a:spLocks noGrp="1"/>
          </p:cNvSpPr>
          <p:nvPr>
            <p:ph type="sldNum" sz="quarter" idx="4"/>
          </p:nvPr>
        </p:nvSpPr>
        <p:spPr/>
        <p:txBody>
          <a:bodyPr/>
          <a:lstStyle/>
          <a:p>
            <a:fld id="{2ABE124A-B5C5-46E0-B944-45307B126769}" type="slidenum">
              <a:rPr lang="en-AU" smtClean="0"/>
              <a:pPr/>
              <a:t>23</a:t>
            </a:fld>
            <a:r>
              <a:rPr lang="en-AU"/>
              <a:t>  |</a:t>
            </a:r>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Effect transition="in" filter="fade">
                                      <p:cBhvr>
                                        <p:cTn id="7" dur="1000"/>
                                        <p:tgtEl>
                                          <p:spTgt spid="35844">
                                            <p:txEl>
                                              <p:pRg st="0" end="0"/>
                                            </p:txEl>
                                          </p:spTgt>
                                        </p:tgtEl>
                                      </p:cBhvr>
                                    </p:animEffect>
                                    <p:anim calcmode="lin" valueType="num">
                                      <p:cBhvr>
                                        <p:cTn id="8" dur="1000" fill="hold"/>
                                        <p:tgtEl>
                                          <p:spTgt spid="3584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8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844">
                                            <p:txEl>
                                              <p:pRg st="1" end="1"/>
                                            </p:txEl>
                                          </p:spTgt>
                                        </p:tgtEl>
                                        <p:attrNameLst>
                                          <p:attrName>style.visibility</p:attrName>
                                        </p:attrNameLst>
                                      </p:cBhvr>
                                      <p:to>
                                        <p:strVal val="visible"/>
                                      </p:to>
                                    </p:set>
                                    <p:animEffect transition="in" filter="fade">
                                      <p:cBhvr>
                                        <p:cTn id="14" dur="1000"/>
                                        <p:tgtEl>
                                          <p:spTgt spid="35844">
                                            <p:txEl>
                                              <p:pRg st="1" end="1"/>
                                            </p:txEl>
                                          </p:spTgt>
                                        </p:tgtEl>
                                      </p:cBhvr>
                                    </p:animEffect>
                                    <p:anim calcmode="lin" valueType="num">
                                      <p:cBhvr>
                                        <p:cTn id="15" dur="1000" fill="hold"/>
                                        <p:tgtEl>
                                          <p:spTgt spid="3584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5844">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5844">
                                            <p:txEl>
                                              <p:pRg st="2" end="2"/>
                                            </p:txEl>
                                          </p:spTgt>
                                        </p:tgtEl>
                                        <p:attrNameLst>
                                          <p:attrName>style.visibility</p:attrName>
                                        </p:attrNameLst>
                                      </p:cBhvr>
                                      <p:to>
                                        <p:strVal val="visible"/>
                                      </p:to>
                                    </p:set>
                                    <p:animEffect transition="in" filter="fade">
                                      <p:cBhvr>
                                        <p:cTn id="19" dur="1000"/>
                                        <p:tgtEl>
                                          <p:spTgt spid="35844">
                                            <p:txEl>
                                              <p:pRg st="2" end="2"/>
                                            </p:txEl>
                                          </p:spTgt>
                                        </p:tgtEl>
                                      </p:cBhvr>
                                    </p:animEffect>
                                    <p:anim calcmode="lin" valueType="num">
                                      <p:cBhvr>
                                        <p:cTn id="20" dur="1000" fill="hold"/>
                                        <p:tgtEl>
                                          <p:spTgt spid="3584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584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5844">
                                            <p:txEl>
                                              <p:pRg st="3" end="3"/>
                                            </p:txEl>
                                          </p:spTgt>
                                        </p:tgtEl>
                                        <p:attrNameLst>
                                          <p:attrName>style.visibility</p:attrName>
                                        </p:attrNameLst>
                                      </p:cBhvr>
                                      <p:to>
                                        <p:strVal val="visible"/>
                                      </p:to>
                                    </p:set>
                                    <p:animEffect transition="in" filter="fade">
                                      <p:cBhvr>
                                        <p:cTn id="26" dur="1000"/>
                                        <p:tgtEl>
                                          <p:spTgt spid="35844">
                                            <p:txEl>
                                              <p:pRg st="3" end="3"/>
                                            </p:txEl>
                                          </p:spTgt>
                                        </p:tgtEl>
                                      </p:cBhvr>
                                    </p:animEffect>
                                    <p:anim calcmode="lin" valueType="num">
                                      <p:cBhvr>
                                        <p:cTn id="27" dur="1000" fill="hold"/>
                                        <p:tgtEl>
                                          <p:spTgt spid="3584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58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48131"/>
                                        </p:tgtEl>
                                        <p:attrNameLst>
                                          <p:attrName>style.visibility</p:attrName>
                                        </p:attrNameLst>
                                      </p:cBhvr>
                                      <p:to>
                                        <p:strVal val="visible"/>
                                      </p:to>
                                    </p:set>
                                  </p:childTnLst>
                                  <p:subTnLst>
                                    <p:set>
                                      <p:cBhvr override="childStyle">
                                        <p:cTn dur="1" fill="hold" display="0" masterRel="nextClick" afterEffect="1"/>
                                        <p:tgtEl>
                                          <p:spTgt spid="48131"/>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5844">
                                            <p:txEl>
                                              <p:pRg st="4" end="4"/>
                                            </p:txEl>
                                          </p:spTgt>
                                        </p:tgtEl>
                                        <p:attrNameLst>
                                          <p:attrName>style.visibility</p:attrName>
                                        </p:attrNameLst>
                                      </p:cBhvr>
                                      <p:to>
                                        <p:strVal val="visible"/>
                                      </p:to>
                                    </p:set>
                                    <p:animEffect transition="in" filter="fade">
                                      <p:cBhvr>
                                        <p:cTn id="36" dur="1000"/>
                                        <p:tgtEl>
                                          <p:spTgt spid="35844">
                                            <p:txEl>
                                              <p:pRg st="4" end="4"/>
                                            </p:txEl>
                                          </p:spTgt>
                                        </p:tgtEl>
                                      </p:cBhvr>
                                    </p:animEffect>
                                    <p:anim calcmode="lin" valueType="num">
                                      <p:cBhvr>
                                        <p:cTn id="37" dur="1000" fill="hold"/>
                                        <p:tgtEl>
                                          <p:spTgt spid="35844">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5844">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5844">
                                            <p:txEl>
                                              <p:pRg st="5" end="5"/>
                                            </p:txEl>
                                          </p:spTgt>
                                        </p:tgtEl>
                                        <p:attrNameLst>
                                          <p:attrName>style.visibility</p:attrName>
                                        </p:attrNameLst>
                                      </p:cBhvr>
                                      <p:to>
                                        <p:strVal val="visible"/>
                                      </p:to>
                                    </p:set>
                                    <p:animEffect transition="in" filter="fade">
                                      <p:cBhvr>
                                        <p:cTn id="41" dur="1000"/>
                                        <p:tgtEl>
                                          <p:spTgt spid="35844">
                                            <p:txEl>
                                              <p:pRg st="5" end="5"/>
                                            </p:txEl>
                                          </p:spTgt>
                                        </p:tgtEl>
                                      </p:cBhvr>
                                    </p:animEffect>
                                    <p:anim calcmode="lin" valueType="num">
                                      <p:cBhvr>
                                        <p:cTn id="42" dur="1000" fill="hold"/>
                                        <p:tgtEl>
                                          <p:spTgt spid="35844">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584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5844">
                                            <p:txEl>
                                              <p:pRg st="6" end="6"/>
                                            </p:txEl>
                                          </p:spTgt>
                                        </p:tgtEl>
                                        <p:attrNameLst>
                                          <p:attrName>style.visibility</p:attrName>
                                        </p:attrNameLst>
                                      </p:cBhvr>
                                      <p:to>
                                        <p:strVal val="visible"/>
                                      </p:to>
                                    </p:set>
                                    <p:animEffect transition="in" filter="fade">
                                      <p:cBhvr>
                                        <p:cTn id="48" dur="1000"/>
                                        <p:tgtEl>
                                          <p:spTgt spid="35844">
                                            <p:txEl>
                                              <p:pRg st="6" end="6"/>
                                            </p:txEl>
                                          </p:spTgt>
                                        </p:tgtEl>
                                      </p:cBhvr>
                                    </p:animEffect>
                                    <p:anim calcmode="lin" valueType="num">
                                      <p:cBhvr>
                                        <p:cTn id="49" dur="1000" fill="hold"/>
                                        <p:tgtEl>
                                          <p:spTgt spid="35844">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584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5844">
                                            <p:txEl>
                                              <p:pRg st="7" end="7"/>
                                            </p:txEl>
                                          </p:spTgt>
                                        </p:tgtEl>
                                        <p:attrNameLst>
                                          <p:attrName>style.visibility</p:attrName>
                                        </p:attrNameLst>
                                      </p:cBhvr>
                                      <p:to>
                                        <p:strVal val="visible"/>
                                      </p:to>
                                    </p:set>
                                    <p:animEffect transition="in" filter="fade">
                                      <p:cBhvr>
                                        <p:cTn id="55" dur="1000"/>
                                        <p:tgtEl>
                                          <p:spTgt spid="35844">
                                            <p:txEl>
                                              <p:pRg st="7" end="7"/>
                                            </p:txEl>
                                          </p:spTgt>
                                        </p:tgtEl>
                                      </p:cBhvr>
                                    </p:animEffect>
                                    <p:anim calcmode="lin" valueType="num">
                                      <p:cBhvr>
                                        <p:cTn id="56" dur="1000" fill="hold"/>
                                        <p:tgtEl>
                                          <p:spTgt spid="35844">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5844">
                                            <p:txEl>
                                              <p:pRg st="7" end="7"/>
                                            </p:tx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5844">
                                            <p:txEl>
                                              <p:pRg st="8" end="8"/>
                                            </p:txEl>
                                          </p:spTgt>
                                        </p:tgtEl>
                                        <p:attrNameLst>
                                          <p:attrName>style.visibility</p:attrName>
                                        </p:attrNameLst>
                                      </p:cBhvr>
                                      <p:to>
                                        <p:strVal val="visible"/>
                                      </p:to>
                                    </p:set>
                                    <p:animEffect transition="in" filter="fade">
                                      <p:cBhvr>
                                        <p:cTn id="60" dur="1000"/>
                                        <p:tgtEl>
                                          <p:spTgt spid="35844">
                                            <p:txEl>
                                              <p:pRg st="8" end="8"/>
                                            </p:txEl>
                                          </p:spTgt>
                                        </p:tgtEl>
                                      </p:cBhvr>
                                    </p:animEffect>
                                    <p:anim calcmode="lin" valueType="num">
                                      <p:cBhvr>
                                        <p:cTn id="61" dur="1000" fill="hold"/>
                                        <p:tgtEl>
                                          <p:spTgt spid="35844">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35844">
                                            <p:txEl>
                                              <p:pRg st="8" end="8"/>
                                            </p:txEl>
                                          </p:spTgt>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5844">
                                            <p:txEl>
                                              <p:pRg st="9" end="9"/>
                                            </p:txEl>
                                          </p:spTgt>
                                        </p:tgtEl>
                                        <p:attrNameLst>
                                          <p:attrName>style.visibility</p:attrName>
                                        </p:attrNameLst>
                                      </p:cBhvr>
                                      <p:to>
                                        <p:strVal val="visible"/>
                                      </p:to>
                                    </p:set>
                                    <p:animEffect transition="in" filter="fade">
                                      <p:cBhvr>
                                        <p:cTn id="65" dur="1000"/>
                                        <p:tgtEl>
                                          <p:spTgt spid="35844">
                                            <p:txEl>
                                              <p:pRg st="9" end="9"/>
                                            </p:txEl>
                                          </p:spTgt>
                                        </p:tgtEl>
                                      </p:cBhvr>
                                    </p:animEffect>
                                    <p:anim calcmode="lin" valueType="num">
                                      <p:cBhvr>
                                        <p:cTn id="66" dur="1000" fill="hold"/>
                                        <p:tgtEl>
                                          <p:spTgt spid="35844">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35844">
                                            <p:txEl>
                                              <p:pRg st="9" end="9"/>
                                            </p:txEl>
                                          </p:spTgt>
                                        </p:tgtEl>
                                        <p:attrNameLst>
                                          <p:attrName>ppt_y</p:attrName>
                                        </p:attrNameLst>
                                      </p:cBhvr>
                                      <p:tavLst>
                                        <p:tav tm="0">
                                          <p:val>
                                            <p:strVal val="#ppt_y+.1"/>
                                          </p:val>
                                        </p:tav>
                                        <p:tav tm="100000">
                                          <p:val>
                                            <p:strVal val="#ppt_y"/>
                                          </p:val>
                                        </p:tav>
                                      </p:tavLst>
                                    </p:anim>
                                  </p:childTnLst>
                                </p:cTn>
                              </p:par>
                              <p:par>
                                <p:cTn id="68" presetID="16" presetClass="entr" presetSubtype="42" fill="hold" nodeType="withEffect">
                                  <p:stCondLst>
                                    <p:cond delay="0"/>
                                  </p:stCondLst>
                                  <p:childTnLst>
                                    <p:set>
                                      <p:cBhvr>
                                        <p:cTn id="69" dur="1" fill="hold">
                                          <p:stCondLst>
                                            <p:cond delay="0"/>
                                          </p:stCondLst>
                                        </p:cTn>
                                        <p:tgtEl>
                                          <p:spTgt spid="35845"/>
                                        </p:tgtEl>
                                        <p:attrNameLst>
                                          <p:attrName>style.visibility</p:attrName>
                                        </p:attrNameLst>
                                      </p:cBhvr>
                                      <p:to>
                                        <p:strVal val="visible"/>
                                      </p:to>
                                    </p:set>
                                    <p:animEffect transition="in" filter="barn(outHorizontal)">
                                      <p:cBhvr>
                                        <p:cTn id="70" dur="20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2" descr="jocelyn">
            <a:extLst>
              <a:ext uri="{FF2B5EF4-FFF2-40B4-BE49-F238E27FC236}">
                <a16:creationId xmlns:a16="http://schemas.microsoft.com/office/drawing/2014/main" id="{338B9782-5F93-8FC5-1884-053AA3B23430}"/>
              </a:ext>
            </a:extLst>
          </p:cNvPr>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a:stretch>
            <a:fillRect/>
          </a:stretch>
        </p:blipFill>
        <p:spPr bwMode="auto">
          <a:xfrm>
            <a:off x="117475" y="628452"/>
            <a:ext cx="3733800" cy="33766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1987" name="Picture 3" descr="psrdis">
            <a:extLst>
              <a:ext uri="{FF2B5EF4-FFF2-40B4-BE49-F238E27FC236}">
                <a16:creationId xmlns:a16="http://schemas.microsoft.com/office/drawing/2014/main" id="{F76FF599-4BDA-2CBC-D8B2-F24F0BF54F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26" r="5446" b="46033"/>
          <a:stretch/>
        </p:blipFill>
        <p:spPr bwMode="auto">
          <a:xfrm>
            <a:off x="4306506" y="2231806"/>
            <a:ext cx="4761294" cy="38274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4517" name="Rectangle 4">
            <a:extLst>
              <a:ext uri="{FF2B5EF4-FFF2-40B4-BE49-F238E27FC236}">
                <a16:creationId xmlns:a16="http://schemas.microsoft.com/office/drawing/2014/main" id="{36F791ED-158D-DC07-B932-C5E3CA193952}"/>
              </a:ext>
            </a:extLst>
          </p:cNvPr>
          <p:cNvSpPr>
            <a:spLocks noGrp="1" noChangeArrowheads="1"/>
          </p:cNvSpPr>
          <p:nvPr>
            <p:ph type="title" idx="4294967295"/>
          </p:nvPr>
        </p:nvSpPr>
        <p:spPr>
          <a:xfrm>
            <a:off x="1295400" y="-27384"/>
            <a:ext cx="7772400" cy="1143000"/>
          </a:xfrm>
        </p:spPr>
        <p:txBody>
          <a:bodyPr>
            <a:normAutofit/>
          </a:bodyPr>
          <a:lstStyle/>
          <a:p>
            <a:r>
              <a:rPr lang="en-US" altLang="en-US" sz="4000" dirty="0"/>
              <a:t>Pulsar discovery: 1967 </a:t>
            </a:r>
          </a:p>
        </p:txBody>
      </p:sp>
      <p:sp>
        <p:nvSpPr>
          <p:cNvPr id="64518" name="Rectangle 5">
            <a:extLst>
              <a:ext uri="{FF2B5EF4-FFF2-40B4-BE49-F238E27FC236}">
                <a16:creationId xmlns:a16="http://schemas.microsoft.com/office/drawing/2014/main" id="{20E1A211-5810-D849-230F-4B7CD40546C7}"/>
              </a:ext>
            </a:extLst>
          </p:cNvPr>
          <p:cNvSpPr>
            <a:spLocks noGrp="1" noChangeArrowheads="1"/>
          </p:cNvSpPr>
          <p:nvPr>
            <p:ph type="body" idx="4294967295"/>
          </p:nvPr>
        </p:nvSpPr>
        <p:spPr>
          <a:xfrm>
            <a:off x="117475" y="4556574"/>
            <a:ext cx="5791200" cy="1536722"/>
          </a:xfrm>
        </p:spPr>
        <p:txBody>
          <a:bodyPr>
            <a:normAutofit lnSpcReduction="10000"/>
          </a:bodyPr>
          <a:lstStyle/>
          <a:p>
            <a:r>
              <a:rPr lang="en-US" altLang="en-US" dirty="0"/>
              <a:t>Jocelyn Bell &amp; Tony Hewish</a:t>
            </a:r>
          </a:p>
          <a:p>
            <a:r>
              <a:rPr lang="en-US" altLang="en-US" dirty="0"/>
              <a:t>Cambridge 1967</a:t>
            </a:r>
          </a:p>
          <a:p>
            <a:r>
              <a:rPr lang="en-US" altLang="en-US" dirty="0">
                <a:solidFill>
                  <a:srgbClr val="00B050"/>
                </a:solidFill>
              </a:rPr>
              <a:t>Telescope built for IPS survey</a:t>
            </a:r>
          </a:p>
          <a:p>
            <a:r>
              <a:rPr lang="en-US" altLang="en-US" dirty="0">
                <a:solidFill>
                  <a:srgbClr val="00B050"/>
                </a:solidFill>
              </a:rPr>
              <a:t>Short time constant for IPS</a:t>
            </a:r>
          </a:p>
        </p:txBody>
      </p:sp>
      <p:sp>
        <p:nvSpPr>
          <p:cNvPr id="3" name="Slide Number Placeholder 2">
            <a:extLst>
              <a:ext uri="{FF2B5EF4-FFF2-40B4-BE49-F238E27FC236}">
                <a16:creationId xmlns:a16="http://schemas.microsoft.com/office/drawing/2014/main" id="{B92A0D9C-6FBC-B705-99FF-E9AC1AA38C18}"/>
              </a:ext>
            </a:extLst>
          </p:cNvPr>
          <p:cNvSpPr>
            <a:spLocks noGrp="1"/>
          </p:cNvSpPr>
          <p:nvPr>
            <p:ph type="sldNum" sz="quarter" idx="4"/>
          </p:nvPr>
        </p:nvSpPr>
        <p:spPr/>
        <p:txBody>
          <a:bodyPr/>
          <a:lstStyle/>
          <a:p>
            <a:fld id="{2ABE124A-B5C5-46E0-B944-45307B126769}" type="slidenum">
              <a:rPr lang="en-AU" smtClean="0"/>
              <a:pPr/>
              <a:t>24</a:t>
            </a:fld>
            <a:r>
              <a:rPr lang="en-AU"/>
              <a:t>  |</a:t>
            </a:r>
            <a:endParaRPr lang="en-AU"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p:cTn id="7" dur="500" fill="hold"/>
                                        <p:tgtEl>
                                          <p:spTgt spid="41987"/>
                                        </p:tgtEl>
                                        <p:attrNameLst>
                                          <p:attrName>ppt_w</p:attrName>
                                        </p:attrNameLst>
                                      </p:cBhvr>
                                      <p:tavLst>
                                        <p:tav tm="0">
                                          <p:val>
                                            <p:fltVal val="0"/>
                                          </p:val>
                                        </p:tav>
                                        <p:tav tm="100000">
                                          <p:val>
                                            <p:strVal val="#ppt_w"/>
                                          </p:val>
                                        </p:tav>
                                      </p:tavLst>
                                    </p:anim>
                                    <p:anim calcmode="lin" valueType="num">
                                      <p:cBhvr>
                                        <p:cTn id="8" dur="500" fill="hold"/>
                                        <p:tgtEl>
                                          <p:spTgt spid="41987"/>
                                        </p:tgtEl>
                                        <p:attrNameLst>
                                          <p:attrName>ppt_h</p:attrName>
                                        </p:attrNameLst>
                                      </p:cBhvr>
                                      <p:tavLst>
                                        <p:tav tm="0">
                                          <p:val>
                                            <p:fltVal val="0"/>
                                          </p:val>
                                        </p:tav>
                                        <p:tav tm="100000">
                                          <p:val>
                                            <p:strVal val="#ppt_h"/>
                                          </p:val>
                                        </p:tav>
                                      </p:tavLst>
                                    </p:anim>
                                    <p:anim calcmode="lin" valueType="num">
                                      <p:cBhvr>
                                        <p:cTn id="9" dur="500" fill="hold"/>
                                        <p:tgtEl>
                                          <p:spTgt spid="41987"/>
                                        </p:tgtEl>
                                        <p:attrNameLst>
                                          <p:attrName>ppt_x</p:attrName>
                                        </p:attrNameLst>
                                      </p:cBhvr>
                                      <p:tavLst>
                                        <p:tav tm="0">
                                          <p:val>
                                            <p:fltVal val="0.5"/>
                                          </p:val>
                                        </p:tav>
                                        <p:tav tm="100000">
                                          <p:val>
                                            <p:strVal val="#ppt_x"/>
                                          </p:val>
                                        </p:tav>
                                      </p:tavLst>
                                    </p:anim>
                                    <p:anim calcmode="lin" valueType="num">
                                      <p:cBhvr>
                                        <p:cTn id="10" dur="500" fill="hold"/>
                                        <p:tgtEl>
                                          <p:spTgt spid="4198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a:extLst>
              <a:ext uri="{FF2B5EF4-FFF2-40B4-BE49-F238E27FC236}">
                <a16:creationId xmlns:a16="http://schemas.microsoft.com/office/drawing/2014/main" id="{8A59BFFA-6C7A-8D50-6F45-28FFFB21E7B6}"/>
              </a:ext>
            </a:extLst>
          </p:cNvPr>
          <p:cNvSpPr>
            <a:spLocks noGrp="1" noChangeArrowheads="1"/>
          </p:cNvSpPr>
          <p:nvPr>
            <p:ph type="title"/>
          </p:nvPr>
        </p:nvSpPr>
        <p:spPr>
          <a:xfrm>
            <a:off x="358775" y="0"/>
            <a:ext cx="8461374" cy="1642194"/>
          </a:xfrm>
        </p:spPr>
        <p:txBody>
          <a:bodyPr>
            <a:normAutofit/>
          </a:bodyPr>
          <a:lstStyle/>
          <a:p>
            <a:r>
              <a:rPr lang="en-AU" altLang="en-US" sz="4000" dirty="0"/>
              <a:t>Pulsating White Dwarfs or </a:t>
            </a:r>
            <a:br>
              <a:rPr lang="en-AU" altLang="en-US" sz="4000" dirty="0"/>
            </a:br>
            <a:r>
              <a:rPr lang="en-AU" altLang="en-US" sz="4000" dirty="0"/>
              <a:t>Rotating Neutron Stars?</a:t>
            </a:r>
            <a:endParaRPr lang="en-AU" altLang="en-US" dirty="0"/>
          </a:p>
        </p:txBody>
      </p:sp>
      <p:sp>
        <p:nvSpPr>
          <p:cNvPr id="66565" name="Rectangle 3">
            <a:extLst>
              <a:ext uri="{FF2B5EF4-FFF2-40B4-BE49-F238E27FC236}">
                <a16:creationId xmlns:a16="http://schemas.microsoft.com/office/drawing/2014/main" id="{D03334BD-3A95-4F91-9F88-33821123F8EA}"/>
              </a:ext>
            </a:extLst>
          </p:cNvPr>
          <p:cNvSpPr>
            <a:spLocks noGrp="1" noChangeArrowheads="1"/>
          </p:cNvSpPr>
          <p:nvPr>
            <p:ph type="body" idx="1"/>
          </p:nvPr>
        </p:nvSpPr>
        <p:spPr>
          <a:xfrm>
            <a:off x="251520" y="1340768"/>
            <a:ext cx="8461375" cy="4608512"/>
          </a:xfrm>
        </p:spPr>
        <p:txBody>
          <a:bodyPr>
            <a:normAutofit fontScale="92500" lnSpcReduction="10000"/>
          </a:bodyPr>
          <a:lstStyle/>
          <a:p>
            <a:r>
              <a:rPr lang="en-AU" altLang="en-US" sz="2800" dirty="0"/>
              <a:t>First reaction – alien signals (little green men)</a:t>
            </a:r>
          </a:p>
          <a:p>
            <a:pPr lvl="1"/>
            <a:r>
              <a:rPr lang="en-AU" altLang="en-US" sz="2400" dirty="0"/>
              <a:t>Excluded for wrong reason – not from an orbiting planet</a:t>
            </a:r>
          </a:p>
          <a:p>
            <a:pPr lvl="1"/>
            <a:r>
              <a:rPr lang="en-AU" altLang="en-US" sz="2400" dirty="0"/>
              <a:t>But a binary pulsar was found later</a:t>
            </a:r>
          </a:p>
          <a:p>
            <a:pPr>
              <a:lnSpc>
                <a:spcPct val="90000"/>
              </a:lnSpc>
            </a:pPr>
            <a:r>
              <a:rPr lang="en-AU" altLang="en-US" sz="2800" dirty="0"/>
              <a:t>Initial explanation was pulsating white dwarfs</a:t>
            </a:r>
          </a:p>
          <a:p>
            <a:pPr>
              <a:lnSpc>
                <a:spcPct val="90000"/>
              </a:lnSpc>
            </a:pPr>
            <a:r>
              <a:rPr lang="en-AU" altLang="en-US" sz="2800" dirty="0" err="1"/>
              <a:t>Pacini</a:t>
            </a:r>
            <a:r>
              <a:rPr lang="en-AU" altLang="en-US" sz="2800" dirty="0"/>
              <a:t> and Gold (1966) had already calculated the rate of energy loss from a obliquely magnetised rotating neutron star</a:t>
            </a:r>
          </a:p>
          <a:p>
            <a:pPr lvl="1">
              <a:lnSpc>
                <a:spcPct val="90000"/>
              </a:lnSpc>
            </a:pPr>
            <a:r>
              <a:rPr lang="en-AU" altLang="en-US" sz="2400" dirty="0"/>
              <a:t>They suggested that this was the power source for the crab nebula</a:t>
            </a:r>
          </a:p>
          <a:p>
            <a:pPr lvl="1">
              <a:lnSpc>
                <a:spcPct val="90000"/>
              </a:lnSpc>
            </a:pPr>
            <a:r>
              <a:rPr lang="en-AU" altLang="en-US" sz="2400" dirty="0"/>
              <a:t>They did not </a:t>
            </a:r>
            <a:r>
              <a:rPr lang="en-AU" altLang="en-US" sz="2400" dirty="0">
                <a:solidFill>
                  <a:schemeClr val="accent1"/>
                </a:solidFill>
              </a:rPr>
              <a:t>predict</a:t>
            </a:r>
            <a:r>
              <a:rPr lang="en-AU" altLang="en-US" sz="2400" dirty="0"/>
              <a:t> pulses of radio emission</a:t>
            </a:r>
          </a:p>
          <a:p>
            <a:pPr>
              <a:lnSpc>
                <a:spcPct val="90000"/>
              </a:lnSpc>
            </a:pPr>
            <a:r>
              <a:rPr lang="en-AU" altLang="en-US" sz="2800" dirty="0"/>
              <a:t>Rotating neutron star explanation (Gold) was initially resisted </a:t>
            </a:r>
          </a:p>
          <a:p>
            <a:pPr>
              <a:lnSpc>
                <a:spcPct val="90000"/>
              </a:lnSpc>
            </a:pPr>
            <a:r>
              <a:rPr lang="en-AU" altLang="en-US" sz="2800" dirty="0"/>
              <a:t>There is a confirmed pre-discovery from Military radar</a:t>
            </a:r>
          </a:p>
          <a:p>
            <a:pPr lvl="1"/>
            <a:r>
              <a:rPr lang="en-AU" altLang="en-US" sz="2400" dirty="0"/>
              <a:t>Initial discovery missed because of Defence security issues</a:t>
            </a:r>
          </a:p>
        </p:txBody>
      </p:sp>
      <p:sp>
        <p:nvSpPr>
          <p:cNvPr id="3" name="Slide Number Placeholder 2">
            <a:extLst>
              <a:ext uri="{FF2B5EF4-FFF2-40B4-BE49-F238E27FC236}">
                <a16:creationId xmlns:a16="http://schemas.microsoft.com/office/drawing/2014/main" id="{42291FF6-B791-27DB-28E1-C5E21FD3582E}"/>
              </a:ext>
            </a:extLst>
          </p:cNvPr>
          <p:cNvSpPr>
            <a:spLocks noGrp="1"/>
          </p:cNvSpPr>
          <p:nvPr>
            <p:ph type="sldNum" sz="quarter" idx="4"/>
          </p:nvPr>
        </p:nvSpPr>
        <p:spPr/>
        <p:txBody>
          <a:bodyPr/>
          <a:lstStyle/>
          <a:p>
            <a:fld id="{2ABE124A-B5C5-46E0-B944-45307B126769}" type="slidenum">
              <a:rPr lang="en-AU" smtClean="0"/>
              <a:pPr/>
              <a:t>25</a:t>
            </a:fld>
            <a:r>
              <a:rPr lang="en-AU"/>
              <a:t>  |</a:t>
            </a:r>
            <a:endParaRPr lang="en-A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90E9-CB14-FA44-4DB7-E11D7B24DD87}"/>
              </a:ext>
            </a:extLst>
          </p:cNvPr>
          <p:cNvSpPr>
            <a:spLocks noGrp="1"/>
          </p:cNvSpPr>
          <p:nvPr>
            <p:ph type="title"/>
          </p:nvPr>
        </p:nvSpPr>
        <p:spPr>
          <a:xfrm>
            <a:off x="358776" y="116632"/>
            <a:ext cx="8461374" cy="852487"/>
          </a:xfrm>
        </p:spPr>
        <p:txBody>
          <a:bodyPr>
            <a:normAutofit/>
          </a:bodyPr>
          <a:lstStyle/>
          <a:p>
            <a:r>
              <a:rPr lang="en-AU" sz="3200" dirty="0"/>
              <a:t>MWA discoveries</a:t>
            </a:r>
          </a:p>
        </p:txBody>
      </p:sp>
      <p:sp>
        <p:nvSpPr>
          <p:cNvPr id="3" name="Content Placeholder 2">
            <a:extLst>
              <a:ext uri="{FF2B5EF4-FFF2-40B4-BE49-F238E27FC236}">
                <a16:creationId xmlns:a16="http://schemas.microsoft.com/office/drawing/2014/main" id="{42F41551-5A95-BE20-8BEC-21F1D9C2C613}"/>
              </a:ext>
            </a:extLst>
          </p:cNvPr>
          <p:cNvSpPr>
            <a:spLocks noGrp="1"/>
          </p:cNvSpPr>
          <p:nvPr>
            <p:ph idx="1"/>
          </p:nvPr>
        </p:nvSpPr>
        <p:spPr>
          <a:xfrm>
            <a:off x="277495" y="825103"/>
            <a:ext cx="4025776" cy="4752528"/>
          </a:xfrm>
        </p:spPr>
        <p:txBody>
          <a:bodyPr vert="horz" lIns="0" tIns="0" rIns="0" bIns="0" rtlCol="0">
            <a:normAutofit/>
          </a:bodyPr>
          <a:lstStyle/>
          <a:p>
            <a:r>
              <a:rPr lang="en-AU" dirty="0" err="1"/>
              <a:t>Shyeh</a:t>
            </a:r>
            <a:r>
              <a:rPr lang="en-AU" dirty="0"/>
              <a:t> </a:t>
            </a:r>
            <a:r>
              <a:rPr lang="en-AU" dirty="0" err="1"/>
              <a:t>Tjing</a:t>
            </a:r>
            <a:r>
              <a:rPr lang="en-AU" dirty="0"/>
              <a:t> </a:t>
            </a:r>
            <a:r>
              <a:rPr lang="en-AU" dirty="0" err="1"/>
              <a:t>Loi</a:t>
            </a:r>
            <a:r>
              <a:rPr lang="en-AU" dirty="0"/>
              <a:t> (Cleo) and Tara Murphey</a:t>
            </a:r>
          </a:p>
          <a:p>
            <a:r>
              <a:rPr lang="en-AU" dirty="0"/>
              <a:t>Transient search leading to the discovery of ionospheric ducts</a:t>
            </a:r>
          </a:p>
          <a:p>
            <a:r>
              <a:rPr lang="en-AU" dirty="0"/>
              <a:t>Cleo split the MWA to make a parallax measurement</a:t>
            </a:r>
          </a:p>
          <a:p>
            <a:r>
              <a:rPr lang="en-AU" dirty="0"/>
              <a:t>Serendipitous discovery but an earlier model found</a:t>
            </a:r>
          </a:p>
        </p:txBody>
      </p:sp>
      <p:sp>
        <p:nvSpPr>
          <p:cNvPr id="4" name="Slide Number Placeholder 3">
            <a:extLst>
              <a:ext uri="{FF2B5EF4-FFF2-40B4-BE49-F238E27FC236}">
                <a16:creationId xmlns:a16="http://schemas.microsoft.com/office/drawing/2014/main" id="{F087AA9B-1741-4585-2628-22ECA7AD2889}"/>
              </a:ext>
            </a:extLst>
          </p:cNvPr>
          <p:cNvSpPr>
            <a:spLocks noGrp="1"/>
          </p:cNvSpPr>
          <p:nvPr>
            <p:ph type="sldNum" sz="quarter" idx="4"/>
          </p:nvPr>
        </p:nvSpPr>
        <p:spPr/>
        <p:txBody>
          <a:bodyPr/>
          <a:lstStyle/>
          <a:p>
            <a:fld id="{2ABE124A-B5C5-46E0-B944-45307B126769}" type="slidenum">
              <a:rPr lang="en-AU" smtClean="0"/>
              <a:pPr/>
              <a:t>26</a:t>
            </a:fld>
            <a:r>
              <a:rPr lang="en-AU" dirty="0"/>
              <a:t>  |</a:t>
            </a:r>
          </a:p>
        </p:txBody>
      </p:sp>
      <p:graphicFrame>
        <p:nvGraphicFramePr>
          <p:cNvPr id="5" name="Object 4">
            <a:extLst>
              <a:ext uri="{FF2B5EF4-FFF2-40B4-BE49-F238E27FC236}">
                <a16:creationId xmlns:a16="http://schemas.microsoft.com/office/drawing/2014/main" id="{876587FC-FF21-B104-57C1-11BD3A681B44}"/>
              </a:ext>
            </a:extLst>
          </p:cNvPr>
          <p:cNvGraphicFramePr>
            <a:graphicFrameLocks noChangeAspect="1"/>
          </p:cNvGraphicFramePr>
          <p:nvPr>
            <p:extLst>
              <p:ext uri="{D42A27DB-BD31-4B8C-83A1-F6EECF244321}">
                <p14:modId xmlns:p14="http://schemas.microsoft.com/office/powerpoint/2010/main" val="2779483090"/>
              </p:ext>
            </p:extLst>
          </p:nvPr>
        </p:nvGraphicFramePr>
        <p:xfrm>
          <a:off x="4560887" y="116632"/>
          <a:ext cx="4525963" cy="5965825"/>
        </p:xfrm>
        <a:graphic>
          <a:graphicData uri="http://schemas.openxmlformats.org/presentationml/2006/ole">
            <mc:AlternateContent xmlns:mc="http://schemas.openxmlformats.org/markup-compatibility/2006">
              <mc:Choice xmlns:v="urn:schemas-microsoft-com:vml" Requires="v">
                <p:oleObj name="Acrobat Document" r:id="rId3" imgW="4525954" imgH="5966222" progId="AcroExch.Document.DC">
                  <p:embed/>
                </p:oleObj>
              </mc:Choice>
              <mc:Fallback>
                <p:oleObj name="Acrobat Document" r:id="rId3" imgW="4525954" imgH="5966222" progId="AcroExch.Document.DC">
                  <p:embed/>
                  <p:pic>
                    <p:nvPicPr>
                      <p:cNvPr id="0" name=""/>
                      <p:cNvPicPr/>
                      <p:nvPr/>
                    </p:nvPicPr>
                    <p:blipFill>
                      <a:blip r:embed="rId4"/>
                      <a:stretch>
                        <a:fillRect/>
                      </a:stretch>
                    </p:blipFill>
                    <p:spPr>
                      <a:xfrm>
                        <a:off x="4560887" y="116632"/>
                        <a:ext cx="4525963" cy="5965825"/>
                      </a:xfrm>
                      <a:prstGeom prst="rect">
                        <a:avLst/>
                      </a:prstGeom>
                    </p:spPr>
                  </p:pic>
                </p:oleObj>
              </mc:Fallback>
            </mc:AlternateContent>
          </a:graphicData>
        </a:graphic>
      </p:graphicFrame>
      <p:pic>
        <p:nvPicPr>
          <p:cNvPr id="7" name="Picture 6" descr="A map of a satellite&#10;&#10;Description automatically generated">
            <a:extLst>
              <a:ext uri="{FF2B5EF4-FFF2-40B4-BE49-F238E27FC236}">
                <a16:creationId xmlns:a16="http://schemas.microsoft.com/office/drawing/2014/main" id="{5E602C9E-19BD-001B-50A9-099AF61F88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4044066"/>
            <a:ext cx="2299355" cy="1988831"/>
          </a:xfrm>
          <a:prstGeom prst="rect">
            <a:avLst/>
          </a:prstGeom>
        </p:spPr>
      </p:pic>
    </p:spTree>
    <p:extLst>
      <p:ext uri="{BB962C8B-B14F-4D97-AF65-F5344CB8AC3E}">
        <p14:creationId xmlns:p14="http://schemas.microsoft.com/office/powerpoint/2010/main" val="934747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90E9-CB14-FA44-4DB7-E11D7B24DD87}"/>
              </a:ext>
            </a:extLst>
          </p:cNvPr>
          <p:cNvSpPr>
            <a:spLocks noGrp="1"/>
          </p:cNvSpPr>
          <p:nvPr>
            <p:ph type="title"/>
          </p:nvPr>
        </p:nvSpPr>
        <p:spPr>
          <a:xfrm>
            <a:off x="341313" y="167377"/>
            <a:ext cx="8461374" cy="852487"/>
          </a:xfrm>
        </p:spPr>
        <p:txBody>
          <a:bodyPr>
            <a:normAutofit/>
          </a:bodyPr>
          <a:lstStyle/>
          <a:p>
            <a:r>
              <a:rPr lang="en-AU" sz="3200" dirty="0"/>
              <a:t>MWA discoveries</a:t>
            </a:r>
          </a:p>
        </p:txBody>
      </p:sp>
      <p:sp>
        <p:nvSpPr>
          <p:cNvPr id="3" name="Content Placeholder 2">
            <a:extLst>
              <a:ext uri="{FF2B5EF4-FFF2-40B4-BE49-F238E27FC236}">
                <a16:creationId xmlns:a16="http://schemas.microsoft.com/office/drawing/2014/main" id="{42F41551-5A95-BE20-8BEC-21F1D9C2C613}"/>
              </a:ext>
            </a:extLst>
          </p:cNvPr>
          <p:cNvSpPr>
            <a:spLocks noGrp="1"/>
          </p:cNvSpPr>
          <p:nvPr>
            <p:ph idx="1"/>
          </p:nvPr>
        </p:nvSpPr>
        <p:spPr>
          <a:xfrm>
            <a:off x="330200" y="1124744"/>
            <a:ext cx="8461375" cy="4752528"/>
          </a:xfrm>
        </p:spPr>
        <p:txBody>
          <a:bodyPr vert="horz" lIns="0" tIns="0" rIns="0" bIns="0" rtlCol="0">
            <a:normAutofit/>
          </a:bodyPr>
          <a:lstStyle/>
          <a:p>
            <a:r>
              <a:rPr lang="en-AU" sz="2800" dirty="0"/>
              <a:t>Night-time interplanetary scintillation (IPS)</a:t>
            </a:r>
          </a:p>
          <a:p>
            <a:pPr lvl="1"/>
            <a:r>
              <a:rPr lang="en-AU" sz="2400" dirty="0"/>
              <a:t>Tingay doing an FRB search in 2014 led to the detection</a:t>
            </a:r>
          </a:p>
          <a:p>
            <a:pPr lvl="1"/>
            <a:r>
              <a:rPr lang="en-AU" sz="2400" dirty="0"/>
              <a:t> Publication result in 2015</a:t>
            </a:r>
          </a:p>
          <a:p>
            <a:pPr lvl="2"/>
            <a:r>
              <a:rPr lang="en-AU" sz="2400" dirty="0"/>
              <a:t>Referee “</a:t>
            </a:r>
            <a:r>
              <a:rPr lang="en-AU" sz="2400" i="1" dirty="0">
                <a:solidFill>
                  <a:schemeClr val="accent1"/>
                </a:solidFill>
              </a:rPr>
              <a:t>not possible so must be an instrumental error</a:t>
            </a:r>
            <a:r>
              <a:rPr lang="en-AU" sz="2400" dirty="0"/>
              <a:t>”</a:t>
            </a:r>
          </a:p>
          <a:p>
            <a:pPr lvl="1"/>
            <a:r>
              <a:rPr lang="en-AU" sz="2400" dirty="0"/>
              <a:t>FRB search -&gt; night time IPS -&gt; IPS surveys -&gt; peaked spectrum sources -&gt; high redshift galaxies.  </a:t>
            </a:r>
          </a:p>
          <a:p>
            <a:pPr lvl="1"/>
            <a:r>
              <a:rPr lang="en-AU" sz="2400" dirty="0"/>
              <a:t> MWA still hasn’t detected an FRB!</a:t>
            </a:r>
          </a:p>
        </p:txBody>
      </p:sp>
      <p:sp>
        <p:nvSpPr>
          <p:cNvPr id="4" name="Slide Number Placeholder 3">
            <a:extLst>
              <a:ext uri="{FF2B5EF4-FFF2-40B4-BE49-F238E27FC236}">
                <a16:creationId xmlns:a16="http://schemas.microsoft.com/office/drawing/2014/main" id="{F087AA9B-1741-4585-2628-22ECA7AD2889}"/>
              </a:ext>
            </a:extLst>
          </p:cNvPr>
          <p:cNvSpPr>
            <a:spLocks noGrp="1"/>
          </p:cNvSpPr>
          <p:nvPr>
            <p:ph type="sldNum" sz="quarter" idx="4"/>
          </p:nvPr>
        </p:nvSpPr>
        <p:spPr/>
        <p:txBody>
          <a:bodyPr/>
          <a:lstStyle/>
          <a:p>
            <a:fld id="{2ABE124A-B5C5-46E0-B944-45307B126769}" type="slidenum">
              <a:rPr lang="en-AU" smtClean="0"/>
              <a:pPr/>
              <a:t>27</a:t>
            </a:fld>
            <a:r>
              <a:rPr lang="en-AU"/>
              <a:t>  |</a:t>
            </a:r>
            <a:endParaRPr lang="en-AU" dirty="0"/>
          </a:p>
        </p:txBody>
      </p:sp>
    </p:spTree>
    <p:extLst>
      <p:ext uri="{BB962C8B-B14F-4D97-AF65-F5344CB8AC3E}">
        <p14:creationId xmlns:p14="http://schemas.microsoft.com/office/powerpoint/2010/main" val="4274774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90E9-CB14-FA44-4DB7-E11D7B24DD87}"/>
              </a:ext>
            </a:extLst>
          </p:cNvPr>
          <p:cNvSpPr>
            <a:spLocks noGrp="1"/>
          </p:cNvSpPr>
          <p:nvPr>
            <p:ph type="title"/>
          </p:nvPr>
        </p:nvSpPr>
        <p:spPr>
          <a:xfrm>
            <a:off x="341313" y="167377"/>
            <a:ext cx="8461374" cy="852487"/>
          </a:xfrm>
        </p:spPr>
        <p:txBody>
          <a:bodyPr>
            <a:normAutofit/>
          </a:bodyPr>
          <a:lstStyle/>
          <a:p>
            <a:r>
              <a:rPr lang="en-AU" sz="3200" dirty="0"/>
              <a:t>MWA discoveries</a:t>
            </a:r>
          </a:p>
        </p:txBody>
      </p:sp>
      <p:sp>
        <p:nvSpPr>
          <p:cNvPr id="3" name="Content Placeholder 2">
            <a:extLst>
              <a:ext uri="{FF2B5EF4-FFF2-40B4-BE49-F238E27FC236}">
                <a16:creationId xmlns:a16="http://schemas.microsoft.com/office/drawing/2014/main" id="{42F41551-5A95-BE20-8BEC-21F1D9C2C613}"/>
              </a:ext>
            </a:extLst>
          </p:cNvPr>
          <p:cNvSpPr>
            <a:spLocks noGrp="1"/>
          </p:cNvSpPr>
          <p:nvPr>
            <p:ph idx="1"/>
          </p:nvPr>
        </p:nvSpPr>
        <p:spPr>
          <a:xfrm>
            <a:off x="320618" y="836612"/>
            <a:ext cx="8461375" cy="5112667"/>
          </a:xfrm>
        </p:spPr>
        <p:txBody>
          <a:bodyPr vert="horz" lIns="0" tIns="0" rIns="0" bIns="0" rtlCol="0">
            <a:normAutofit/>
          </a:bodyPr>
          <a:lstStyle/>
          <a:p>
            <a:r>
              <a:rPr lang="en-AU" dirty="0"/>
              <a:t>Space weather features in MWA IPS data</a:t>
            </a:r>
          </a:p>
          <a:p>
            <a:pPr lvl="1"/>
            <a:r>
              <a:rPr lang="en-AU" dirty="0"/>
              <a:t>John Morgan, Angie Waszewski</a:t>
            </a:r>
          </a:p>
          <a:p>
            <a:pPr lvl="1"/>
            <a:r>
              <a:rPr lang="en-AU" dirty="0"/>
              <a:t>Wide FoV essential</a:t>
            </a:r>
          </a:p>
          <a:p>
            <a:pPr lvl="1"/>
            <a:r>
              <a:rPr lang="en-AU" dirty="0"/>
              <a:t>Innovative implementation of known phenomena </a:t>
            </a:r>
          </a:p>
          <a:p>
            <a:pPr lvl="2"/>
            <a:r>
              <a:rPr lang="en-AU" dirty="0"/>
              <a:t>NB discovery of pulsars was also a by product of IPS</a:t>
            </a:r>
          </a:p>
          <a:p>
            <a:pPr lvl="2"/>
            <a:r>
              <a:rPr lang="en-AU" dirty="0"/>
              <a:t>Cross disciplinary</a:t>
            </a:r>
          </a:p>
          <a:p>
            <a:pPr lvl="2"/>
            <a:endParaRPr lang="en-AU" dirty="0"/>
          </a:p>
          <a:p>
            <a:pPr lvl="1"/>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pPr lvl="2"/>
            <a:endParaRPr lang="en-AU" dirty="0"/>
          </a:p>
          <a:p>
            <a:pPr lvl="1"/>
            <a:endParaRPr lang="en-AU" dirty="0"/>
          </a:p>
          <a:p>
            <a:pPr lvl="1"/>
            <a:endParaRPr lang="en-AU" dirty="0"/>
          </a:p>
        </p:txBody>
      </p:sp>
      <p:sp>
        <p:nvSpPr>
          <p:cNvPr id="4" name="Slide Number Placeholder 3">
            <a:extLst>
              <a:ext uri="{FF2B5EF4-FFF2-40B4-BE49-F238E27FC236}">
                <a16:creationId xmlns:a16="http://schemas.microsoft.com/office/drawing/2014/main" id="{F087AA9B-1741-4585-2628-22ECA7AD2889}"/>
              </a:ext>
            </a:extLst>
          </p:cNvPr>
          <p:cNvSpPr>
            <a:spLocks noGrp="1"/>
          </p:cNvSpPr>
          <p:nvPr>
            <p:ph type="sldNum" sz="quarter" idx="4"/>
          </p:nvPr>
        </p:nvSpPr>
        <p:spPr/>
        <p:txBody>
          <a:bodyPr/>
          <a:lstStyle/>
          <a:p>
            <a:fld id="{2ABE124A-B5C5-46E0-B944-45307B126769}" type="slidenum">
              <a:rPr lang="en-AU" smtClean="0"/>
              <a:pPr/>
              <a:t>28</a:t>
            </a:fld>
            <a:r>
              <a:rPr lang="en-AU"/>
              <a:t>  |</a:t>
            </a:r>
            <a:endParaRPr lang="en-AU" dirty="0"/>
          </a:p>
        </p:txBody>
      </p:sp>
      <p:pic>
        <p:nvPicPr>
          <p:cNvPr id="7" name="Picture 6" descr="A collage of images of a star&#10;&#10;Description automatically generated">
            <a:extLst>
              <a:ext uri="{FF2B5EF4-FFF2-40B4-BE49-F238E27FC236}">
                <a16:creationId xmlns:a16="http://schemas.microsoft.com/office/drawing/2014/main" id="{828CB927-06C2-B2D5-0A9C-4A0601ABC7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924" y="2944272"/>
            <a:ext cx="6504324" cy="3005007"/>
          </a:xfrm>
          <a:prstGeom prst="rect">
            <a:avLst/>
          </a:prstGeom>
        </p:spPr>
      </p:pic>
    </p:spTree>
    <p:extLst>
      <p:ext uri="{BB962C8B-B14F-4D97-AF65-F5344CB8AC3E}">
        <p14:creationId xmlns:p14="http://schemas.microsoft.com/office/powerpoint/2010/main" val="1277884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90E9-CB14-FA44-4DB7-E11D7B24DD87}"/>
              </a:ext>
            </a:extLst>
          </p:cNvPr>
          <p:cNvSpPr>
            <a:spLocks noGrp="1"/>
          </p:cNvSpPr>
          <p:nvPr>
            <p:ph type="title"/>
          </p:nvPr>
        </p:nvSpPr>
        <p:spPr>
          <a:xfrm>
            <a:off x="341313" y="167377"/>
            <a:ext cx="8461374" cy="852487"/>
          </a:xfrm>
        </p:spPr>
        <p:txBody>
          <a:bodyPr>
            <a:normAutofit/>
          </a:bodyPr>
          <a:lstStyle/>
          <a:p>
            <a:r>
              <a:rPr lang="en-AU" sz="3200" dirty="0"/>
              <a:t>MWA discoveries</a:t>
            </a:r>
          </a:p>
        </p:txBody>
      </p:sp>
      <p:sp>
        <p:nvSpPr>
          <p:cNvPr id="3" name="Content Placeholder 2">
            <a:extLst>
              <a:ext uri="{FF2B5EF4-FFF2-40B4-BE49-F238E27FC236}">
                <a16:creationId xmlns:a16="http://schemas.microsoft.com/office/drawing/2014/main" id="{42F41551-5A95-BE20-8BEC-21F1D9C2C613}"/>
              </a:ext>
            </a:extLst>
          </p:cNvPr>
          <p:cNvSpPr>
            <a:spLocks noGrp="1"/>
          </p:cNvSpPr>
          <p:nvPr>
            <p:ph idx="1"/>
          </p:nvPr>
        </p:nvSpPr>
        <p:spPr>
          <a:xfrm>
            <a:off x="320618" y="836612"/>
            <a:ext cx="8461375" cy="4896644"/>
          </a:xfrm>
        </p:spPr>
        <p:txBody>
          <a:bodyPr vert="horz" lIns="0" tIns="0" rIns="0" bIns="0" rtlCol="0">
            <a:normAutofit/>
          </a:bodyPr>
          <a:lstStyle/>
          <a:p>
            <a:endParaRPr lang="en-AU" sz="2800" dirty="0"/>
          </a:p>
          <a:p>
            <a:r>
              <a:rPr lang="en-AU" sz="2800" dirty="0"/>
              <a:t>Natasha’s team and galactic transients.</a:t>
            </a:r>
          </a:p>
          <a:p>
            <a:pPr lvl="1"/>
            <a:r>
              <a:rPr lang="en-AU" sz="2400" dirty="0"/>
              <a:t>Natasha is talking later in this session</a:t>
            </a:r>
          </a:p>
          <a:p>
            <a:pPr lvl="1"/>
            <a:r>
              <a:rPr lang="en-AU" sz="2400" dirty="0"/>
              <a:t>Includes all the aspects of the </a:t>
            </a:r>
            <a:r>
              <a:rPr lang="en-AU" sz="2400" dirty="0">
                <a:solidFill>
                  <a:schemeClr val="accent1"/>
                </a:solidFill>
              </a:rPr>
              <a:t>Serendipity pattern</a:t>
            </a:r>
          </a:p>
          <a:p>
            <a:pPr lvl="1"/>
            <a:r>
              <a:rPr lang="en-AU" sz="2400" dirty="0"/>
              <a:t>Two really important impacts of  technology </a:t>
            </a:r>
          </a:p>
          <a:p>
            <a:pPr lvl="2"/>
            <a:r>
              <a:rPr lang="en-AU" sz="2400" dirty="0"/>
              <a:t>Wide FoV dominates discovery space for high S/N events </a:t>
            </a:r>
          </a:p>
          <a:p>
            <a:pPr lvl="2"/>
            <a:r>
              <a:rPr lang="en-AU" sz="2400" dirty="0"/>
              <a:t>Single dishes are dominated by total power – too much red noise</a:t>
            </a:r>
          </a:p>
          <a:p>
            <a:pPr lvl="2"/>
            <a:r>
              <a:rPr lang="en-AU" sz="2400" dirty="0"/>
              <a:t>Interferometer correlation removes total power [phase switch]</a:t>
            </a:r>
          </a:p>
          <a:p>
            <a:pPr lvl="2"/>
            <a:r>
              <a:rPr lang="en-AU" sz="2400" dirty="0"/>
              <a:t>Wide FoV interferometers will have a huge impact for transient searching, including SETI.</a:t>
            </a:r>
          </a:p>
          <a:p>
            <a:pPr lvl="2"/>
            <a:endParaRPr lang="en-AU" sz="2400" dirty="0"/>
          </a:p>
          <a:p>
            <a:pPr lvl="1"/>
            <a:endParaRPr lang="en-AU" sz="2400" dirty="0"/>
          </a:p>
          <a:p>
            <a:pPr lvl="1"/>
            <a:endParaRPr lang="en-AU" sz="2400" dirty="0"/>
          </a:p>
        </p:txBody>
      </p:sp>
      <p:sp>
        <p:nvSpPr>
          <p:cNvPr id="4" name="Slide Number Placeholder 3">
            <a:extLst>
              <a:ext uri="{FF2B5EF4-FFF2-40B4-BE49-F238E27FC236}">
                <a16:creationId xmlns:a16="http://schemas.microsoft.com/office/drawing/2014/main" id="{F087AA9B-1741-4585-2628-22ECA7AD2889}"/>
              </a:ext>
            </a:extLst>
          </p:cNvPr>
          <p:cNvSpPr>
            <a:spLocks noGrp="1"/>
          </p:cNvSpPr>
          <p:nvPr>
            <p:ph type="sldNum" sz="quarter" idx="4"/>
          </p:nvPr>
        </p:nvSpPr>
        <p:spPr/>
        <p:txBody>
          <a:bodyPr/>
          <a:lstStyle/>
          <a:p>
            <a:fld id="{2ABE124A-B5C5-46E0-B944-45307B126769}" type="slidenum">
              <a:rPr lang="en-AU" smtClean="0"/>
              <a:pPr/>
              <a:t>29</a:t>
            </a:fld>
            <a:r>
              <a:rPr lang="en-AU"/>
              <a:t>  |</a:t>
            </a:r>
            <a:endParaRPr lang="en-AU" dirty="0"/>
          </a:p>
        </p:txBody>
      </p:sp>
    </p:spTree>
    <p:extLst>
      <p:ext uri="{BB962C8B-B14F-4D97-AF65-F5344CB8AC3E}">
        <p14:creationId xmlns:p14="http://schemas.microsoft.com/office/powerpoint/2010/main" val="2405321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90E9-CB14-FA44-4DB7-E11D7B24DD87}"/>
              </a:ext>
            </a:extLst>
          </p:cNvPr>
          <p:cNvSpPr>
            <a:spLocks noGrp="1"/>
          </p:cNvSpPr>
          <p:nvPr>
            <p:ph type="title"/>
          </p:nvPr>
        </p:nvSpPr>
        <p:spPr>
          <a:xfrm>
            <a:off x="358775" y="91649"/>
            <a:ext cx="8461374" cy="852487"/>
          </a:xfrm>
        </p:spPr>
        <p:txBody>
          <a:bodyPr>
            <a:normAutofit fontScale="90000"/>
          </a:bodyPr>
          <a:lstStyle/>
          <a:p>
            <a:r>
              <a:rPr lang="en-AU" sz="3200" dirty="0"/>
              <a:t>1910 - Guglielmo Marconi </a:t>
            </a:r>
            <a:br>
              <a:rPr lang="en-AU" sz="3200" dirty="0"/>
            </a:br>
            <a:r>
              <a:rPr lang="en-AU" sz="3200" dirty="0"/>
              <a:t>transmits radio signals across the Atlantic</a:t>
            </a:r>
          </a:p>
        </p:txBody>
      </p:sp>
      <p:sp>
        <p:nvSpPr>
          <p:cNvPr id="3" name="Content Placeholder 2">
            <a:extLst>
              <a:ext uri="{FF2B5EF4-FFF2-40B4-BE49-F238E27FC236}">
                <a16:creationId xmlns:a16="http://schemas.microsoft.com/office/drawing/2014/main" id="{42F41551-5A95-BE20-8BEC-21F1D9C2C613}"/>
              </a:ext>
            </a:extLst>
          </p:cNvPr>
          <p:cNvSpPr>
            <a:spLocks noGrp="1"/>
          </p:cNvSpPr>
          <p:nvPr>
            <p:ph idx="1"/>
          </p:nvPr>
        </p:nvSpPr>
        <p:spPr>
          <a:xfrm>
            <a:off x="330200" y="1196752"/>
            <a:ext cx="8461375" cy="4968552"/>
          </a:xfrm>
        </p:spPr>
        <p:txBody>
          <a:bodyPr vert="horz" lIns="0" tIns="0" rIns="0" bIns="0" rtlCol="0">
            <a:normAutofit fontScale="92500" lnSpcReduction="10000"/>
          </a:bodyPr>
          <a:lstStyle/>
          <a:p>
            <a:r>
              <a:rPr lang="en-AU" dirty="0"/>
              <a:t>Wealthy amateurs could take risk</a:t>
            </a:r>
          </a:p>
          <a:p>
            <a:pPr lvl="1"/>
            <a:r>
              <a:rPr lang="en-AU" dirty="0"/>
              <a:t>physicist Oliver Lodge had predicted the maximum </a:t>
            </a:r>
          </a:p>
          <a:p>
            <a:pPr lvl="1"/>
            <a:r>
              <a:rPr lang="en-AU" dirty="0"/>
              <a:t>    transmission distance would be a half mile.</a:t>
            </a:r>
          </a:p>
          <a:p>
            <a:endParaRPr lang="en-AU" dirty="0"/>
          </a:p>
          <a:p>
            <a:r>
              <a:rPr lang="en-AU" dirty="0"/>
              <a:t>In 1901 Marconi famously transmitted a radio signal from </a:t>
            </a:r>
            <a:r>
              <a:rPr lang="en-AU" dirty="0" err="1"/>
              <a:t>Poldhu</a:t>
            </a:r>
            <a:r>
              <a:rPr lang="en-AU" dirty="0"/>
              <a:t>, Cornwall, in Great Britain, to Newfoundland, Canada.</a:t>
            </a:r>
          </a:p>
          <a:p>
            <a:endParaRPr lang="en-AU" dirty="0"/>
          </a:p>
          <a:p>
            <a:r>
              <a:rPr lang="en-AU" dirty="0"/>
              <a:t>How did the signal propagate around the curved earth?</a:t>
            </a:r>
          </a:p>
          <a:p>
            <a:pPr lvl="1"/>
            <a:r>
              <a:rPr lang="en-AU" dirty="0"/>
              <a:t>Multiple diffraction by surface features</a:t>
            </a:r>
          </a:p>
          <a:p>
            <a:pPr lvl="2"/>
            <a:r>
              <a:rPr lang="en-AU" dirty="0"/>
              <a:t>A prized theory because of its elegance.  </a:t>
            </a:r>
          </a:p>
          <a:p>
            <a:pPr lvl="2"/>
            <a:r>
              <a:rPr lang="en-AU" dirty="0"/>
              <a:t>All anomalous data was ignored (skip zones, day v night…..)</a:t>
            </a:r>
          </a:p>
          <a:p>
            <a:pPr lvl="1"/>
            <a:r>
              <a:rPr lang="en-AU" dirty="0"/>
              <a:t>Multiple reflections from a hypothetical reflecting layer in the upper atmosphere</a:t>
            </a:r>
          </a:p>
          <a:p>
            <a:pPr lvl="2"/>
            <a:r>
              <a:rPr lang="en-AU" dirty="0"/>
              <a:t>Oliver Heaviside a practical man who invented and patented the coaxial cable.</a:t>
            </a:r>
          </a:p>
          <a:p>
            <a:pPr lvl="2"/>
            <a:r>
              <a:rPr lang="en-AU" dirty="0"/>
              <a:t>Largely ignored for the next decade</a:t>
            </a:r>
          </a:p>
          <a:p>
            <a:pPr lvl="2"/>
            <a:r>
              <a:rPr lang="en-AU" dirty="0"/>
              <a:t>A new discovery or unnecessary complexity (Occam)?</a:t>
            </a:r>
          </a:p>
        </p:txBody>
      </p:sp>
      <p:sp>
        <p:nvSpPr>
          <p:cNvPr id="4" name="Slide Number Placeholder 3">
            <a:extLst>
              <a:ext uri="{FF2B5EF4-FFF2-40B4-BE49-F238E27FC236}">
                <a16:creationId xmlns:a16="http://schemas.microsoft.com/office/drawing/2014/main" id="{F087AA9B-1741-4585-2628-22ECA7AD2889}"/>
              </a:ext>
            </a:extLst>
          </p:cNvPr>
          <p:cNvSpPr>
            <a:spLocks noGrp="1"/>
          </p:cNvSpPr>
          <p:nvPr>
            <p:ph type="sldNum" sz="quarter" idx="4"/>
          </p:nvPr>
        </p:nvSpPr>
        <p:spPr/>
        <p:txBody>
          <a:bodyPr/>
          <a:lstStyle/>
          <a:p>
            <a:fld id="{2ABE124A-B5C5-46E0-B944-45307B126769}" type="slidenum">
              <a:rPr lang="en-AU" smtClean="0"/>
              <a:pPr/>
              <a:t>3</a:t>
            </a:fld>
            <a:r>
              <a:rPr lang="en-AU"/>
              <a:t>  |</a:t>
            </a:r>
            <a:endParaRPr lang="en-AU" dirty="0"/>
          </a:p>
        </p:txBody>
      </p:sp>
      <p:pic>
        <p:nvPicPr>
          <p:cNvPr id="6" name="Picture 5" descr="A person in a suit and tie&#10;&#10;Description automatically generated">
            <a:extLst>
              <a:ext uri="{FF2B5EF4-FFF2-40B4-BE49-F238E27FC236}">
                <a16:creationId xmlns:a16="http://schemas.microsoft.com/office/drawing/2014/main" id="{79DF43F0-F469-1EFA-B6DC-8FABA83CDF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860" t="8000" r="10860" b="29000"/>
          <a:stretch/>
        </p:blipFill>
        <p:spPr>
          <a:xfrm>
            <a:off x="7041617" y="-33767"/>
            <a:ext cx="2089390" cy="2238631"/>
          </a:xfrm>
          <a:prstGeom prst="rect">
            <a:avLst/>
          </a:prstGeom>
          <a:ln w="28575">
            <a:solidFill>
              <a:schemeClr val="accent1"/>
            </a:solidFill>
          </a:ln>
        </p:spPr>
      </p:pic>
    </p:spTree>
    <p:extLst>
      <p:ext uri="{BB962C8B-B14F-4D97-AF65-F5344CB8AC3E}">
        <p14:creationId xmlns:p14="http://schemas.microsoft.com/office/powerpoint/2010/main" val="2324307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32217A05-C1E5-8C20-C4B8-393DD2BD135A}"/>
              </a:ext>
            </a:extLst>
          </p:cNvPr>
          <p:cNvSpPr>
            <a:spLocks noGrp="1" noChangeArrowheads="1"/>
          </p:cNvSpPr>
          <p:nvPr>
            <p:ph type="title"/>
          </p:nvPr>
        </p:nvSpPr>
        <p:spPr/>
        <p:txBody>
          <a:bodyPr>
            <a:normAutofit fontScale="90000"/>
          </a:bodyPr>
          <a:lstStyle/>
          <a:p>
            <a:r>
              <a:rPr lang="en-US" altLang="en-US" dirty="0"/>
              <a:t>Jansky Workshop</a:t>
            </a:r>
            <a:br>
              <a:rPr lang="en-US" altLang="en-US" dirty="0"/>
            </a:br>
            <a:r>
              <a:rPr lang="en-US" altLang="en-US" dirty="0"/>
              <a:t>1983 (50</a:t>
            </a:r>
            <a:r>
              <a:rPr lang="en-US" altLang="en-US" baseline="30000" dirty="0"/>
              <a:t>th</a:t>
            </a:r>
            <a:r>
              <a:rPr lang="en-US" altLang="en-US" dirty="0"/>
              <a:t> anniversary)</a:t>
            </a:r>
            <a:endParaRPr lang="en-AU" altLang="en-US" dirty="0"/>
          </a:p>
        </p:txBody>
      </p:sp>
      <p:sp>
        <p:nvSpPr>
          <p:cNvPr id="27651" name="Rectangle 3">
            <a:extLst>
              <a:ext uri="{FF2B5EF4-FFF2-40B4-BE49-F238E27FC236}">
                <a16:creationId xmlns:a16="http://schemas.microsoft.com/office/drawing/2014/main" id="{32A61002-4537-0078-C17C-A646C2C72AFE}"/>
              </a:ext>
            </a:extLst>
          </p:cNvPr>
          <p:cNvSpPr>
            <a:spLocks noGrp="1" noChangeArrowheads="1"/>
          </p:cNvSpPr>
          <p:nvPr>
            <p:ph type="body" idx="1"/>
          </p:nvPr>
        </p:nvSpPr>
        <p:spPr>
          <a:xfrm>
            <a:off x="228600" y="1981200"/>
            <a:ext cx="3810000" cy="3352800"/>
          </a:xfrm>
        </p:spPr>
        <p:txBody>
          <a:bodyPr/>
          <a:lstStyle/>
          <a:p>
            <a:pPr>
              <a:lnSpc>
                <a:spcPct val="90000"/>
              </a:lnSpc>
            </a:pPr>
            <a:r>
              <a:rPr lang="en-US" altLang="en-US"/>
              <a:t>Identified a common pattern</a:t>
            </a:r>
          </a:p>
          <a:p>
            <a:pPr lvl="1">
              <a:lnSpc>
                <a:spcPct val="90000"/>
              </a:lnSpc>
            </a:pPr>
            <a:r>
              <a:rPr lang="en-US" altLang="en-US"/>
              <a:t>Technology driven</a:t>
            </a:r>
          </a:p>
          <a:p>
            <a:pPr lvl="1">
              <a:lnSpc>
                <a:spcPct val="90000"/>
              </a:lnSpc>
            </a:pPr>
            <a:r>
              <a:rPr lang="en-US" altLang="en-US"/>
              <a:t>Unanticipated</a:t>
            </a:r>
          </a:p>
          <a:p>
            <a:pPr lvl="1">
              <a:lnSpc>
                <a:spcPct val="90000"/>
              </a:lnSpc>
            </a:pPr>
            <a:r>
              <a:rPr lang="en-US" altLang="en-US"/>
              <a:t>Understand instrument</a:t>
            </a:r>
          </a:p>
          <a:p>
            <a:pPr lvl="1">
              <a:lnSpc>
                <a:spcPct val="90000"/>
              </a:lnSpc>
            </a:pPr>
            <a:r>
              <a:rPr lang="en-US" altLang="en-US"/>
              <a:t>Curiosity &amp; persistence</a:t>
            </a:r>
          </a:p>
          <a:p>
            <a:pPr lvl="1">
              <a:lnSpc>
                <a:spcPct val="90000"/>
              </a:lnSpc>
            </a:pPr>
            <a:r>
              <a:rPr lang="en-US" altLang="en-US"/>
              <a:t>Flash of insight</a:t>
            </a:r>
          </a:p>
          <a:p>
            <a:pPr lvl="1">
              <a:lnSpc>
                <a:spcPct val="90000"/>
              </a:lnSpc>
            </a:pPr>
            <a:r>
              <a:rPr lang="en-US" altLang="en-US"/>
              <a:t>Right time	</a:t>
            </a:r>
            <a:endParaRPr lang="en-AU" altLang="en-US"/>
          </a:p>
        </p:txBody>
      </p:sp>
      <p:pic>
        <p:nvPicPr>
          <p:cNvPr id="33797" name="Picture 4" descr="Serendipitous Discoveries">
            <a:extLst>
              <a:ext uri="{FF2B5EF4-FFF2-40B4-BE49-F238E27FC236}">
                <a16:creationId xmlns:a16="http://schemas.microsoft.com/office/drawing/2014/main" id="{5AAA7E45-D18D-BEE8-F37B-B4C1206B5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023" y="0"/>
            <a:ext cx="4247417" cy="58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a:extLst>
              <a:ext uri="{FF2B5EF4-FFF2-40B4-BE49-F238E27FC236}">
                <a16:creationId xmlns:a16="http://schemas.microsoft.com/office/drawing/2014/main" id="{D5B39EE0-EE7E-C6CD-5BE5-9BC17143EE86}"/>
              </a:ext>
            </a:extLst>
          </p:cNvPr>
          <p:cNvGrpSpPr>
            <a:grpSpLocks/>
          </p:cNvGrpSpPr>
          <p:nvPr/>
        </p:nvGrpSpPr>
        <p:grpSpPr bwMode="auto">
          <a:xfrm>
            <a:off x="611560" y="2636912"/>
            <a:ext cx="7488832" cy="2316088"/>
            <a:chOff x="432" y="1872"/>
            <a:chExt cx="4560" cy="1188"/>
          </a:xfrm>
        </p:grpSpPr>
        <p:sp>
          <p:nvSpPr>
            <p:cNvPr id="33799" name="Text Box 6">
              <a:extLst>
                <a:ext uri="{FF2B5EF4-FFF2-40B4-BE49-F238E27FC236}">
                  <a16:creationId xmlns:a16="http://schemas.microsoft.com/office/drawing/2014/main" id="{F2BABC7B-76F3-18F4-2110-BD4A25273E78}"/>
                </a:ext>
              </a:extLst>
            </p:cNvPr>
            <p:cNvSpPr txBox="1">
              <a:spLocks noChangeArrowheads="1"/>
            </p:cNvSpPr>
            <p:nvPr/>
          </p:nvSpPr>
          <p:spPr bwMode="auto">
            <a:xfrm>
              <a:off x="3034" y="2733"/>
              <a:ext cx="1958" cy="307"/>
            </a:xfrm>
            <a:prstGeom prst="rect">
              <a:avLst/>
            </a:prstGeom>
            <a:solidFill>
              <a:srgbClr val="FF00FF"/>
            </a:solidFill>
            <a:ln w="12700">
              <a:solidFill>
                <a:schemeClr val="tx1"/>
              </a:solidFill>
              <a:miter lim="800000"/>
              <a:headEnd/>
              <a:tailEnd/>
            </a:ln>
          </p:spPr>
          <p:txBody>
            <a:bodyPr wrap="squar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r>
                <a:rPr lang="en-US" altLang="en-US" sz="2800" dirty="0"/>
                <a:t>Serendipity pattern</a:t>
              </a:r>
              <a:endParaRPr lang="en-AU" altLang="en-US" sz="2800" dirty="0"/>
            </a:p>
          </p:txBody>
        </p:sp>
        <p:sp>
          <p:nvSpPr>
            <p:cNvPr id="33800" name="Rectangle 7">
              <a:extLst>
                <a:ext uri="{FF2B5EF4-FFF2-40B4-BE49-F238E27FC236}">
                  <a16:creationId xmlns:a16="http://schemas.microsoft.com/office/drawing/2014/main" id="{CFF1080B-9E89-640D-EBB7-F080018E073F}"/>
                </a:ext>
              </a:extLst>
            </p:cNvPr>
            <p:cNvSpPr>
              <a:spLocks noChangeArrowheads="1"/>
            </p:cNvSpPr>
            <p:nvPr/>
          </p:nvSpPr>
          <p:spPr bwMode="auto">
            <a:xfrm>
              <a:off x="432" y="1872"/>
              <a:ext cx="2112" cy="1104"/>
            </a:xfrm>
            <a:prstGeom prst="rect">
              <a:avLst/>
            </a:prstGeom>
            <a:solidFill>
              <a:srgbClr val="FF00FF">
                <a:alpha val="50195"/>
              </a:srgbClr>
            </a:solidFill>
            <a:ln w="38100">
              <a:solidFill>
                <a:srgbClr val="FF00FF"/>
              </a:solidFill>
              <a:miter lim="800000"/>
              <a:headEnd/>
              <a:tailEnd/>
            </a:ln>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2400"/>
            </a:p>
          </p:txBody>
        </p:sp>
        <p:sp>
          <p:nvSpPr>
            <p:cNvPr id="33801" name="AutoShape 8">
              <a:extLst>
                <a:ext uri="{FF2B5EF4-FFF2-40B4-BE49-F238E27FC236}">
                  <a16:creationId xmlns:a16="http://schemas.microsoft.com/office/drawing/2014/main" id="{391EC56E-BCB5-9C96-4422-BD545DBD9D30}"/>
                </a:ext>
              </a:extLst>
            </p:cNvPr>
            <p:cNvSpPr>
              <a:spLocks noChangeArrowheads="1"/>
            </p:cNvSpPr>
            <p:nvPr/>
          </p:nvSpPr>
          <p:spPr bwMode="auto">
            <a:xfrm>
              <a:off x="2544" y="2754"/>
              <a:ext cx="490" cy="306"/>
            </a:xfrm>
            <a:prstGeom prst="rightArrow">
              <a:avLst>
                <a:gd name="adj1" fmla="val 50000"/>
                <a:gd name="adj2" fmla="val 50245"/>
              </a:avLst>
            </a:prstGeom>
            <a:solidFill>
              <a:srgbClr val="FF00FF"/>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2400"/>
            </a:p>
          </p:txBody>
        </p:sp>
      </p:grpSp>
      <p:sp>
        <p:nvSpPr>
          <p:cNvPr id="4" name="Slide Number Placeholder 3">
            <a:extLst>
              <a:ext uri="{FF2B5EF4-FFF2-40B4-BE49-F238E27FC236}">
                <a16:creationId xmlns:a16="http://schemas.microsoft.com/office/drawing/2014/main" id="{7519DBAD-A424-0EB1-ADDB-8AC387EBA69E}"/>
              </a:ext>
            </a:extLst>
          </p:cNvPr>
          <p:cNvSpPr>
            <a:spLocks noGrp="1"/>
          </p:cNvSpPr>
          <p:nvPr>
            <p:ph type="sldNum" sz="quarter" idx="4"/>
          </p:nvPr>
        </p:nvSpPr>
        <p:spPr/>
        <p:txBody>
          <a:bodyPr/>
          <a:lstStyle/>
          <a:p>
            <a:fld id="{2ABE124A-B5C5-46E0-B944-45307B126769}" type="slidenum">
              <a:rPr lang="en-AU" smtClean="0"/>
              <a:pPr/>
              <a:t>30</a:t>
            </a:fld>
            <a:r>
              <a:rPr lang="en-AU"/>
              <a:t>  |</a:t>
            </a:r>
            <a:endParaRPr lang="en-AU"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7651">
                                            <p:txEl>
                                              <p:pRg st="5" end="5"/>
                                            </p:txEl>
                                          </p:spTgt>
                                        </p:tgtEl>
                                        <p:attrNameLst>
                                          <p:attrName>style.visibility</p:attrName>
                                        </p:attrNameLst>
                                      </p:cBhvr>
                                      <p:to>
                                        <p:strVal val="visible"/>
                                      </p:to>
                                    </p:set>
                                    <p:animEffect transition="in" filter="fade">
                                      <p:cBhvr>
                                        <p:cTn id="32" dur="1000"/>
                                        <p:tgtEl>
                                          <p:spTgt spid="27651">
                                            <p:txEl>
                                              <p:pRg st="5" end="5"/>
                                            </p:txEl>
                                          </p:spTgt>
                                        </p:tgtEl>
                                      </p:cBhvr>
                                    </p:animEffect>
                                    <p:anim calcmode="lin" valueType="num">
                                      <p:cBhvr>
                                        <p:cTn id="33" dur="10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7651">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651">
                                            <p:txEl>
                                              <p:pRg st="6" end="6"/>
                                            </p:txEl>
                                          </p:spTgt>
                                        </p:tgtEl>
                                        <p:attrNameLst>
                                          <p:attrName>style.visibility</p:attrName>
                                        </p:attrNameLst>
                                      </p:cBhvr>
                                      <p:to>
                                        <p:strVal val="visible"/>
                                      </p:to>
                                    </p:set>
                                    <p:animEffect transition="in" filter="fade">
                                      <p:cBhvr>
                                        <p:cTn id="37" dur="1000"/>
                                        <p:tgtEl>
                                          <p:spTgt spid="27651">
                                            <p:txEl>
                                              <p:pRg st="6" end="6"/>
                                            </p:txEl>
                                          </p:spTgt>
                                        </p:tgtEl>
                                      </p:cBhvr>
                                    </p:animEffect>
                                    <p:anim calcmode="lin" valueType="num">
                                      <p:cBhvr>
                                        <p:cTn id="38" dur="10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765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bldLvl="2"/>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F46CEF4-FF6E-442A-236E-3207666A5E9B}"/>
              </a:ext>
            </a:extLst>
          </p:cNvPr>
          <p:cNvSpPr>
            <a:spLocks noGrp="1" noChangeArrowheads="1"/>
          </p:cNvSpPr>
          <p:nvPr>
            <p:ph type="title"/>
          </p:nvPr>
        </p:nvSpPr>
        <p:spPr>
          <a:xfrm>
            <a:off x="330200" y="152400"/>
            <a:ext cx="4572000" cy="1353794"/>
          </a:xfrm>
        </p:spPr>
        <p:txBody>
          <a:bodyPr>
            <a:normAutofit fontScale="90000"/>
          </a:bodyPr>
          <a:lstStyle/>
          <a:p>
            <a:r>
              <a:rPr lang="en-US" altLang="en-US" dirty="0">
                <a:solidFill>
                  <a:schemeClr val="tx1"/>
                </a:solidFill>
              </a:rPr>
              <a:t>The Travels &amp; Adventures of Serendipity</a:t>
            </a:r>
          </a:p>
        </p:txBody>
      </p:sp>
      <p:pic>
        <p:nvPicPr>
          <p:cNvPr id="23555" name="Picture 3" descr="ekers">
            <a:extLst>
              <a:ext uri="{FF2B5EF4-FFF2-40B4-BE49-F238E27FC236}">
                <a16:creationId xmlns:a16="http://schemas.microsoft.com/office/drawing/2014/main" id="{F6F2F7C1-FDE5-FC3A-9801-B26CE1E10684}"/>
              </a:ext>
            </a:extLst>
          </p:cNvPr>
          <p:cNvPicPr>
            <a:picLocks noChangeAspect="1" noChangeArrowheads="1"/>
          </p:cNvPicPr>
          <p:nvPr/>
        </p:nvPicPr>
        <p:blipFill>
          <a:blip r:embed="rId3" cstate="print">
            <a:lum contrast="12000"/>
            <a:extLst>
              <a:ext uri="{28A0092B-C50C-407E-A947-70E740481C1C}">
                <a14:useLocalDpi xmlns:a14="http://schemas.microsoft.com/office/drawing/2010/main" val="0"/>
              </a:ext>
            </a:extLst>
          </a:blip>
          <a:srcRect/>
          <a:stretch>
            <a:fillRect/>
          </a:stretch>
        </p:blipFill>
        <p:spPr bwMode="auto">
          <a:xfrm>
            <a:off x="4910493" y="116198"/>
            <a:ext cx="4185495" cy="5940896"/>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3556" name="Rectangle 4">
            <a:extLst>
              <a:ext uri="{FF2B5EF4-FFF2-40B4-BE49-F238E27FC236}">
                <a16:creationId xmlns:a16="http://schemas.microsoft.com/office/drawing/2014/main" id="{937F5D25-E775-8A2E-715F-22D29246E37D}"/>
              </a:ext>
            </a:extLst>
          </p:cNvPr>
          <p:cNvSpPr>
            <a:spLocks noGrp="1" noChangeArrowheads="1"/>
          </p:cNvSpPr>
          <p:nvPr>
            <p:ph type="body" idx="1"/>
          </p:nvPr>
        </p:nvSpPr>
        <p:spPr>
          <a:xfrm>
            <a:off x="286950" y="1268760"/>
            <a:ext cx="4429066" cy="4608512"/>
          </a:xfrm>
        </p:spPr>
        <p:txBody>
          <a:bodyPr>
            <a:normAutofit lnSpcReduction="10000"/>
          </a:bodyPr>
          <a:lstStyle/>
          <a:p>
            <a:r>
              <a:rPr lang="en-US" altLang="en-US" dirty="0"/>
              <a:t>Horace Walpole (1754)</a:t>
            </a:r>
          </a:p>
          <a:p>
            <a:pPr algn="ctr">
              <a:buFontTx/>
              <a:buNone/>
            </a:pPr>
            <a:r>
              <a:rPr lang="en-US" altLang="en-US" sz="2800" i="1" dirty="0"/>
              <a:t>    </a:t>
            </a:r>
            <a:r>
              <a:rPr lang="en-US" altLang="en-US" i="1" dirty="0">
                <a:solidFill>
                  <a:schemeClr val="accent1"/>
                </a:solidFill>
              </a:rPr>
              <a:t>As the three princess of </a:t>
            </a:r>
            <a:r>
              <a:rPr lang="en-US" altLang="en-US" i="1" dirty="0" err="1">
                <a:solidFill>
                  <a:schemeClr val="accent1"/>
                </a:solidFill>
              </a:rPr>
              <a:t>Serendip</a:t>
            </a:r>
            <a:r>
              <a:rPr lang="en-US" altLang="en-US" i="1" dirty="0">
                <a:solidFill>
                  <a:schemeClr val="accent1"/>
                </a:solidFill>
              </a:rPr>
              <a:t> traveled, they were always making discoveries, by accidents and sagacity, of things they were not in quest of.</a:t>
            </a:r>
          </a:p>
          <a:p>
            <a:pPr algn="ctr">
              <a:buFontTx/>
              <a:buNone/>
            </a:pPr>
            <a:endParaRPr lang="en-US" altLang="en-US" sz="2800" i="1" dirty="0"/>
          </a:p>
          <a:p>
            <a:r>
              <a:rPr lang="en-US" altLang="en-US" dirty="0"/>
              <a:t>Western Science is usually stripped of stories</a:t>
            </a:r>
          </a:p>
          <a:p>
            <a:pPr lvl="1"/>
            <a:r>
              <a:rPr lang="en-US" altLang="en-US" dirty="0">
                <a:solidFill>
                  <a:schemeClr val="accent1"/>
                </a:solidFill>
              </a:rPr>
              <a:t>This is a story following our indigenous community tradition of story telling</a:t>
            </a:r>
          </a:p>
          <a:p>
            <a:endParaRPr lang="en-US" altLang="en-US" dirty="0"/>
          </a:p>
          <a:p>
            <a:r>
              <a:rPr lang="en-US" altLang="en-US" dirty="0"/>
              <a:t>Merton identified the Serendipity pattern</a:t>
            </a:r>
          </a:p>
        </p:txBody>
      </p:sp>
      <p:sp>
        <p:nvSpPr>
          <p:cNvPr id="3" name="Slide Number Placeholder 2">
            <a:extLst>
              <a:ext uri="{FF2B5EF4-FFF2-40B4-BE49-F238E27FC236}">
                <a16:creationId xmlns:a16="http://schemas.microsoft.com/office/drawing/2014/main" id="{FA237144-9682-6836-0B94-A57533D54A8C}"/>
              </a:ext>
            </a:extLst>
          </p:cNvPr>
          <p:cNvSpPr>
            <a:spLocks noGrp="1"/>
          </p:cNvSpPr>
          <p:nvPr>
            <p:ph type="sldNum" sz="quarter" idx="4"/>
          </p:nvPr>
        </p:nvSpPr>
        <p:spPr/>
        <p:txBody>
          <a:bodyPr/>
          <a:lstStyle/>
          <a:p>
            <a:fld id="{2ABE124A-B5C5-46E0-B944-45307B126769}" type="slidenum">
              <a:rPr lang="en-AU" smtClean="0"/>
              <a:pPr/>
              <a:t>31</a:t>
            </a:fld>
            <a:r>
              <a:rPr lang="en-AU"/>
              <a:t>  |</a:t>
            </a:r>
            <a:endParaRPr lang="en-AU"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6">
                                            <p:txEl>
                                              <p:pRg st="1" end="1"/>
                                            </p:txEl>
                                          </p:spTgt>
                                        </p:tgtEl>
                                        <p:attrNameLst>
                                          <p:attrName>style.visibility</p:attrName>
                                        </p:attrNameLst>
                                      </p:cBhvr>
                                      <p:to>
                                        <p:strVal val="visible"/>
                                      </p:to>
                                    </p:set>
                                  </p:childTnLst>
                                </p:cTn>
                              </p:par>
                              <p:par>
                                <p:cTn id="9" presetID="22" presetClass="entr" presetSubtype="8" fill="hold" nodeType="withEffect">
                                  <p:stCondLst>
                                    <p:cond delay="0"/>
                                  </p:stCondLst>
                                  <p:childTnLst>
                                    <p:set>
                                      <p:cBhvr>
                                        <p:cTn id="10" dur="1" fill="hold">
                                          <p:stCondLst>
                                            <p:cond delay="0"/>
                                          </p:stCondLst>
                                        </p:cTn>
                                        <p:tgtEl>
                                          <p:spTgt spid="23555"/>
                                        </p:tgtEl>
                                        <p:attrNameLst>
                                          <p:attrName>style.visibility</p:attrName>
                                        </p:attrNameLst>
                                      </p:cBhvr>
                                      <p:to>
                                        <p:strVal val="visible"/>
                                      </p:to>
                                    </p:set>
                                    <p:animEffect transition="in" filter="wipe(left)">
                                      <p:cBhvr>
                                        <p:cTn id="11" dur="2000"/>
                                        <p:tgtEl>
                                          <p:spTgt spid="2355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3556">
                                            <p:txEl>
                                              <p:pRg st="3" end="3"/>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3556">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355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90E9-CB14-FA44-4DB7-E11D7B24DD87}"/>
              </a:ext>
            </a:extLst>
          </p:cNvPr>
          <p:cNvSpPr>
            <a:spLocks noGrp="1"/>
          </p:cNvSpPr>
          <p:nvPr>
            <p:ph type="title"/>
          </p:nvPr>
        </p:nvSpPr>
        <p:spPr>
          <a:xfrm>
            <a:off x="358776" y="116632"/>
            <a:ext cx="8461374" cy="852487"/>
          </a:xfrm>
        </p:spPr>
        <p:txBody>
          <a:bodyPr>
            <a:normAutofit/>
          </a:bodyPr>
          <a:lstStyle/>
          <a:p>
            <a:r>
              <a:rPr lang="en-AU" sz="3200" dirty="0"/>
              <a:t>Why are Discoveries Missed?</a:t>
            </a:r>
          </a:p>
        </p:txBody>
      </p:sp>
      <p:sp>
        <p:nvSpPr>
          <p:cNvPr id="3" name="Content Placeholder 2">
            <a:extLst>
              <a:ext uri="{FF2B5EF4-FFF2-40B4-BE49-F238E27FC236}">
                <a16:creationId xmlns:a16="http://schemas.microsoft.com/office/drawing/2014/main" id="{42F41551-5A95-BE20-8BEC-21F1D9C2C613}"/>
              </a:ext>
            </a:extLst>
          </p:cNvPr>
          <p:cNvSpPr>
            <a:spLocks noGrp="1"/>
          </p:cNvSpPr>
          <p:nvPr>
            <p:ph idx="1"/>
          </p:nvPr>
        </p:nvSpPr>
        <p:spPr>
          <a:xfrm>
            <a:off x="330200" y="831946"/>
            <a:ext cx="8461375" cy="5662559"/>
          </a:xfrm>
        </p:spPr>
        <p:txBody>
          <a:bodyPr vert="horz" lIns="0" tIns="0" rIns="0" bIns="0" rtlCol="0">
            <a:normAutofit/>
          </a:bodyPr>
          <a:lstStyle/>
          <a:p>
            <a:pPr>
              <a:lnSpc>
                <a:spcPct val="80000"/>
              </a:lnSpc>
            </a:pPr>
            <a:r>
              <a:rPr lang="en-AU" sz="3200" dirty="0"/>
              <a:t>We found a clear serendipity pattern for radio astronomy discoveries, but do the missed discoveries show a similar pattern? </a:t>
            </a:r>
          </a:p>
          <a:p>
            <a:pPr>
              <a:lnSpc>
                <a:spcPct val="80000"/>
              </a:lnSpc>
            </a:pPr>
            <a:r>
              <a:rPr lang="en-AU" sz="3200" dirty="0"/>
              <a:t>Missed discoveries may help us understand how discoveries are made or missed. </a:t>
            </a:r>
          </a:p>
          <a:p>
            <a:pPr lvl="1">
              <a:lnSpc>
                <a:spcPct val="80000"/>
              </a:lnSpc>
            </a:pPr>
            <a:r>
              <a:rPr lang="en-AU" sz="2800" dirty="0"/>
              <a:t>However, it is much more difficult to obtain this information.</a:t>
            </a:r>
          </a:p>
          <a:p>
            <a:pPr>
              <a:lnSpc>
                <a:spcPct val="80000"/>
              </a:lnSpc>
            </a:pPr>
            <a:r>
              <a:rPr lang="en-AU" sz="3200" dirty="0"/>
              <a:t>Researching the Pawsey book provided detailed context for Australia in the 1950 period.</a:t>
            </a:r>
          </a:p>
          <a:p>
            <a:pPr lvl="1">
              <a:lnSpc>
                <a:spcPct val="80000"/>
              </a:lnSpc>
            </a:pPr>
            <a:r>
              <a:rPr lang="en-AU" sz="2800" dirty="0"/>
              <a:t>We were able to compile the following reasonably complete list. </a:t>
            </a:r>
          </a:p>
        </p:txBody>
      </p:sp>
      <p:sp>
        <p:nvSpPr>
          <p:cNvPr id="4" name="Slide Number Placeholder 3">
            <a:extLst>
              <a:ext uri="{FF2B5EF4-FFF2-40B4-BE49-F238E27FC236}">
                <a16:creationId xmlns:a16="http://schemas.microsoft.com/office/drawing/2014/main" id="{F087AA9B-1741-4585-2628-22ECA7AD2889}"/>
              </a:ext>
            </a:extLst>
          </p:cNvPr>
          <p:cNvSpPr>
            <a:spLocks noGrp="1"/>
          </p:cNvSpPr>
          <p:nvPr>
            <p:ph type="sldNum" sz="quarter" idx="4"/>
          </p:nvPr>
        </p:nvSpPr>
        <p:spPr/>
        <p:txBody>
          <a:bodyPr/>
          <a:lstStyle/>
          <a:p>
            <a:fld id="{2ABE124A-B5C5-46E0-B944-45307B126769}" type="slidenum">
              <a:rPr lang="en-AU" smtClean="0"/>
              <a:pPr/>
              <a:t>32</a:t>
            </a:fld>
            <a:r>
              <a:rPr lang="en-AU"/>
              <a:t>  |</a:t>
            </a:r>
            <a:endParaRPr lang="en-AU" dirty="0"/>
          </a:p>
        </p:txBody>
      </p:sp>
    </p:spTree>
    <p:extLst>
      <p:ext uri="{BB962C8B-B14F-4D97-AF65-F5344CB8AC3E}">
        <p14:creationId xmlns:p14="http://schemas.microsoft.com/office/powerpoint/2010/main" val="195785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90E9-CB14-FA44-4DB7-E11D7B24DD87}"/>
              </a:ext>
            </a:extLst>
          </p:cNvPr>
          <p:cNvSpPr>
            <a:spLocks noGrp="1"/>
          </p:cNvSpPr>
          <p:nvPr>
            <p:ph type="title"/>
          </p:nvPr>
        </p:nvSpPr>
        <p:spPr>
          <a:xfrm>
            <a:off x="358776" y="116632"/>
            <a:ext cx="8461374" cy="852487"/>
          </a:xfrm>
        </p:spPr>
        <p:txBody>
          <a:bodyPr>
            <a:normAutofit/>
          </a:bodyPr>
          <a:lstStyle/>
          <a:p>
            <a:r>
              <a:rPr lang="en-AU" sz="3200" dirty="0"/>
              <a:t>Missed Discoveries – Australia 1950s</a:t>
            </a:r>
          </a:p>
        </p:txBody>
      </p:sp>
      <p:sp>
        <p:nvSpPr>
          <p:cNvPr id="3" name="Content Placeholder 2">
            <a:extLst>
              <a:ext uri="{FF2B5EF4-FFF2-40B4-BE49-F238E27FC236}">
                <a16:creationId xmlns:a16="http://schemas.microsoft.com/office/drawing/2014/main" id="{42F41551-5A95-BE20-8BEC-21F1D9C2C613}"/>
              </a:ext>
            </a:extLst>
          </p:cNvPr>
          <p:cNvSpPr>
            <a:spLocks noGrp="1"/>
          </p:cNvSpPr>
          <p:nvPr>
            <p:ph idx="1"/>
          </p:nvPr>
        </p:nvSpPr>
        <p:spPr>
          <a:xfrm>
            <a:off x="315958" y="836712"/>
            <a:ext cx="8461375" cy="5328592"/>
          </a:xfrm>
        </p:spPr>
        <p:txBody>
          <a:bodyPr vert="horz" lIns="0" tIns="0" rIns="0" bIns="0" rtlCol="0">
            <a:normAutofit fontScale="70000" lnSpcReduction="20000"/>
          </a:bodyPr>
          <a:lstStyle/>
          <a:p>
            <a:pPr>
              <a:lnSpc>
                <a:spcPct val="80000"/>
              </a:lnSpc>
            </a:pPr>
            <a:r>
              <a:rPr lang="en-AU" sz="2800" dirty="0"/>
              <a:t>1950 Ionospheric scintillation</a:t>
            </a:r>
          </a:p>
          <a:p>
            <a:pPr lvl="1">
              <a:lnSpc>
                <a:spcPct val="80000"/>
              </a:lnSpc>
            </a:pPr>
            <a:r>
              <a:rPr lang="en-AU" sz="2400" dirty="0"/>
              <a:t>discovered using multiple cliff interferometers</a:t>
            </a:r>
          </a:p>
          <a:p>
            <a:pPr lvl="1">
              <a:lnSpc>
                <a:spcPct val="80000"/>
              </a:lnSpc>
            </a:pPr>
            <a:r>
              <a:rPr lang="en-AU" sz="2400" dirty="0"/>
              <a:t>Uncorrelated variability so not intrinsic</a:t>
            </a:r>
          </a:p>
          <a:p>
            <a:pPr lvl="1">
              <a:lnSpc>
                <a:spcPct val="80000"/>
              </a:lnSpc>
            </a:pPr>
            <a:r>
              <a:rPr lang="en-AU" sz="2400" dirty="0"/>
              <a:t>published a year later by Cambridge and Manchester ignoring a collaboration agreement</a:t>
            </a:r>
          </a:p>
          <a:p>
            <a:pPr lvl="1">
              <a:lnSpc>
                <a:spcPct val="80000"/>
              </a:lnSpc>
            </a:pPr>
            <a:r>
              <a:rPr lang="en-AU" sz="2400" dirty="0"/>
              <a:t>Are unpublished discoveries still discoveries?</a:t>
            </a:r>
          </a:p>
          <a:p>
            <a:pPr lvl="1">
              <a:lnSpc>
                <a:spcPct val="80000"/>
              </a:lnSpc>
            </a:pPr>
            <a:endParaRPr lang="en-AU" sz="2400" dirty="0"/>
          </a:p>
          <a:p>
            <a:pPr>
              <a:lnSpc>
                <a:spcPct val="80000"/>
              </a:lnSpc>
            </a:pPr>
            <a:r>
              <a:rPr lang="en-AU" sz="2800" dirty="0"/>
              <a:t>1951 (</a:t>
            </a:r>
            <a:r>
              <a:rPr lang="en-AU" sz="2800" dirty="0" err="1"/>
              <a:t>Shain</a:t>
            </a:r>
            <a:r>
              <a:rPr lang="en-AU" sz="2800" dirty="0"/>
              <a:t>) decametric bursts from Jupiter using a low frequency cross array.</a:t>
            </a:r>
          </a:p>
          <a:p>
            <a:pPr lvl="1">
              <a:lnSpc>
                <a:spcPct val="80000"/>
              </a:lnSpc>
            </a:pPr>
            <a:r>
              <a:rPr lang="en-AU" sz="2400" dirty="0"/>
              <a:t>dismissed as rfi</a:t>
            </a:r>
          </a:p>
          <a:p>
            <a:pPr lvl="1">
              <a:lnSpc>
                <a:spcPct val="80000"/>
              </a:lnSpc>
            </a:pPr>
            <a:r>
              <a:rPr lang="en-AU" sz="2400" dirty="0"/>
              <a:t>independent discovered by Burke and Franklin in 1955 with a similar (copy) of the low frequency cross.</a:t>
            </a:r>
          </a:p>
          <a:p>
            <a:pPr lvl="1">
              <a:lnSpc>
                <a:spcPct val="80000"/>
              </a:lnSpc>
            </a:pPr>
            <a:endParaRPr lang="en-AU" sz="2400" dirty="0"/>
          </a:p>
          <a:p>
            <a:pPr>
              <a:lnSpc>
                <a:spcPct val="80000"/>
              </a:lnSpc>
            </a:pPr>
            <a:r>
              <a:rPr lang="en-AU" sz="2800" dirty="0"/>
              <a:t>1952 Mills cross invention meant the use of electronic computers had been missed</a:t>
            </a:r>
          </a:p>
          <a:p>
            <a:pPr lvl="1">
              <a:lnSpc>
                <a:spcPct val="80000"/>
              </a:lnSpc>
            </a:pPr>
            <a:r>
              <a:rPr lang="en-AU" sz="2400" dirty="0"/>
              <a:t>quote from Mills – see earlier slide</a:t>
            </a:r>
          </a:p>
          <a:p>
            <a:pPr lvl="1">
              <a:lnSpc>
                <a:spcPct val="80000"/>
              </a:lnSpc>
            </a:pPr>
            <a:endParaRPr lang="en-AU" sz="2400" dirty="0"/>
          </a:p>
          <a:p>
            <a:pPr>
              <a:lnSpc>
                <a:spcPct val="80000"/>
              </a:lnSpc>
            </a:pPr>
            <a:r>
              <a:rPr lang="en-AU" sz="2800" dirty="0"/>
              <a:t>1953 evolution of radio sources dismissed because of a conceptual error</a:t>
            </a:r>
          </a:p>
          <a:p>
            <a:pPr lvl="1">
              <a:lnSpc>
                <a:spcPct val="80000"/>
              </a:lnSpc>
            </a:pPr>
            <a:r>
              <a:rPr lang="en-AU" sz="2400" dirty="0"/>
              <a:t>Bolton assumed the steep source counts were a luminosity function effect</a:t>
            </a:r>
          </a:p>
          <a:p>
            <a:pPr>
              <a:lnSpc>
                <a:spcPct val="80000"/>
              </a:lnSpc>
            </a:pPr>
            <a:endParaRPr lang="en-AU" sz="2800" dirty="0"/>
          </a:p>
          <a:p>
            <a:pPr>
              <a:lnSpc>
                <a:spcPct val="80000"/>
              </a:lnSpc>
            </a:pPr>
            <a:r>
              <a:rPr lang="en-AU" sz="2800" dirty="0"/>
              <a:t>1953 Polarization of galactic emission</a:t>
            </a:r>
          </a:p>
          <a:p>
            <a:pPr lvl="1">
              <a:lnSpc>
                <a:spcPct val="80000"/>
              </a:lnSpc>
            </a:pPr>
            <a:r>
              <a:rPr lang="en-AU" sz="2400" dirty="0"/>
              <a:t>missed in 1953 because no understanding of depolarization due to Faraday rotation.  </a:t>
            </a:r>
          </a:p>
          <a:p>
            <a:pPr lvl="1">
              <a:lnSpc>
                <a:spcPct val="80000"/>
              </a:lnSpc>
            </a:pPr>
            <a:r>
              <a:rPr lang="en-AU" sz="2400" dirty="0"/>
              <a:t>Held up acceptance of synchrotron theory for many years</a:t>
            </a:r>
          </a:p>
          <a:p>
            <a:pPr lvl="1">
              <a:lnSpc>
                <a:spcPct val="80000"/>
              </a:lnSpc>
            </a:pPr>
            <a:r>
              <a:rPr lang="en-AU" sz="2400" dirty="0"/>
              <a:t>The Australians “</a:t>
            </a:r>
            <a:r>
              <a:rPr lang="en-AU" sz="2400" i="1" dirty="0"/>
              <a:t>knew too much</a:t>
            </a:r>
            <a:r>
              <a:rPr lang="en-AU" sz="2400" dirty="0"/>
              <a:t>” and assumed no polarization meant no synchrotron.</a:t>
            </a:r>
          </a:p>
        </p:txBody>
      </p:sp>
      <p:sp>
        <p:nvSpPr>
          <p:cNvPr id="4" name="Slide Number Placeholder 3">
            <a:extLst>
              <a:ext uri="{FF2B5EF4-FFF2-40B4-BE49-F238E27FC236}">
                <a16:creationId xmlns:a16="http://schemas.microsoft.com/office/drawing/2014/main" id="{F087AA9B-1741-4585-2628-22ECA7AD2889}"/>
              </a:ext>
            </a:extLst>
          </p:cNvPr>
          <p:cNvSpPr>
            <a:spLocks noGrp="1"/>
          </p:cNvSpPr>
          <p:nvPr>
            <p:ph type="sldNum" sz="quarter" idx="4"/>
          </p:nvPr>
        </p:nvSpPr>
        <p:spPr/>
        <p:txBody>
          <a:bodyPr/>
          <a:lstStyle/>
          <a:p>
            <a:fld id="{2ABE124A-B5C5-46E0-B944-45307B126769}" type="slidenum">
              <a:rPr lang="en-AU" smtClean="0"/>
              <a:pPr/>
              <a:t>33</a:t>
            </a:fld>
            <a:r>
              <a:rPr lang="en-AU"/>
              <a:t>  |</a:t>
            </a:r>
            <a:endParaRPr lang="en-AU" dirty="0"/>
          </a:p>
        </p:txBody>
      </p:sp>
    </p:spTree>
    <p:extLst>
      <p:ext uri="{BB962C8B-B14F-4D97-AF65-F5344CB8AC3E}">
        <p14:creationId xmlns:p14="http://schemas.microsoft.com/office/powerpoint/2010/main" val="28685955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90E9-CB14-FA44-4DB7-E11D7B24DD87}"/>
              </a:ext>
            </a:extLst>
          </p:cNvPr>
          <p:cNvSpPr>
            <a:spLocks noGrp="1"/>
          </p:cNvSpPr>
          <p:nvPr>
            <p:ph type="title"/>
          </p:nvPr>
        </p:nvSpPr>
        <p:spPr>
          <a:xfrm>
            <a:off x="358776" y="116632"/>
            <a:ext cx="8461374" cy="852487"/>
          </a:xfrm>
        </p:spPr>
        <p:txBody>
          <a:bodyPr>
            <a:normAutofit/>
          </a:bodyPr>
          <a:lstStyle/>
          <a:p>
            <a:r>
              <a:rPr lang="en-AU" sz="3200" dirty="0"/>
              <a:t>Why are Discoveries Missed?</a:t>
            </a:r>
          </a:p>
        </p:txBody>
      </p:sp>
      <p:sp>
        <p:nvSpPr>
          <p:cNvPr id="3" name="Content Placeholder 2">
            <a:extLst>
              <a:ext uri="{FF2B5EF4-FFF2-40B4-BE49-F238E27FC236}">
                <a16:creationId xmlns:a16="http://schemas.microsoft.com/office/drawing/2014/main" id="{42F41551-5A95-BE20-8BEC-21F1D9C2C613}"/>
              </a:ext>
            </a:extLst>
          </p:cNvPr>
          <p:cNvSpPr>
            <a:spLocks noGrp="1"/>
          </p:cNvSpPr>
          <p:nvPr>
            <p:ph idx="1"/>
          </p:nvPr>
        </p:nvSpPr>
        <p:spPr>
          <a:xfrm>
            <a:off x="330200" y="841773"/>
            <a:ext cx="8461375" cy="5662559"/>
          </a:xfrm>
        </p:spPr>
        <p:txBody>
          <a:bodyPr vert="horz" lIns="0" tIns="0" rIns="0" bIns="0" rtlCol="0">
            <a:normAutofit/>
          </a:bodyPr>
          <a:lstStyle/>
          <a:p>
            <a:pPr>
              <a:lnSpc>
                <a:spcPct val="80000"/>
              </a:lnSpc>
            </a:pPr>
            <a:r>
              <a:rPr lang="en-AU" sz="2800" dirty="0">
                <a:solidFill>
                  <a:schemeClr val="bg1">
                    <a:lumMod val="75000"/>
                  </a:schemeClr>
                </a:solidFill>
              </a:rPr>
              <a:t>We found a clear serendipity pattern for radio astronomy discoveries, but do the missed discoveries show a similar pattern? </a:t>
            </a:r>
          </a:p>
          <a:p>
            <a:pPr>
              <a:lnSpc>
                <a:spcPct val="80000"/>
              </a:lnSpc>
            </a:pPr>
            <a:r>
              <a:rPr lang="en-AU" sz="2800" dirty="0">
                <a:solidFill>
                  <a:schemeClr val="bg1">
                    <a:lumMod val="75000"/>
                  </a:schemeClr>
                </a:solidFill>
              </a:rPr>
              <a:t>Missed discoveries may help us understand how discoveries are made or missed. </a:t>
            </a:r>
          </a:p>
          <a:p>
            <a:pPr lvl="1">
              <a:lnSpc>
                <a:spcPct val="80000"/>
              </a:lnSpc>
            </a:pPr>
            <a:r>
              <a:rPr lang="en-AU" sz="2400" dirty="0">
                <a:solidFill>
                  <a:schemeClr val="bg1">
                    <a:lumMod val="75000"/>
                  </a:schemeClr>
                </a:solidFill>
              </a:rPr>
              <a:t>However, it is much more difficult to obtain this information.</a:t>
            </a:r>
          </a:p>
          <a:p>
            <a:pPr>
              <a:lnSpc>
                <a:spcPct val="80000"/>
              </a:lnSpc>
            </a:pPr>
            <a:r>
              <a:rPr lang="en-AU" sz="2800" dirty="0">
                <a:solidFill>
                  <a:schemeClr val="bg1">
                    <a:lumMod val="75000"/>
                  </a:schemeClr>
                </a:solidFill>
              </a:rPr>
              <a:t>Researching the Pawsey book provided detailed context for Australia in the 1950 period.</a:t>
            </a:r>
          </a:p>
          <a:p>
            <a:pPr lvl="1">
              <a:lnSpc>
                <a:spcPct val="80000"/>
              </a:lnSpc>
            </a:pPr>
            <a:r>
              <a:rPr lang="en-AU" sz="2400" dirty="0">
                <a:solidFill>
                  <a:schemeClr val="bg1">
                    <a:lumMod val="75000"/>
                  </a:schemeClr>
                </a:solidFill>
              </a:rPr>
              <a:t>We were able to compile the following reasonably complete list.</a:t>
            </a:r>
            <a:r>
              <a:rPr lang="en-AU" sz="2400" dirty="0"/>
              <a:t> </a:t>
            </a:r>
          </a:p>
          <a:p>
            <a:pPr>
              <a:lnSpc>
                <a:spcPct val="80000"/>
              </a:lnSpc>
            </a:pPr>
            <a:r>
              <a:rPr lang="en-AU" sz="2800" dirty="0"/>
              <a:t>These discoveries were missed for many different reasons, and no clear pattern emerges.</a:t>
            </a:r>
          </a:p>
          <a:p>
            <a:pPr lvl="1">
              <a:lnSpc>
                <a:spcPct val="80000"/>
              </a:lnSpc>
            </a:pPr>
            <a:r>
              <a:rPr lang="en-AU" sz="2400" dirty="0"/>
              <a:t>Communication failure</a:t>
            </a:r>
          </a:p>
          <a:p>
            <a:pPr lvl="1">
              <a:lnSpc>
                <a:spcPct val="80000"/>
              </a:lnSpc>
            </a:pPr>
            <a:r>
              <a:rPr lang="en-AU" sz="2400" dirty="0"/>
              <a:t>Risk averse</a:t>
            </a:r>
          </a:p>
          <a:p>
            <a:pPr lvl="1">
              <a:lnSpc>
                <a:spcPct val="80000"/>
              </a:lnSpc>
            </a:pPr>
            <a:r>
              <a:rPr lang="en-AU" sz="2400" dirty="0"/>
              <a:t>Misconceptions</a:t>
            </a:r>
          </a:p>
          <a:p>
            <a:pPr lvl="1">
              <a:lnSpc>
                <a:spcPct val="80000"/>
              </a:lnSpc>
            </a:pPr>
            <a:endParaRPr lang="en-AU" sz="2400" dirty="0"/>
          </a:p>
          <a:p>
            <a:pPr lvl="1">
              <a:lnSpc>
                <a:spcPct val="80000"/>
              </a:lnSpc>
            </a:pPr>
            <a:endParaRPr lang="en-AU" sz="2400" dirty="0"/>
          </a:p>
        </p:txBody>
      </p:sp>
      <p:sp>
        <p:nvSpPr>
          <p:cNvPr id="4" name="Slide Number Placeholder 3">
            <a:extLst>
              <a:ext uri="{FF2B5EF4-FFF2-40B4-BE49-F238E27FC236}">
                <a16:creationId xmlns:a16="http://schemas.microsoft.com/office/drawing/2014/main" id="{F087AA9B-1741-4585-2628-22ECA7AD2889}"/>
              </a:ext>
            </a:extLst>
          </p:cNvPr>
          <p:cNvSpPr>
            <a:spLocks noGrp="1"/>
          </p:cNvSpPr>
          <p:nvPr>
            <p:ph type="sldNum" sz="quarter" idx="4"/>
          </p:nvPr>
        </p:nvSpPr>
        <p:spPr/>
        <p:txBody>
          <a:bodyPr/>
          <a:lstStyle/>
          <a:p>
            <a:fld id="{2ABE124A-B5C5-46E0-B944-45307B126769}" type="slidenum">
              <a:rPr lang="en-AU" smtClean="0"/>
              <a:pPr/>
              <a:t>34</a:t>
            </a:fld>
            <a:r>
              <a:rPr lang="en-AU"/>
              <a:t>  |</a:t>
            </a:r>
            <a:endParaRPr lang="en-AU" dirty="0"/>
          </a:p>
        </p:txBody>
      </p:sp>
    </p:spTree>
    <p:extLst>
      <p:ext uri="{BB962C8B-B14F-4D97-AF65-F5344CB8AC3E}">
        <p14:creationId xmlns:p14="http://schemas.microsoft.com/office/powerpoint/2010/main" val="4014494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155D-F88E-642F-C3FE-BCA5ED1992EE}"/>
              </a:ext>
            </a:extLst>
          </p:cNvPr>
          <p:cNvSpPr>
            <a:spLocks noGrp="1"/>
          </p:cNvSpPr>
          <p:nvPr>
            <p:ph type="title"/>
          </p:nvPr>
        </p:nvSpPr>
        <p:spPr>
          <a:xfrm>
            <a:off x="358776" y="274638"/>
            <a:ext cx="8461374" cy="1066800"/>
          </a:xfrm>
        </p:spPr>
        <p:txBody>
          <a:bodyPr>
            <a:normAutofit fontScale="90000"/>
          </a:bodyPr>
          <a:lstStyle/>
          <a:p>
            <a:r>
              <a:rPr lang="en-AU" dirty="0"/>
              <a:t>Joe Pawsey and the Founding of Australian Radio Astronomy</a:t>
            </a:r>
          </a:p>
        </p:txBody>
      </p:sp>
      <p:pic>
        <p:nvPicPr>
          <p:cNvPr id="6" name="Content Placeholder 5" descr="A screenshot of a book&#10;&#10;Description automatically generated">
            <a:extLst>
              <a:ext uri="{FF2B5EF4-FFF2-40B4-BE49-F238E27FC236}">
                <a16:creationId xmlns:a16="http://schemas.microsoft.com/office/drawing/2014/main" id="{4FF54D05-6364-B8F4-B537-392435D138A8}"/>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2414" b="45169"/>
          <a:stretch/>
        </p:blipFill>
        <p:spPr>
          <a:xfrm>
            <a:off x="-1" y="0"/>
            <a:ext cx="8956949" cy="6237312"/>
          </a:xfrm>
        </p:spPr>
      </p:pic>
      <p:sp>
        <p:nvSpPr>
          <p:cNvPr id="4" name="Slide Number Placeholder 3">
            <a:extLst>
              <a:ext uri="{FF2B5EF4-FFF2-40B4-BE49-F238E27FC236}">
                <a16:creationId xmlns:a16="http://schemas.microsoft.com/office/drawing/2014/main" id="{CB4C08C2-DDCC-9BBA-3C07-1DDCDCAD81B7}"/>
              </a:ext>
            </a:extLst>
          </p:cNvPr>
          <p:cNvSpPr>
            <a:spLocks noGrp="1"/>
          </p:cNvSpPr>
          <p:nvPr>
            <p:ph type="sldNum" sz="quarter" idx="4"/>
          </p:nvPr>
        </p:nvSpPr>
        <p:spPr/>
        <p:txBody>
          <a:bodyPr/>
          <a:lstStyle/>
          <a:p>
            <a:fld id="{2ABE124A-B5C5-46E0-B944-45307B126769}" type="slidenum">
              <a:rPr lang="en-AU" smtClean="0"/>
              <a:pPr/>
              <a:t>35</a:t>
            </a:fld>
            <a:r>
              <a:rPr lang="en-AU"/>
              <a:t>  |</a:t>
            </a:r>
            <a:endParaRPr lang="en-AU" dirty="0"/>
          </a:p>
        </p:txBody>
      </p:sp>
      <p:pic>
        <p:nvPicPr>
          <p:cNvPr id="7" name="Content Placeholder 5" descr="A screenshot of a book&#10;&#10;Description automatically generated">
            <a:extLst>
              <a:ext uri="{FF2B5EF4-FFF2-40B4-BE49-F238E27FC236}">
                <a16:creationId xmlns:a16="http://schemas.microsoft.com/office/drawing/2014/main" id="{881D3018-3B11-5BED-0A8B-3EF46835A2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29" t="89875" r="86701" b="4436"/>
          <a:stretch/>
        </p:blipFill>
        <p:spPr>
          <a:xfrm>
            <a:off x="2987824" y="980728"/>
            <a:ext cx="792088" cy="871297"/>
          </a:xfrm>
          <a:prstGeom prst="rect">
            <a:avLst/>
          </a:prstGeom>
        </p:spPr>
      </p:pic>
      <p:sp>
        <p:nvSpPr>
          <p:cNvPr id="3" name="Arrow: Left 2">
            <a:extLst>
              <a:ext uri="{FF2B5EF4-FFF2-40B4-BE49-F238E27FC236}">
                <a16:creationId xmlns:a16="http://schemas.microsoft.com/office/drawing/2014/main" id="{41647FB7-B2C0-50B4-A002-A9AF88A478B2}"/>
              </a:ext>
            </a:extLst>
          </p:cNvPr>
          <p:cNvSpPr/>
          <p:nvPr/>
        </p:nvSpPr>
        <p:spPr>
          <a:xfrm rot="19610777">
            <a:off x="3722389" y="144046"/>
            <a:ext cx="1512168" cy="7586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Book access</a:t>
            </a:r>
          </a:p>
        </p:txBody>
      </p:sp>
      <p:sp>
        <p:nvSpPr>
          <p:cNvPr id="5" name="Arrow: Left 4">
            <a:extLst>
              <a:ext uri="{FF2B5EF4-FFF2-40B4-BE49-F238E27FC236}">
                <a16:creationId xmlns:a16="http://schemas.microsoft.com/office/drawing/2014/main" id="{8FE63896-3DA0-BE1B-8EF0-39064B95FA92}"/>
              </a:ext>
            </a:extLst>
          </p:cNvPr>
          <p:cNvSpPr/>
          <p:nvPr/>
        </p:nvSpPr>
        <p:spPr>
          <a:xfrm rot="19610777">
            <a:off x="1200453" y="3085298"/>
            <a:ext cx="2112380" cy="10395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Open access funded by CSIRO</a:t>
            </a:r>
          </a:p>
        </p:txBody>
      </p:sp>
      <p:sp>
        <p:nvSpPr>
          <p:cNvPr id="8" name="TextBox 7">
            <a:extLst>
              <a:ext uri="{FF2B5EF4-FFF2-40B4-BE49-F238E27FC236}">
                <a16:creationId xmlns:a16="http://schemas.microsoft.com/office/drawing/2014/main" id="{25F1BDA6-E698-8D0D-C91B-D46D55C45CAE}"/>
              </a:ext>
            </a:extLst>
          </p:cNvPr>
          <p:cNvSpPr txBox="1"/>
          <p:nvPr/>
        </p:nvSpPr>
        <p:spPr>
          <a:xfrm>
            <a:off x="2987824" y="6451851"/>
            <a:ext cx="5173724" cy="338554"/>
          </a:xfrm>
          <a:prstGeom prst="rect">
            <a:avLst/>
          </a:prstGeom>
          <a:noFill/>
        </p:spPr>
        <p:txBody>
          <a:bodyPr wrap="none" rtlCol="0">
            <a:spAutoFit/>
          </a:bodyPr>
          <a:lstStyle/>
          <a:p>
            <a:r>
              <a:rPr lang="en-AU" sz="1600" dirty="0">
                <a:solidFill>
                  <a:schemeClr val="bg1"/>
                </a:solidFill>
              </a:rPr>
              <a:t>https://link.springer.com/book/10.1007/978-3-031-07916-0</a:t>
            </a:r>
          </a:p>
        </p:txBody>
      </p:sp>
    </p:spTree>
    <p:extLst>
      <p:ext uri="{BB962C8B-B14F-4D97-AF65-F5344CB8AC3E}">
        <p14:creationId xmlns:p14="http://schemas.microsoft.com/office/powerpoint/2010/main" val="13578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90E9-CB14-FA44-4DB7-E11D7B24DD87}"/>
              </a:ext>
            </a:extLst>
          </p:cNvPr>
          <p:cNvSpPr>
            <a:spLocks noGrp="1"/>
          </p:cNvSpPr>
          <p:nvPr>
            <p:ph type="title"/>
          </p:nvPr>
        </p:nvSpPr>
        <p:spPr>
          <a:xfrm>
            <a:off x="358776" y="116633"/>
            <a:ext cx="8461374" cy="648072"/>
          </a:xfrm>
        </p:spPr>
        <p:txBody>
          <a:bodyPr>
            <a:normAutofit fontScale="90000"/>
          </a:bodyPr>
          <a:lstStyle/>
          <a:p>
            <a:r>
              <a:rPr lang="en-AU" sz="3200" dirty="0"/>
              <a:t>1924 – Edward Appleton</a:t>
            </a:r>
            <a:br>
              <a:rPr lang="en-AU" sz="3200" dirty="0"/>
            </a:br>
            <a:endParaRPr lang="en-AU" sz="3200" dirty="0"/>
          </a:p>
        </p:txBody>
      </p:sp>
      <p:sp>
        <p:nvSpPr>
          <p:cNvPr id="3" name="Content Placeholder 2">
            <a:extLst>
              <a:ext uri="{FF2B5EF4-FFF2-40B4-BE49-F238E27FC236}">
                <a16:creationId xmlns:a16="http://schemas.microsoft.com/office/drawing/2014/main" id="{42F41551-5A95-BE20-8BEC-21F1D9C2C613}"/>
              </a:ext>
            </a:extLst>
          </p:cNvPr>
          <p:cNvSpPr>
            <a:spLocks noGrp="1"/>
          </p:cNvSpPr>
          <p:nvPr>
            <p:ph idx="1"/>
          </p:nvPr>
        </p:nvSpPr>
        <p:spPr>
          <a:xfrm>
            <a:off x="282612" y="661325"/>
            <a:ext cx="8461375" cy="4841206"/>
          </a:xfrm>
        </p:spPr>
        <p:txBody>
          <a:bodyPr vert="horz" lIns="0" tIns="0" rIns="0" bIns="0" rtlCol="0">
            <a:normAutofit/>
          </a:bodyPr>
          <a:lstStyle/>
          <a:p>
            <a:r>
              <a:rPr lang="en-AU" dirty="0"/>
              <a:t>Conclusive evidence for the existence of an ionosphere</a:t>
            </a:r>
          </a:p>
          <a:p>
            <a:r>
              <a:rPr lang="en-AU" dirty="0"/>
              <a:t>Measured the interference between the ground and reflected wave while sweeping frequency.</a:t>
            </a:r>
          </a:p>
          <a:p>
            <a:pPr lvl="1"/>
            <a:r>
              <a:rPr lang="en-AU" dirty="0"/>
              <a:t>Separates delay and phase – measured height of ionosphere</a:t>
            </a:r>
          </a:p>
          <a:p>
            <a:pPr lvl="1"/>
            <a:r>
              <a:rPr lang="en-AU" dirty="0"/>
              <a:t>Used powerful radio broadcast transmitters.</a:t>
            </a:r>
          </a:p>
          <a:p>
            <a:r>
              <a:rPr lang="en-AU" sz="2400" dirty="0"/>
              <a:t>1947 - Nobel prize</a:t>
            </a:r>
            <a:endParaRPr lang="en-AU" dirty="0"/>
          </a:p>
          <a:p>
            <a:r>
              <a:rPr lang="en-AU" dirty="0"/>
              <a:t> Appleton got the name and the Nobel prize</a:t>
            </a:r>
          </a:p>
          <a:p>
            <a:pPr lvl="1"/>
            <a:r>
              <a:rPr lang="en-AU" dirty="0"/>
              <a:t>Cambridge academic physicist advantage?</a:t>
            </a:r>
          </a:p>
        </p:txBody>
      </p:sp>
      <p:sp>
        <p:nvSpPr>
          <p:cNvPr id="4" name="Slide Number Placeholder 3">
            <a:extLst>
              <a:ext uri="{FF2B5EF4-FFF2-40B4-BE49-F238E27FC236}">
                <a16:creationId xmlns:a16="http://schemas.microsoft.com/office/drawing/2014/main" id="{F087AA9B-1741-4585-2628-22ECA7AD2889}"/>
              </a:ext>
            </a:extLst>
          </p:cNvPr>
          <p:cNvSpPr>
            <a:spLocks noGrp="1"/>
          </p:cNvSpPr>
          <p:nvPr>
            <p:ph type="sldNum" sz="quarter" idx="4"/>
          </p:nvPr>
        </p:nvSpPr>
        <p:spPr/>
        <p:txBody>
          <a:bodyPr/>
          <a:lstStyle/>
          <a:p>
            <a:fld id="{2ABE124A-B5C5-46E0-B944-45307B126769}" type="slidenum">
              <a:rPr lang="en-AU" smtClean="0"/>
              <a:pPr/>
              <a:t>4</a:t>
            </a:fld>
            <a:r>
              <a:rPr lang="en-AU"/>
              <a:t>  |</a:t>
            </a:r>
            <a:endParaRPr lang="en-AU" dirty="0"/>
          </a:p>
        </p:txBody>
      </p:sp>
      <p:pic>
        <p:nvPicPr>
          <p:cNvPr id="6" name="Picture 5" descr="A diagram of a wave&#10;&#10;Description automatically generated">
            <a:extLst>
              <a:ext uri="{FF2B5EF4-FFF2-40B4-BE49-F238E27FC236}">
                <a16:creationId xmlns:a16="http://schemas.microsoft.com/office/drawing/2014/main" id="{1EEE7650-BB0C-CB12-7949-29FCAC3B0F84}"/>
              </a:ext>
            </a:extLst>
          </p:cNvPr>
          <p:cNvPicPr>
            <a:picLocks noChangeAspect="1"/>
          </p:cNvPicPr>
          <p:nvPr/>
        </p:nvPicPr>
        <p:blipFill rotWithShape="1">
          <a:blip r:embed="rId3">
            <a:extLst>
              <a:ext uri="{28A0092B-C50C-407E-A947-70E740481C1C}">
                <a14:useLocalDpi xmlns:a14="http://schemas.microsoft.com/office/drawing/2010/main" val="0"/>
              </a:ext>
            </a:extLst>
          </a:blip>
          <a:srcRect t="5639" b="8833"/>
          <a:stretch/>
        </p:blipFill>
        <p:spPr>
          <a:xfrm>
            <a:off x="889009" y="3776072"/>
            <a:ext cx="5043503" cy="2189878"/>
          </a:xfrm>
          <a:prstGeom prst="rect">
            <a:avLst/>
          </a:prstGeom>
        </p:spPr>
      </p:pic>
      <p:pic>
        <p:nvPicPr>
          <p:cNvPr id="7" name="Picture 6" descr="A group of men standing in a line&#10;&#10;Description automatically generated">
            <a:extLst>
              <a:ext uri="{FF2B5EF4-FFF2-40B4-BE49-F238E27FC236}">
                <a16:creationId xmlns:a16="http://schemas.microsoft.com/office/drawing/2014/main" id="{2F2AA34E-949F-316F-AC5D-5C6EEF6E1796}"/>
              </a:ext>
            </a:extLst>
          </p:cNvPr>
          <p:cNvPicPr>
            <a:picLocks noChangeAspect="1"/>
          </p:cNvPicPr>
          <p:nvPr/>
        </p:nvPicPr>
        <p:blipFill rotWithShape="1">
          <a:blip r:embed="rId4">
            <a:extLst>
              <a:ext uri="{28A0092B-C50C-407E-A947-70E740481C1C}">
                <a14:useLocalDpi xmlns:a14="http://schemas.microsoft.com/office/drawing/2010/main" val="0"/>
              </a:ext>
            </a:extLst>
          </a:blip>
          <a:srcRect l="37929" t="1108" r="8614" b="7005"/>
          <a:stretch/>
        </p:blipFill>
        <p:spPr>
          <a:xfrm>
            <a:off x="6544843" y="2708920"/>
            <a:ext cx="2570063" cy="3366457"/>
          </a:xfrm>
          <a:prstGeom prst="rect">
            <a:avLst/>
          </a:prstGeom>
          <a:ln w="19050">
            <a:solidFill>
              <a:schemeClr val="accent1"/>
            </a:solidFill>
          </a:ln>
        </p:spPr>
      </p:pic>
      <p:sp>
        <p:nvSpPr>
          <p:cNvPr id="8" name="TextBox 7">
            <a:extLst>
              <a:ext uri="{FF2B5EF4-FFF2-40B4-BE49-F238E27FC236}">
                <a16:creationId xmlns:a16="http://schemas.microsoft.com/office/drawing/2014/main" id="{319A7EF0-763E-3977-B445-721584007B66}"/>
              </a:ext>
            </a:extLst>
          </p:cNvPr>
          <p:cNvSpPr txBox="1"/>
          <p:nvPr/>
        </p:nvSpPr>
        <p:spPr>
          <a:xfrm>
            <a:off x="6502893" y="5733775"/>
            <a:ext cx="949427" cy="338554"/>
          </a:xfrm>
          <a:prstGeom prst="rect">
            <a:avLst/>
          </a:prstGeom>
          <a:noFill/>
        </p:spPr>
        <p:txBody>
          <a:bodyPr wrap="none" rtlCol="0">
            <a:spAutoFit/>
          </a:bodyPr>
          <a:lstStyle/>
          <a:p>
            <a:r>
              <a:rPr lang="en-AU" sz="1600" dirty="0"/>
              <a:t>Appleton</a:t>
            </a:r>
          </a:p>
        </p:txBody>
      </p:sp>
      <p:sp>
        <p:nvSpPr>
          <p:cNvPr id="9" name="TextBox 8">
            <a:extLst>
              <a:ext uri="{FF2B5EF4-FFF2-40B4-BE49-F238E27FC236}">
                <a16:creationId xmlns:a16="http://schemas.microsoft.com/office/drawing/2014/main" id="{20023FDE-5BC4-B5AC-3E9A-92C454200E53}"/>
              </a:ext>
            </a:extLst>
          </p:cNvPr>
          <p:cNvSpPr txBox="1"/>
          <p:nvPr/>
        </p:nvSpPr>
        <p:spPr>
          <a:xfrm>
            <a:off x="7494270" y="5733775"/>
            <a:ext cx="760721" cy="338554"/>
          </a:xfrm>
          <a:prstGeom prst="rect">
            <a:avLst/>
          </a:prstGeom>
          <a:noFill/>
        </p:spPr>
        <p:txBody>
          <a:bodyPr wrap="none" rtlCol="0">
            <a:spAutoFit/>
          </a:bodyPr>
          <a:lstStyle/>
          <a:p>
            <a:r>
              <a:rPr lang="en-AU" sz="1600" dirty="0"/>
              <a:t>Bowen</a:t>
            </a:r>
          </a:p>
        </p:txBody>
      </p:sp>
      <p:sp>
        <p:nvSpPr>
          <p:cNvPr id="10" name="TextBox 9">
            <a:extLst>
              <a:ext uri="{FF2B5EF4-FFF2-40B4-BE49-F238E27FC236}">
                <a16:creationId xmlns:a16="http://schemas.microsoft.com/office/drawing/2014/main" id="{FF3318B8-4B13-9054-8417-64ACFCDD85DD}"/>
              </a:ext>
            </a:extLst>
          </p:cNvPr>
          <p:cNvSpPr txBox="1"/>
          <p:nvPr/>
        </p:nvSpPr>
        <p:spPr>
          <a:xfrm>
            <a:off x="8316416" y="5754742"/>
            <a:ext cx="802527" cy="338554"/>
          </a:xfrm>
          <a:prstGeom prst="rect">
            <a:avLst/>
          </a:prstGeom>
          <a:noFill/>
        </p:spPr>
        <p:txBody>
          <a:bodyPr wrap="none" rtlCol="0">
            <a:spAutoFit/>
          </a:bodyPr>
          <a:lstStyle/>
          <a:p>
            <a:r>
              <a:rPr lang="en-AU" sz="1600" dirty="0"/>
              <a:t>Pawsey</a:t>
            </a:r>
          </a:p>
        </p:txBody>
      </p:sp>
      <p:sp>
        <p:nvSpPr>
          <p:cNvPr id="11" name="TextBox 10">
            <a:extLst>
              <a:ext uri="{FF2B5EF4-FFF2-40B4-BE49-F238E27FC236}">
                <a16:creationId xmlns:a16="http://schemas.microsoft.com/office/drawing/2014/main" id="{C4CE197C-1C46-3AA3-C0B7-CE440407AD3C}"/>
              </a:ext>
            </a:extLst>
          </p:cNvPr>
          <p:cNvSpPr txBox="1"/>
          <p:nvPr/>
        </p:nvSpPr>
        <p:spPr>
          <a:xfrm>
            <a:off x="6900966" y="2780928"/>
            <a:ext cx="1857816" cy="369332"/>
          </a:xfrm>
          <a:prstGeom prst="rect">
            <a:avLst/>
          </a:prstGeom>
          <a:solidFill>
            <a:schemeClr val="bg2"/>
          </a:solidFill>
        </p:spPr>
        <p:txBody>
          <a:bodyPr wrap="none" rtlCol="0">
            <a:spAutoFit/>
          </a:bodyPr>
          <a:lstStyle/>
          <a:p>
            <a:r>
              <a:rPr lang="en-AU" dirty="0"/>
              <a:t>URSI 1952 Sydney</a:t>
            </a:r>
          </a:p>
        </p:txBody>
      </p:sp>
    </p:spTree>
    <p:extLst>
      <p:ext uri="{BB962C8B-B14F-4D97-AF65-F5344CB8AC3E}">
        <p14:creationId xmlns:p14="http://schemas.microsoft.com/office/powerpoint/2010/main" val="381849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90E9-CB14-FA44-4DB7-E11D7B24DD87}"/>
              </a:ext>
            </a:extLst>
          </p:cNvPr>
          <p:cNvSpPr>
            <a:spLocks noGrp="1"/>
          </p:cNvSpPr>
          <p:nvPr>
            <p:ph type="title"/>
          </p:nvPr>
        </p:nvSpPr>
        <p:spPr>
          <a:xfrm>
            <a:off x="358776" y="116632"/>
            <a:ext cx="8461374" cy="852487"/>
          </a:xfrm>
        </p:spPr>
        <p:txBody>
          <a:bodyPr>
            <a:normAutofit/>
          </a:bodyPr>
          <a:lstStyle/>
          <a:p>
            <a:r>
              <a:rPr lang="en-AU" sz="3200" dirty="0"/>
              <a:t>1931 – Pawsey PhD in Cambridge</a:t>
            </a:r>
          </a:p>
        </p:txBody>
      </p:sp>
      <p:sp>
        <p:nvSpPr>
          <p:cNvPr id="3" name="Content Placeholder 2">
            <a:extLst>
              <a:ext uri="{FF2B5EF4-FFF2-40B4-BE49-F238E27FC236}">
                <a16:creationId xmlns:a16="http://schemas.microsoft.com/office/drawing/2014/main" id="{42F41551-5A95-BE20-8BEC-21F1D9C2C613}"/>
              </a:ext>
            </a:extLst>
          </p:cNvPr>
          <p:cNvSpPr>
            <a:spLocks noGrp="1"/>
          </p:cNvSpPr>
          <p:nvPr>
            <p:ph idx="1"/>
          </p:nvPr>
        </p:nvSpPr>
        <p:spPr>
          <a:xfrm>
            <a:off x="330200" y="1124744"/>
            <a:ext cx="8461375" cy="4841206"/>
          </a:xfrm>
        </p:spPr>
        <p:txBody>
          <a:bodyPr vert="horz" lIns="0" tIns="0" rIns="0" bIns="0" rtlCol="0">
            <a:normAutofit/>
          </a:bodyPr>
          <a:lstStyle/>
          <a:p>
            <a:pPr>
              <a:lnSpc>
                <a:spcPct val="80000"/>
              </a:lnSpc>
            </a:pPr>
            <a:r>
              <a:rPr lang="en-AU" sz="2800" dirty="0"/>
              <a:t>Appleton’s research provided the context for Pawsey’s PhD project in Cambridge.</a:t>
            </a:r>
          </a:p>
          <a:p>
            <a:pPr>
              <a:lnSpc>
                <a:spcPct val="80000"/>
              </a:lnSpc>
            </a:pPr>
            <a:r>
              <a:rPr lang="en-AU" sz="2800" dirty="0"/>
              <a:t>Using interference between direct and reflected radio waves to measure structure and motion in the ionosphere</a:t>
            </a:r>
          </a:p>
        </p:txBody>
      </p:sp>
      <p:sp>
        <p:nvSpPr>
          <p:cNvPr id="4" name="Slide Number Placeholder 3">
            <a:extLst>
              <a:ext uri="{FF2B5EF4-FFF2-40B4-BE49-F238E27FC236}">
                <a16:creationId xmlns:a16="http://schemas.microsoft.com/office/drawing/2014/main" id="{F087AA9B-1741-4585-2628-22ECA7AD2889}"/>
              </a:ext>
            </a:extLst>
          </p:cNvPr>
          <p:cNvSpPr>
            <a:spLocks noGrp="1"/>
          </p:cNvSpPr>
          <p:nvPr>
            <p:ph type="sldNum" sz="quarter" idx="4"/>
          </p:nvPr>
        </p:nvSpPr>
        <p:spPr/>
        <p:txBody>
          <a:bodyPr/>
          <a:lstStyle/>
          <a:p>
            <a:fld id="{2ABE124A-B5C5-46E0-B944-45307B126769}" type="slidenum">
              <a:rPr lang="en-AU" smtClean="0"/>
              <a:pPr/>
              <a:t>5</a:t>
            </a:fld>
            <a:r>
              <a:rPr lang="en-AU"/>
              <a:t>  |</a:t>
            </a:r>
            <a:endParaRPr lang="en-AU" dirty="0"/>
          </a:p>
        </p:txBody>
      </p:sp>
      <p:pic>
        <p:nvPicPr>
          <p:cNvPr id="5" name="Picture 4" descr="A person holding a telephone&#10;&#10;Description automatically generated">
            <a:extLst>
              <a:ext uri="{FF2B5EF4-FFF2-40B4-BE49-F238E27FC236}">
                <a16:creationId xmlns:a16="http://schemas.microsoft.com/office/drawing/2014/main" id="{16D4B1A8-13BD-9807-A8A3-F8A4581CE4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4" y="3471812"/>
            <a:ext cx="3778121" cy="2666393"/>
          </a:xfrm>
          <a:prstGeom prst="rect">
            <a:avLst/>
          </a:prstGeom>
        </p:spPr>
      </p:pic>
      <p:pic>
        <p:nvPicPr>
          <p:cNvPr id="7" name="Picture 6" descr="A diagram of a mountain&#10;&#10;Description automatically generated">
            <a:extLst>
              <a:ext uri="{FF2B5EF4-FFF2-40B4-BE49-F238E27FC236}">
                <a16:creationId xmlns:a16="http://schemas.microsoft.com/office/drawing/2014/main" id="{FA7D0313-4B50-C7D8-79E3-DCAD3D0EB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5916" y="3573463"/>
            <a:ext cx="4849906" cy="1783756"/>
          </a:xfrm>
          <a:prstGeom prst="rect">
            <a:avLst/>
          </a:prstGeom>
        </p:spPr>
      </p:pic>
    </p:spTree>
    <p:extLst>
      <p:ext uri="{BB962C8B-B14F-4D97-AF65-F5344CB8AC3E}">
        <p14:creationId xmlns:p14="http://schemas.microsoft.com/office/powerpoint/2010/main" val="4013566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90E9-CB14-FA44-4DB7-E11D7B24DD87}"/>
              </a:ext>
            </a:extLst>
          </p:cNvPr>
          <p:cNvSpPr>
            <a:spLocks noGrp="1"/>
          </p:cNvSpPr>
          <p:nvPr>
            <p:ph type="title"/>
          </p:nvPr>
        </p:nvSpPr>
        <p:spPr>
          <a:xfrm>
            <a:off x="358776" y="116632"/>
            <a:ext cx="8461374" cy="852487"/>
          </a:xfrm>
        </p:spPr>
        <p:txBody>
          <a:bodyPr>
            <a:normAutofit/>
          </a:bodyPr>
          <a:lstStyle/>
          <a:p>
            <a:r>
              <a:rPr lang="en-AU" sz="3200" dirty="0"/>
              <a:t>1947 – Connections!</a:t>
            </a:r>
          </a:p>
        </p:txBody>
      </p:sp>
      <p:sp>
        <p:nvSpPr>
          <p:cNvPr id="3" name="Content Placeholder 2">
            <a:extLst>
              <a:ext uri="{FF2B5EF4-FFF2-40B4-BE49-F238E27FC236}">
                <a16:creationId xmlns:a16="http://schemas.microsoft.com/office/drawing/2014/main" id="{42F41551-5A95-BE20-8BEC-21F1D9C2C613}"/>
              </a:ext>
            </a:extLst>
          </p:cNvPr>
          <p:cNvSpPr>
            <a:spLocks noGrp="1"/>
          </p:cNvSpPr>
          <p:nvPr>
            <p:ph idx="1"/>
          </p:nvPr>
        </p:nvSpPr>
        <p:spPr>
          <a:xfrm>
            <a:off x="330200" y="764704"/>
            <a:ext cx="8461375" cy="2800531"/>
          </a:xfrm>
        </p:spPr>
        <p:txBody>
          <a:bodyPr vert="horz" lIns="0" tIns="0" rIns="0" bIns="0" rtlCol="0">
            <a:normAutofit/>
          </a:bodyPr>
          <a:lstStyle/>
          <a:p>
            <a:r>
              <a:rPr lang="en-AU" dirty="0"/>
              <a:t>Collaroy Plateau and Dover Heights</a:t>
            </a:r>
          </a:p>
          <a:p>
            <a:r>
              <a:rPr lang="en-AU" dirty="0"/>
              <a:t>How to measure the structure of a radio source?</a:t>
            </a:r>
          </a:p>
          <a:p>
            <a:endParaRPr lang="en-AU" dirty="0"/>
          </a:p>
        </p:txBody>
      </p:sp>
      <p:sp>
        <p:nvSpPr>
          <p:cNvPr id="4" name="Slide Number Placeholder 3">
            <a:extLst>
              <a:ext uri="{FF2B5EF4-FFF2-40B4-BE49-F238E27FC236}">
                <a16:creationId xmlns:a16="http://schemas.microsoft.com/office/drawing/2014/main" id="{F087AA9B-1741-4585-2628-22ECA7AD2889}"/>
              </a:ext>
            </a:extLst>
          </p:cNvPr>
          <p:cNvSpPr>
            <a:spLocks noGrp="1"/>
          </p:cNvSpPr>
          <p:nvPr>
            <p:ph type="sldNum" sz="quarter" idx="4"/>
          </p:nvPr>
        </p:nvSpPr>
        <p:spPr/>
        <p:txBody>
          <a:bodyPr/>
          <a:lstStyle/>
          <a:p>
            <a:fld id="{2ABE124A-B5C5-46E0-B944-45307B126769}" type="slidenum">
              <a:rPr lang="en-AU" smtClean="0"/>
              <a:pPr/>
              <a:t>6</a:t>
            </a:fld>
            <a:r>
              <a:rPr lang="en-AU"/>
              <a:t>  |</a:t>
            </a:r>
            <a:endParaRPr lang="en-AU" dirty="0"/>
          </a:p>
        </p:txBody>
      </p:sp>
      <p:pic>
        <p:nvPicPr>
          <p:cNvPr id="6" name="Picture 5" descr="A diagram of a ray diagram&#10;&#10;Description automatically generated">
            <a:extLst>
              <a:ext uri="{FF2B5EF4-FFF2-40B4-BE49-F238E27FC236}">
                <a16:creationId xmlns:a16="http://schemas.microsoft.com/office/drawing/2014/main" id="{BD733FB3-2353-3B67-B22B-6DA32EA88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858" y="3140968"/>
            <a:ext cx="3615158" cy="2716389"/>
          </a:xfrm>
          <a:prstGeom prst="rect">
            <a:avLst/>
          </a:prstGeom>
        </p:spPr>
      </p:pic>
      <p:pic>
        <p:nvPicPr>
          <p:cNvPr id="16" name="Picture 15" descr="A diagram of a mountain&#10;&#10;Description automatically generated">
            <a:extLst>
              <a:ext uri="{FF2B5EF4-FFF2-40B4-BE49-F238E27FC236}">
                <a16:creationId xmlns:a16="http://schemas.microsoft.com/office/drawing/2014/main" id="{A663A2EE-1658-9027-CE08-0031A9A27F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13" y="1781479"/>
            <a:ext cx="4849906" cy="1783756"/>
          </a:xfrm>
          <a:prstGeom prst="rect">
            <a:avLst/>
          </a:prstGeom>
        </p:spPr>
      </p:pic>
      <p:sp>
        <p:nvSpPr>
          <p:cNvPr id="5" name="Content Placeholder 2">
            <a:extLst>
              <a:ext uri="{FF2B5EF4-FFF2-40B4-BE49-F238E27FC236}">
                <a16:creationId xmlns:a16="http://schemas.microsoft.com/office/drawing/2014/main" id="{E2B01BCF-207F-06A2-12A4-8026C522D681}"/>
              </a:ext>
            </a:extLst>
          </p:cNvPr>
          <p:cNvSpPr txBox="1">
            <a:spLocks/>
          </p:cNvSpPr>
          <p:nvPr/>
        </p:nvSpPr>
        <p:spPr>
          <a:xfrm>
            <a:off x="5176419" y="3767475"/>
            <a:ext cx="3860077" cy="2253814"/>
          </a:xfrm>
          <a:prstGeom prst="rect">
            <a:avLst/>
          </a:prstGeom>
        </p:spPr>
        <p:txBody>
          <a:bodyPr vert="horz" lIns="0" tIns="0" rIns="0" bIns="0" rtlCol="0">
            <a:normAutofit/>
          </a:bodyPr>
          <a:lstStyle>
            <a:lvl1pPr marL="342900" indent="-342900" algn="l" defTabSz="914400" rtl="0" eaLnBrk="1" latinLnBrk="0" hangingPunct="1">
              <a:lnSpc>
                <a:spcPct val="90000"/>
              </a:lnSpc>
              <a:spcBef>
                <a:spcPts val="600"/>
              </a:spcBef>
              <a:buFont typeface="Wingdings" panose="05000000000000000000" pitchFamily="2" charset="2"/>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Wingdings" panose="05000000000000000000" pitchFamily="2" charset="2"/>
              <a:buChar char="Ø"/>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t>Cliff interferometer concept</a:t>
            </a:r>
          </a:p>
          <a:p>
            <a:r>
              <a:rPr lang="en-AU" dirty="0"/>
              <a:t>One receiver</a:t>
            </a:r>
          </a:p>
          <a:p>
            <a:r>
              <a:rPr lang="en-AU" dirty="0"/>
              <a:t>No phase stability problems</a:t>
            </a:r>
          </a:p>
          <a:p>
            <a:endParaRPr lang="en-AU" dirty="0"/>
          </a:p>
        </p:txBody>
      </p:sp>
    </p:spTree>
    <p:extLst>
      <p:ext uri="{BB962C8B-B14F-4D97-AF65-F5344CB8AC3E}">
        <p14:creationId xmlns:p14="http://schemas.microsoft.com/office/powerpoint/2010/main" val="406524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2000" fill="hold"/>
                                        <p:tgtEl>
                                          <p:spTgt spid="1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2E3F-52D0-104C-DD6E-E79071CB3CBA}"/>
              </a:ext>
            </a:extLst>
          </p:cNvPr>
          <p:cNvSpPr>
            <a:spLocks noGrp="1"/>
          </p:cNvSpPr>
          <p:nvPr>
            <p:ph type="title"/>
          </p:nvPr>
        </p:nvSpPr>
        <p:spPr/>
        <p:txBody>
          <a:bodyPr>
            <a:normAutofit fontScale="90000"/>
          </a:bodyPr>
          <a:lstStyle/>
          <a:p>
            <a:r>
              <a:rPr lang="en-AU" dirty="0"/>
              <a:t>First radio astronomy interferometer fringes</a:t>
            </a:r>
            <a:br>
              <a:rPr lang="en-AU" dirty="0"/>
            </a:br>
            <a:r>
              <a:rPr lang="en-AU" dirty="0"/>
              <a:t>The sun, Dover  Heights, 7 Feb 1946</a:t>
            </a:r>
          </a:p>
        </p:txBody>
      </p:sp>
      <p:pic>
        <p:nvPicPr>
          <p:cNvPr id="6" name="Content Placeholder 5" descr="A graph of different types of lines&#10;&#10;Description automatically generated">
            <a:extLst>
              <a:ext uri="{FF2B5EF4-FFF2-40B4-BE49-F238E27FC236}">
                <a16:creationId xmlns:a16="http://schemas.microsoft.com/office/drawing/2014/main" id="{AD030608-DB6C-439A-DDA9-60A90BA9B94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1236"/>
          <a:stretch/>
        </p:blipFill>
        <p:spPr>
          <a:xfrm>
            <a:off x="68889" y="1484784"/>
            <a:ext cx="9064987" cy="3744416"/>
          </a:xfrm>
        </p:spPr>
      </p:pic>
      <p:sp>
        <p:nvSpPr>
          <p:cNvPr id="4" name="Slide Number Placeholder 3">
            <a:extLst>
              <a:ext uri="{FF2B5EF4-FFF2-40B4-BE49-F238E27FC236}">
                <a16:creationId xmlns:a16="http://schemas.microsoft.com/office/drawing/2014/main" id="{F1830078-FDA3-8CCB-E40C-7AB41406734B}"/>
              </a:ext>
            </a:extLst>
          </p:cNvPr>
          <p:cNvSpPr>
            <a:spLocks noGrp="1"/>
          </p:cNvSpPr>
          <p:nvPr>
            <p:ph type="sldNum" sz="quarter" idx="4"/>
          </p:nvPr>
        </p:nvSpPr>
        <p:spPr/>
        <p:txBody>
          <a:bodyPr/>
          <a:lstStyle/>
          <a:p>
            <a:fld id="{2ABE124A-B5C5-46E0-B944-45307B126769}" type="slidenum">
              <a:rPr lang="en-AU" smtClean="0"/>
              <a:pPr/>
              <a:t>7</a:t>
            </a:fld>
            <a:r>
              <a:rPr lang="en-AU"/>
              <a:t>  |</a:t>
            </a:r>
            <a:endParaRPr lang="en-AU" dirty="0"/>
          </a:p>
        </p:txBody>
      </p:sp>
    </p:spTree>
    <p:extLst>
      <p:ext uri="{BB962C8B-B14F-4D97-AF65-F5344CB8AC3E}">
        <p14:creationId xmlns:p14="http://schemas.microsoft.com/office/powerpoint/2010/main" val="845839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2BC0C1-A16A-4770-7853-183413C2C266}"/>
              </a:ext>
            </a:extLst>
          </p:cNvPr>
          <p:cNvSpPr>
            <a:spLocks noGrp="1"/>
          </p:cNvSpPr>
          <p:nvPr>
            <p:ph type="sldNum" sz="quarter" idx="4"/>
          </p:nvPr>
        </p:nvSpPr>
        <p:spPr/>
        <p:txBody>
          <a:bodyPr/>
          <a:lstStyle/>
          <a:p>
            <a:fld id="{2ABE124A-B5C5-46E0-B944-45307B126769}" type="slidenum">
              <a:rPr lang="en-AU" smtClean="0"/>
              <a:pPr/>
              <a:t>8</a:t>
            </a:fld>
            <a:r>
              <a:rPr lang="en-AU"/>
              <a:t>  |</a:t>
            </a:r>
            <a:endParaRPr lang="en-AU" dirty="0"/>
          </a:p>
        </p:txBody>
      </p:sp>
      <p:pic>
        <p:nvPicPr>
          <p:cNvPr id="5" name="Picture 4">
            <a:extLst>
              <a:ext uri="{FF2B5EF4-FFF2-40B4-BE49-F238E27FC236}">
                <a16:creationId xmlns:a16="http://schemas.microsoft.com/office/drawing/2014/main" id="{5ED74778-0821-3535-E7E9-224594DBAE99}"/>
              </a:ext>
            </a:extLst>
          </p:cNvPr>
          <p:cNvPicPr>
            <a:picLocks noChangeAspect="1"/>
          </p:cNvPicPr>
          <p:nvPr/>
        </p:nvPicPr>
        <p:blipFill rotWithShape="1">
          <a:blip r:embed="rId3">
            <a:extLst>
              <a:ext uri="{28A0092B-C50C-407E-A947-70E740481C1C}">
                <a14:useLocalDpi xmlns:a14="http://schemas.microsoft.com/office/drawing/2010/main" val="0"/>
              </a:ext>
            </a:extLst>
          </a:blip>
          <a:srcRect t="27097"/>
          <a:stretch/>
        </p:blipFill>
        <p:spPr>
          <a:xfrm>
            <a:off x="30899" y="0"/>
            <a:ext cx="9113101" cy="6140186"/>
          </a:xfrm>
          <a:prstGeom prst="rect">
            <a:avLst/>
          </a:prstGeom>
        </p:spPr>
      </p:pic>
      <p:sp>
        <p:nvSpPr>
          <p:cNvPr id="2" name="Title 1">
            <a:extLst>
              <a:ext uri="{FF2B5EF4-FFF2-40B4-BE49-F238E27FC236}">
                <a16:creationId xmlns:a16="http://schemas.microsoft.com/office/drawing/2014/main" id="{D7377715-4A14-E6FE-89DD-E363CCB09838}"/>
              </a:ext>
            </a:extLst>
          </p:cNvPr>
          <p:cNvSpPr>
            <a:spLocks noGrp="1"/>
          </p:cNvSpPr>
          <p:nvPr>
            <p:ph type="title"/>
          </p:nvPr>
        </p:nvSpPr>
        <p:spPr>
          <a:xfrm>
            <a:off x="4716016" y="0"/>
            <a:ext cx="4397084" cy="980728"/>
          </a:xfrm>
        </p:spPr>
        <p:txBody>
          <a:bodyPr>
            <a:normAutofit fontScale="90000"/>
          </a:bodyPr>
          <a:lstStyle/>
          <a:p>
            <a:pPr algn="ctr"/>
            <a:r>
              <a:rPr lang="en-AU" dirty="0"/>
              <a:t>Cliff Interferometer</a:t>
            </a:r>
            <a:br>
              <a:rPr lang="en-AU" dirty="0"/>
            </a:br>
            <a:r>
              <a:rPr lang="en-AU" dirty="0"/>
              <a:t>Dover Heights, 1950</a:t>
            </a:r>
          </a:p>
        </p:txBody>
      </p:sp>
    </p:spTree>
    <p:extLst>
      <p:ext uri="{BB962C8B-B14F-4D97-AF65-F5344CB8AC3E}">
        <p14:creationId xmlns:p14="http://schemas.microsoft.com/office/powerpoint/2010/main" val="1472108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90E9-CB14-FA44-4DB7-E11D7B24DD87}"/>
              </a:ext>
            </a:extLst>
          </p:cNvPr>
          <p:cNvSpPr>
            <a:spLocks noGrp="1"/>
          </p:cNvSpPr>
          <p:nvPr>
            <p:ph type="title"/>
          </p:nvPr>
        </p:nvSpPr>
        <p:spPr>
          <a:xfrm>
            <a:off x="358776" y="116632"/>
            <a:ext cx="8461374" cy="852487"/>
          </a:xfrm>
        </p:spPr>
        <p:txBody>
          <a:bodyPr>
            <a:normAutofit fontScale="90000"/>
          </a:bodyPr>
          <a:lstStyle/>
          <a:p>
            <a:r>
              <a:rPr lang="en-AU" sz="3200" dirty="0"/>
              <a:t>At the end of WWII the discrete radio sources were assumed to be stars</a:t>
            </a:r>
            <a:br>
              <a:rPr lang="en-AU" sz="3200" dirty="0"/>
            </a:br>
            <a:endParaRPr lang="en-AU" sz="3200" dirty="0"/>
          </a:p>
        </p:txBody>
      </p:sp>
      <p:sp>
        <p:nvSpPr>
          <p:cNvPr id="3" name="Content Placeholder 2">
            <a:extLst>
              <a:ext uri="{FF2B5EF4-FFF2-40B4-BE49-F238E27FC236}">
                <a16:creationId xmlns:a16="http://schemas.microsoft.com/office/drawing/2014/main" id="{42F41551-5A95-BE20-8BEC-21F1D9C2C613}"/>
              </a:ext>
            </a:extLst>
          </p:cNvPr>
          <p:cNvSpPr>
            <a:spLocks noGrp="1"/>
          </p:cNvSpPr>
          <p:nvPr>
            <p:ph idx="1"/>
          </p:nvPr>
        </p:nvSpPr>
        <p:spPr>
          <a:xfrm>
            <a:off x="330200" y="1124744"/>
            <a:ext cx="8461375" cy="4841206"/>
          </a:xfrm>
        </p:spPr>
        <p:txBody>
          <a:bodyPr vert="horz" lIns="0" tIns="0" rIns="0" bIns="0" rtlCol="0">
            <a:normAutofit/>
          </a:bodyPr>
          <a:lstStyle/>
          <a:p>
            <a:r>
              <a:rPr lang="en-AU" sz="2800" dirty="0"/>
              <a:t>Clever but incorrect application of Occam's razor</a:t>
            </a:r>
          </a:p>
          <a:p>
            <a:pPr lvl="1"/>
            <a:r>
              <a:rPr lang="en-AU" sz="2400" dirty="0"/>
              <a:t>The Galaxy had been detected (Jansky) </a:t>
            </a:r>
          </a:p>
          <a:p>
            <a:pPr lvl="1"/>
            <a:r>
              <a:rPr lang="en-AU" sz="2400" dirty="0"/>
              <a:t>The sun had been detected (Hey), </a:t>
            </a:r>
          </a:p>
          <a:p>
            <a:pPr lvl="1"/>
            <a:r>
              <a:rPr lang="en-AU" sz="2400" dirty="0"/>
              <a:t>would not expect multiple different mechanisms and since the galaxy is full of stars the galactic emission must be the sum of all the stars like the sun</a:t>
            </a:r>
          </a:p>
          <a:p>
            <a:pPr lvl="1"/>
            <a:r>
              <a:rPr lang="en-AU" sz="2400" dirty="0"/>
              <a:t> Hence the discrete sources will be stars.</a:t>
            </a:r>
          </a:p>
          <a:p>
            <a:r>
              <a:rPr lang="en-AU" sz="2800" dirty="0"/>
              <a:t>Strong evidence against this interpretation was ignored</a:t>
            </a:r>
          </a:p>
          <a:p>
            <a:pPr lvl="1"/>
            <a:r>
              <a:rPr lang="en-AU" sz="2400" dirty="0"/>
              <a:t>not enough stars to explain the galactic emission if they are like the sun</a:t>
            </a:r>
          </a:p>
          <a:p>
            <a:pPr lvl="2"/>
            <a:r>
              <a:rPr lang="en-AU" sz="2400" dirty="0"/>
              <a:t>easily fixed, special bright stars</a:t>
            </a:r>
          </a:p>
          <a:p>
            <a:pPr lvl="1"/>
            <a:r>
              <a:rPr lang="en-AU" sz="2400" dirty="0"/>
              <a:t>Evidence for extended emission ignored</a:t>
            </a:r>
          </a:p>
        </p:txBody>
      </p:sp>
      <p:sp>
        <p:nvSpPr>
          <p:cNvPr id="4" name="Slide Number Placeholder 3">
            <a:extLst>
              <a:ext uri="{FF2B5EF4-FFF2-40B4-BE49-F238E27FC236}">
                <a16:creationId xmlns:a16="http://schemas.microsoft.com/office/drawing/2014/main" id="{F087AA9B-1741-4585-2628-22ECA7AD2889}"/>
              </a:ext>
            </a:extLst>
          </p:cNvPr>
          <p:cNvSpPr>
            <a:spLocks noGrp="1"/>
          </p:cNvSpPr>
          <p:nvPr>
            <p:ph type="sldNum" sz="quarter" idx="4"/>
          </p:nvPr>
        </p:nvSpPr>
        <p:spPr/>
        <p:txBody>
          <a:bodyPr/>
          <a:lstStyle/>
          <a:p>
            <a:fld id="{2ABE124A-B5C5-46E0-B944-45307B126769}" type="slidenum">
              <a:rPr lang="en-AU" smtClean="0"/>
              <a:pPr/>
              <a:t>9</a:t>
            </a:fld>
            <a:r>
              <a:rPr lang="en-AU"/>
              <a:t>  |</a:t>
            </a:r>
            <a:endParaRPr lang="en-AU" dirty="0"/>
          </a:p>
        </p:txBody>
      </p:sp>
    </p:spTree>
    <p:extLst>
      <p:ext uri="{BB962C8B-B14F-4D97-AF65-F5344CB8AC3E}">
        <p14:creationId xmlns:p14="http://schemas.microsoft.com/office/powerpoint/2010/main" val="1709487341"/>
      </p:ext>
    </p:extLst>
  </p:cSld>
  <p:clrMapOvr>
    <a:masterClrMapping/>
  </p:clrMapOvr>
</p:sld>
</file>

<file path=ppt/theme/theme1.xml><?xml version="1.0" encoding="utf-8"?>
<a:theme xmlns:a="http://schemas.openxmlformats.org/drawingml/2006/main" name="CSIRO Theme">
  <a:themeElements>
    <a:clrScheme name="CSIRO Midday">
      <a:dk1>
        <a:sysClr val="windowText" lastClr="000000"/>
      </a:dk1>
      <a:lt1>
        <a:srgbClr val="FFFFFF"/>
      </a:lt1>
      <a:dk2>
        <a:srgbClr val="000000"/>
      </a:dk2>
      <a:lt2>
        <a:srgbClr val="FFFFFF"/>
      </a:lt2>
      <a:accent1>
        <a:srgbClr val="00A9CE"/>
      </a:accent1>
      <a:accent2>
        <a:srgbClr val="00313C"/>
      </a:accent2>
      <a:accent3>
        <a:srgbClr val="78BE20"/>
      </a:accent3>
      <a:accent4>
        <a:srgbClr val="4A7729"/>
      </a:accent4>
      <a:accent5>
        <a:srgbClr val="9FAEE5"/>
      </a:accent5>
      <a:accent6>
        <a:srgbClr val="1E22AA"/>
      </a:accent6>
      <a:hlink>
        <a:srgbClr val="41B6E6"/>
      </a:hlink>
      <a:folHlink>
        <a:srgbClr val="004B87"/>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grA_discovery_EHT.pptx" id="{CFCE6C1E-469D-4B3D-BFA7-771AC6B33A0F}" vid="{3E4EE2F4-42A0-4C59-A881-381715987A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Ekers template</Template>
  <TotalTime>2326</TotalTime>
  <Words>2986</Words>
  <Application>Microsoft Office PowerPoint</Application>
  <PresentationFormat>On-screen Show (4:3)</PresentationFormat>
  <Paragraphs>396</Paragraphs>
  <Slides>35</Slides>
  <Notes>33</Notes>
  <HiddenSlides>5</HiddenSlides>
  <MMClips>0</MMClips>
  <ScaleCrop>false</ScaleCrop>
  <HeadingPairs>
    <vt:vector size="10"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35</vt:i4>
      </vt:variant>
      <vt:variant>
        <vt:lpstr>Custom Shows</vt:lpstr>
      </vt:variant>
      <vt:variant>
        <vt:i4>3</vt:i4>
      </vt:variant>
    </vt:vector>
  </HeadingPairs>
  <TitlesOfParts>
    <vt:vector size="47" baseType="lpstr">
      <vt:lpstr>Arial</vt:lpstr>
      <vt:lpstr>Calibri</vt:lpstr>
      <vt:lpstr>GHDDF B+ Adv O Tab 62ddd 16</vt:lpstr>
      <vt:lpstr>GHDDF C+ Adv T T 5843c 571+ 202</vt:lpstr>
      <vt:lpstr>Times New Roman</vt:lpstr>
      <vt:lpstr>TimesLTStd-Italic</vt:lpstr>
      <vt:lpstr>Wingdings</vt:lpstr>
      <vt:lpstr>CSIRO Theme</vt:lpstr>
      <vt:lpstr>Acrobat Document</vt:lpstr>
      <vt:lpstr>The History of Discoveries made (and missed)  using radio frequency interferometers  on our path to the MWA   </vt:lpstr>
      <vt:lpstr>Connections TV series on the history of science</vt:lpstr>
      <vt:lpstr>1910 - Guglielmo Marconi  transmits radio signals across the Atlantic</vt:lpstr>
      <vt:lpstr>1924 – Edward Appleton </vt:lpstr>
      <vt:lpstr>1931 – Pawsey PhD in Cambridge</vt:lpstr>
      <vt:lpstr>1947 – Connections!</vt:lpstr>
      <vt:lpstr>First radio astronomy interferometer fringes The sun, Dover  Heights, 7 Feb 1946</vt:lpstr>
      <vt:lpstr>Cliff Interferometer Dover Heights, 1950</vt:lpstr>
      <vt:lpstr>At the end of WWII the discrete radio sources were assumed to be stars </vt:lpstr>
      <vt:lpstr>Cliff Interferometer</vt:lpstr>
      <vt:lpstr>Did this discovery make an impact?</vt:lpstr>
      <vt:lpstr>Discoveries</vt:lpstr>
      <vt:lpstr>Discoveries using Interferometers</vt:lpstr>
      <vt:lpstr>Star Noise</vt:lpstr>
      <vt:lpstr>McCready, Pawsey &amp; Payne-Scott 1947</vt:lpstr>
      <vt:lpstr>McCready, Pawsey &amp; Payne-Scott 1947</vt:lpstr>
      <vt:lpstr>McCready, Pawsey &amp; Payne-Scott 1947</vt:lpstr>
      <vt:lpstr>Christiansen and Warburton  earth rotation synthesis  (1955)</vt:lpstr>
      <vt:lpstr>First earth rotation aperture synthesis image  The Sun at 21cm</vt:lpstr>
      <vt:lpstr>Impact of Digital Computing</vt:lpstr>
      <vt:lpstr>Why did the Australians loose the way?</vt:lpstr>
      <vt:lpstr>Phase Switch invented by Martin Ryle (1952) independently invented in Sydney by B.Y. Mills  </vt:lpstr>
      <vt:lpstr>Discovery of Quasars (1963)</vt:lpstr>
      <vt:lpstr>Pulsar discovery: 1967 </vt:lpstr>
      <vt:lpstr>Pulsating White Dwarfs or  Rotating Neutron Stars?</vt:lpstr>
      <vt:lpstr>MWA discoveries</vt:lpstr>
      <vt:lpstr>MWA discoveries</vt:lpstr>
      <vt:lpstr>MWA discoveries</vt:lpstr>
      <vt:lpstr>MWA discoveries</vt:lpstr>
      <vt:lpstr>Jansky Workshop 1983 (50th anniversary)</vt:lpstr>
      <vt:lpstr>The Travels &amp; Adventures of Serendipity</vt:lpstr>
      <vt:lpstr>Why are Discoveries Missed?</vt:lpstr>
      <vt:lpstr>Missed Discoveries – Australia 1950s</vt:lpstr>
      <vt:lpstr>Why are Discoveries Missed?</vt:lpstr>
      <vt:lpstr>Joe Pawsey and the Founding of Australian Radio Astronomy</vt:lpstr>
      <vt:lpstr>VLA</vt:lpstr>
      <vt:lpstr>NAS</vt:lpstr>
      <vt:lpstr>CIFAR</vt:lpstr>
    </vt:vector>
  </TitlesOfParts>
  <Company>CSIRO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Nature of Scientific Discoveries  with  examples from Radio Astronomy and Ray’s Career  </dc:title>
  <dc:subject>Fast Radio bursts</dc:subject>
  <dc:creator>Ekers, Ron (S&amp;A, Marsfield)</dc:creator>
  <cp:keywords>FRB, FoV, ASKAP</cp:keywords>
  <dc:description>Includes some results from both the Nature and Science papers results.  Used Keith's pdf on localisation with updates in ppt.
Included personal historical comments comparing FRBs and radio source identifications.
Includes custom shows for VLA and NAS and multiple versions of some slides</dc:description>
  <cp:lastModifiedBy>Ekers, Ron (S&amp;A, Marsfield)</cp:lastModifiedBy>
  <cp:revision>35</cp:revision>
  <cp:lastPrinted>2023-05-14T15:55:38Z</cp:lastPrinted>
  <dcterms:created xsi:type="dcterms:W3CDTF">2023-05-12T16:23:18Z</dcterms:created>
  <dcterms:modified xsi:type="dcterms:W3CDTF">2023-07-27T23:54:29Z</dcterms:modified>
  <cp:category>Science</cp:category>
  <cp:contentStatus>presentation</cp:contentStatus>
</cp:coreProperties>
</file>