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51"/>
  </p:notesMasterIdLst>
  <p:sldIdLst>
    <p:sldId id="256" r:id="rId5"/>
    <p:sldId id="267" r:id="rId6"/>
    <p:sldId id="303" r:id="rId7"/>
    <p:sldId id="313" r:id="rId8"/>
    <p:sldId id="355" r:id="rId9"/>
    <p:sldId id="277" r:id="rId10"/>
    <p:sldId id="312" r:id="rId11"/>
    <p:sldId id="320" r:id="rId12"/>
    <p:sldId id="306" r:id="rId13"/>
    <p:sldId id="321" r:id="rId14"/>
    <p:sldId id="314" r:id="rId15"/>
    <p:sldId id="341" r:id="rId16"/>
    <p:sldId id="342" r:id="rId17"/>
    <p:sldId id="329" r:id="rId18"/>
    <p:sldId id="343" r:id="rId19"/>
    <p:sldId id="330" r:id="rId20"/>
    <p:sldId id="344" r:id="rId21"/>
    <p:sldId id="331" r:id="rId22"/>
    <p:sldId id="345" r:id="rId23"/>
    <p:sldId id="332" r:id="rId24"/>
    <p:sldId id="346" r:id="rId25"/>
    <p:sldId id="333" r:id="rId26"/>
    <p:sldId id="347" r:id="rId27"/>
    <p:sldId id="334" r:id="rId28"/>
    <p:sldId id="348" r:id="rId29"/>
    <p:sldId id="335" r:id="rId30"/>
    <p:sldId id="350" r:id="rId31"/>
    <p:sldId id="336" r:id="rId32"/>
    <p:sldId id="351" r:id="rId33"/>
    <p:sldId id="337" r:id="rId34"/>
    <p:sldId id="352" r:id="rId35"/>
    <p:sldId id="338" r:id="rId36"/>
    <p:sldId id="353" r:id="rId37"/>
    <p:sldId id="339" r:id="rId38"/>
    <p:sldId id="349" r:id="rId39"/>
    <p:sldId id="340" r:id="rId40"/>
    <p:sldId id="315" r:id="rId41"/>
    <p:sldId id="322" r:id="rId42"/>
    <p:sldId id="319" r:id="rId43"/>
    <p:sldId id="323" r:id="rId44"/>
    <p:sldId id="316" r:id="rId45"/>
    <p:sldId id="317" r:id="rId46"/>
    <p:sldId id="311" r:id="rId47"/>
    <p:sldId id="318" r:id="rId48"/>
    <p:sldId id="287" r:id="rId49"/>
    <p:sldId id="356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96EC2D-BF35-4FBE-AE17-8D6ADD1691C8}">
          <p14:sldIdLst>
            <p14:sldId id="256"/>
            <p14:sldId id="267"/>
            <p14:sldId id="303"/>
            <p14:sldId id="313"/>
            <p14:sldId id="355"/>
            <p14:sldId id="277"/>
            <p14:sldId id="312"/>
            <p14:sldId id="320"/>
            <p14:sldId id="306"/>
            <p14:sldId id="321"/>
            <p14:sldId id="314"/>
            <p14:sldId id="341"/>
          </p14:sldIdLst>
        </p14:section>
        <p14:section name="&lt;2013" id="{E88CBA1A-2CB9-4AD9-ADAF-8FDAB4865896}">
          <p14:sldIdLst>
            <p14:sldId id="342"/>
            <p14:sldId id="329"/>
          </p14:sldIdLst>
        </p14:section>
        <p14:section name="2013" id="{7EA0571A-2E59-4D29-9494-D0871A1F8607}">
          <p14:sldIdLst>
            <p14:sldId id="343"/>
            <p14:sldId id="330"/>
          </p14:sldIdLst>
        </p14:section>
        <p14:section name="2014" id="{7C7FEC1F-F2F6-45EC-9503-CB5EB6C03FF2}">
          <p14:sldIdLst>
            <p14:sldId id="344"/>
            <p14:sldId id="331"/>
          </p14:sldIdLst>
        </p14:section>
        <p14:section name="2015" id="{2D5FAA52-67D6-40FB-8CA5-5877B02613A8}">
          <p14:sldIdLst>
            <p14:sldId id="345"/>
            <p14:sldId id="332"/>
          </p14:sldIdLst>
        </p14:section>
        <p14:section name="2016" id="{211E7B28-4F4F-439A-8831-D53D61EBA8E7}">
          <p14:sldIdLst>
            <p14:sldId id="346"/>
            <p14:sldId id="333"/>
          </p14:sldIdLst>
        </p14:section>
        <p14:section name="2017" id="{A204DBA1-7AC8-40A7-9BC5-1FFFFC5AAA90}">
          <p14:sldIdLst>
            <p14:sldId id="347"/>
            <p14:sldId id="334"/>
          </p14:sldIdLst>
        </p14:section>
        <p14:section name="2018" id="{10EB774D-FB13-4500-8AD6-226CB1FE18A5}">
          <p14:sldIdLst>
            <p14:sldId id="348"/>
            <p14:sldId id="335"/>
          </p14:sldIdLst>
        </p14:section>
        <p14:section name="2019" id="{C5D83D0C-56A9-45E5-9806-873003437A4C}">
          <p14:sldIdLst>
            <p14:sldId id="350"/>
            <p14:sldId id="336"/>
          </p14:sldIdLst>
        </p14:section>
        <p14:section name="2020" id="{7314B055-EE9E-4A5C-BCCC-8769129B99CF}">
          <p14:sldIdLst>
            <p14:sldId id="351"/>
            <p14:sldId id="337"/>
          </p14:sldIdLst>
        </p14:section>
        <p14:section name="2021" id="{B90F629A-1C49-4559-9101-27518D180D9C}">
          <p14:sldIdLst>
            <p14:sldId id="352"/>
            <p14:sldId id="338"/>
          </p14:sldIdLst>
        </p14:section>
        <p14:section name="2022" id="{EC1F269F-C1F1-4FEA-8973-A826606FF2E4}">
          <p14:sldIdLst>
            <p14:sldId id="353"/>
            <p14:sldId id="339"/>
          </p14:sldIdLst>
        </p14:section>
        <p14:section name="2023" id="{163127ED-65D6-4F05-9C58-E2EA2A326D3D}">
          <p14:sldIdLst>
            <p14:sldId id="349"/>
            <p14:sldId id="340"/>
          </p14:sldIdLst>
        </p14:section>
        <p14:section name="Untitled Section" id="{C1163C26-FBA9-4DE1-AEE0-8B7C666F2B28}">
          <p14:sldIdLst>
            <p14:sldId id="315"/>
            <p14:sldId id="322"/>
            <p14:sldId id="319"/>
            <p14:sldId id="323"/>
            <p14:sldId id="316"/>
            <p14:sldId id="317"/>
            <p14:sldId id="311"/>
            <p14:sldId id="318"/>
            <p14:sldId id="287"/>
            <p14:sldId id="3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131"/>
    <a:srgbClr val="84630F"/>
    <a:srgbClr val="0F181A"/>
    <a:srgbClr val="062C2A"/>
    <a:srgbClr val="0B2224"/>
    <a:srgbClr val="05362C"/>
    <a:srgbClr val="10402B"/>
    <a:srgbClr val="224A27"/>
    <a:srgbClr val="365320"/>
    <a:srgbClr val="4D5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05CDB9-1748-453A-B2DB-AB5018CADC2F}" v="44" dt="2023-07-28T03:21:14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8" autoAdjust="0"/>
    <p:restoredTop sz="86813" autoAdjust="0"/>
  </p:normalViewPr>
  <p:slideViewPr>
    <p:cSldViewPr snapToGrid="0">
      <p:cViewPr varScale="1">
        <p:scale>
          <a:sx n="110" d="100"/>
          <a:sy n="110" d="100"/>
        </p:scale>
        <p:origin x="330" y="102"/>
      </p:cViewPr>
      <p:guideLst/>
    </p:cSldViewPr>
  </p:slideViewPr>
  <p:notesTextViewPr>
    <p:cViewPr>
      <p:scale>
        <a:sx n="133" d="100"/>
        <a:sy n="1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MWA ASVO Download Data &amp; Jobs Completed </a:t>
            </a:r>
          </a:p>
          <a:p>
            <a:pPr>
              <a:defRPr/>
            </a:pPr>
            <a:r>
              <a:rPr lang="en-AU" dirty="0"/>
              <a:t>(Dec 2017-Jul 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TB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3.0414621227460001</c:v>
                </c:pt>
                <c:pt idx="1">
                  <c:v>1187.8522454227</c:v>
                </c:pt>
                <c:pt idx="2">
                  <c:v>2294.3833351081598</c:v>
                </c:pt>
                <c:pt idx="3">
                  <c:v>1726.4280215966501</c:v>
                </c:pt>
                <c:pt idx="4">
                  <c:v>2462.6079636048398</c:v>
                </c:pt>
                <c:pt idx="5">
                  <c:v>3738.05137973518</c:v>
                </c:pt>
                <c:pt idx="6">
                  <c:v>2737.9572339374399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3A-44BD-915C-0E9775769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2505375"/>
        <c:axId val="1632518815"/>
      </c:barChar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Jobs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148</c:v>
                </c:pt>
                <c:pt idx="1">
                  <c:v>39438</c:v>
                </c:pt>
                <c:pt idx="2">
                  <c:v>94518</c:v>
                </c:pt>
                <c:pt idx="3">
                  <c:v>87199</c:v>
                </c:pt>
                <c:pt idx="4">
                  <c:v>76091</c:v>
                </c:pt>
                <c:pt idx="5">
                  <c:v>54222</c:v>
                </c:pt>
                <c:pt idx="6">
                  <c:v>48408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3A-44BD-915C-0E9775769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3393695"/>
        <c:axId val="1273395135"/>
      </c:lineChart>
      <c:catAx>
        <c:axId val="1632505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518815"/>
        <c:crosses val="autoZero"/>
        <c:auto val="1"/>
        <c:lblAlgn val="ctr"/>
        <c:lblOffset val="100"/>
        <c:noMultiLvlLbl val="0"/>
      </c:catAx>
      <c:valAx>
        <c:axId val="163251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Data</a:t>
                </a:r>
                <a:r>
                  <a:rPr lang="en-AU" baseline="0"/>
                  <a:t> downloaded (TB)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505375"/>
        <c:crosses val="autoZero"/>
        <c:crossBetween val="between"/>
      </c:valAx>
      <c:valAx>
        <c:axId val="1273395135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Jobs Completed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393695"/>
        <c:crosses val="max"/>
        <c:crossBetween val="between"/>
      </c:valAx>
      <c:catAx>
        <c:axId val="12733936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33951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MWA ASVO User Count (Dec 2017-Jul 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Sheet2!$B$1</c:f>
              <c:strCache>
                <c:ptCount val="1"/>
                <c:pt idx="0">
                  <c:v>Cuml. Count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Sheet2!$A$2:$A$8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Sheet2!$B$2:$B$8</c:f>
              <c:numCache>
                <c:formatCode>General</c:formatCode>
                <c:ptCount val="7"/>
                <c:pt idx="0">
                  <c:v>20</c:v>
                </c:pt>
                <c:pt idx="1">
                  <c:v>207</c:v>
                </c:pt>
                <c:pt idx="2">
                  <c:v>341</c:v>
                </c:pt>
                <c:pt idx="3">
                  <c:v>418</c:v>
                </c:pt>
                <c:pt idx="4">
                  <c:v>479</c:v>
                </c:pt>
                <c:pt idx="5">
                  <c:v>526</c:v>
                </c:pt>
                <c:pt idx="6">
                  <c:v>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12-41CD-B836-3B9EE10D2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570687"/>
        <c:axId val="1818014927"/>
      </c:lineChart>
      <c:catAx>
        <c:axId val="171157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014927"/>
        <c:crosses val="autoZero"/>
        <c:auto val="1"/>
        <c:lblAlgn val="ctr"/>
        <c:lblOffset val="100"/>
        <c:noMultiLvlLbl val="0"/>
      </c:catAx>
      <c:valAx>
        <c:axId val="181801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570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87-422F-8B12-8A7CE9A44C5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87-422F-8B12-8A7CE9A44C5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87-422F-8B12-8A7CE9A44C5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87-422F-8B12-8A7CE9A44C57}"/>
              </c:ext>
            </c:extLst>
          </c:dPt>
          <c:dLbls>
            <c:dLbl>
              <c:idx val="0"/>
              <c:layout>
                <c:manualLayout>
                  <c:x val="-0.20319024670898553"/>
                  <c:y val="0.260049959651013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13837003556789"/>
                      <c:h val="0.252540603328470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87-422F-8B12-8A7CE9A44C57}"/>
                </c:ext>
              </c:extLst>
            </c:dLbl>
            <c:dLbl>
              <c:idx val="1"/>
              <c:layout>
                <c:manualLayout>
                  <c:x val="-0.1322120519510093"/>
                  <c:y val="-7.89544229304724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87-422F-8B12-8A7CE9A44C5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C8D34BB-3C91-47C0-BF74-0F7A252FF898}" type="CATEGORYNAME">
                      <a:rPr lang="en-US" smtClean="0"/>
                      <a:pPr/>
                      <a:t>[CATEGORY NAME]</a:t>
                    </a:fld>
                    <a:r>
                      <a:rPr lang="en-US"/>
                      <a:t>/</a:t>
                    </a:r>
                  </a:p>
                  <a:p>
                    <a:r>
                      <a:rPr lang="en-US" baseline="0"/>
                      <a:t>gpubox files</a:t>
                    </a:r>
                    <a:r>
                      <a:rPr lang="en-US" baseline="0" dirty="0"/>
                      <a:t>
</a:t>
                    </a:r>
                    <a:fld id="{13134AA7-ADF3-4A92-BB5C-593F216626B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87-422F-8B12-8A7CE9A44C57}"/>
                </c:ext>
              </c:extLst>
            </c:dLbl>
            <c:dLbl>
              <c:idx val="3"/>
              <c:layout>
                <c:manualLayout>
                  <c:x val="1.1179376558045297E-3"/>
                  <c:y val="9.34113117420983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87-422F-8B12-8A7CE9A44C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Sheet1!$B$2:$B$5</c:f>
              <c:strCache>
                <c:ptCount val="4"/>
                <c:pt idx="0">
                  <c:v>CASA Measurement Set</c:v>
                </c:pt>
                <c:pt idx="1">
                  <c:v>UVFITS</c:v>
                </c:pt>
                <c:pt idx="2">
                  <c:v>visibilities</c:v>
                </c:pt>
                <c:pt idx="3">
                  <c:v>voltages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114737</c:v>
                </c:pt>
                <c:pt idx="1">
                  <c:v>18082</c:v>
                </c:pt>
                <c:pt idx="2">
                  <c:v>240102</c:v>
                </c:pt>
                <c:pt idx="3">
                  <c:v>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87-422F-8B12-8A7CE9A4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27D82-F0E3-4C58-9EBE-23A89F72A214}" type="datetimeFigureOut">
              <a:rPr lang="en-AU" smtClean="0"/>
              <a:t>27/07/2023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50A13-8E8A-428E-9CFF-D83A224B3E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3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Hi everyone! </a:t>
            </a:r>
          </a:p>
          <a:p>
            <a:r>
              <a:rPr lang="en-AU" dirty="0"/>
              <a:t>I’m really sorry I cannot be there in person! MWA Cupcakes</a:t>
            </a:r>
          </a:p>
          <a:p>
            <a:endParaRPr lang="en-AU" dirty="0"/>
          </a:p>
          <a:p>
            <a:r>
              <a:rPr lang="en-AU" dirty="0"/>
              <a:t>I have really enjoyed hearing all of the love the archive has been getting at this project meeting. </a:t>
            </a:r>
          </a:p>
          <a:p>
            <a:endParaRPr lang="en-AU" dirty="0"/>
          </a:p>
          <a:p>
            <a:r>
              <a:rPr lang="en-AU" dirty="0"/>
              <a:t>The amazing science that comes out of all this data is one of the reasons I love this job and being part of the MWA so much!</a:t>
            </a:r>
          </a:p>
          <a:p>
            <a:endParaRPr lang="en-AU" dirty="0"/>
          </a:p>
          <a:p>
            <a:r>
              <a:rPr lang="en-AU" dirty="0"/>
              <a:t>Also apologies in advance if </a:t>
            </a:r>
            <a:r>
              <a:rPr lang="en-AU"/>
              <a:t>I cough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6231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53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8568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1697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4793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</a:t>
            </a:r>
            <a:r>
              <a:rPr lang="en-US" dirty="0" err="1"/>
              <a:t>Goeke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3513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7650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4232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908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6622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646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I’d like to start by acknowledging the Traditional Owners of the land on which I am presenting to you today, the </a:t>
            </a:r>
            <a:r>
              <a:rPr lang="en-US" sz="1200" dirty="0" err="1"/>
              <a:t>Bpangerang</a:t>
            </a:r>
            <a:r>
              <a:rPr lang="en-US" sz="1200" dirty="0"/>
              <a:t> people and pay my respects to Elders past and present.</a:t>
            </a:r>
          </a:p>
          <a:p>
            <a:endParaRPr lang="en-US" sz="1200" dirty="0"/>
          </a:p>
          <a:p>
            <a:r>
              <a:rPr lang="en-AU" dirty="0"/>
              <a:t>The name “Wangaratta” means “</a:t>
            </a:r>
            <a:r>
              <a:rPr lang="en-AU" b="1" dirty="0"/>
              <a:t>Long Necked Cormorant</a:t>
            </a:r>
            <a:r>
              <a:rPr lang="en-AU" dirty="0"/>
              <a:t>” in </a:t>
            </a:r>
            <a:r>
              <a:rPr lang="en-AU" dirty="0" err="1"/>
              <a:t>Bpangerang</a:t>
            </a:r>
            <a:r>
              <a:rPr lang="en-AU" dirty="0"/>
              <a:t>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2762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102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7177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607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236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data rates due to long baselines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1421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263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Calibrated MWA data for the masses!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8866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636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5976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53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3179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562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2780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81284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1494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32417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9180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0098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35208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80960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606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decades of professional experience between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15683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62954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basic interface initially- not ideal for large, scattered requests- contact us instead!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3897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9674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4649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8988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PB more or less  (14 PB since Dec 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3469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PB more or less  (14 PB since Dec 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92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 ARDC, Pawsey and Mia and Aoife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7222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all of the archive love at this project meeting!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331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count data which has been deleted, then we have ingested 61.9 PB!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7481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7466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243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B71A-B7FB-C347-B1F4-2F451F2D67FD}" type="datetime1">
              <a:rPr lang="en-AU" smtClean="0"/>
              <a:t>27/07/2023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MWA Project Meeting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33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DB94-C501-D042-B3C8-074DC21C372F}" type="datetime1">
              <a:rPr lang="en-AU" smtClean="0"/>
              <a:t>27/07/2023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MWA Project Meeting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78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8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9" y="365128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4F62-3D28-EB4C-9CDB-BC90DCF67494}" type="datetime1">
              <a:rPr lang="en-AU" smtClean="0"/>
              <a:t>27/07/2023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MWA Project Meeting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70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FE54-9527-D64F-8274-37A5CCD63556}" type="datetime1">
              <a:rPr lang="en-AU" smtClean="0"/>
              <a:t>27/07/2023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MWA Project Meeting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814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1506-2B6D-3F47-9F74-5CF9032E0EE9}" type="datetime1">
              <a:rPr lang="en-AU" smtClean="0"/>
              <a:t>27/07/2023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MWA Project Meeting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69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A634-6D8A-6640-9660-7866621AAAD8}" type="datetime1">
              <a:rPr lang="en-AU" smtClean="0"/>
              <a:t>27/07/2023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MWA Project Meeting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975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9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294B-734B-BC4E-8022-AAF4FF1A748F}" type="datetime1">
              <a:rPr lang="en-AU" smtClean="0"/>
              <a:t>27/07/2023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MWA Project Meeting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951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A40B-A495-6E43-B6D6-53BB96F72C23}" type="datetime1">
              <a:rPr lang="en-AU" smtClean="0"/>
              <a:t>27/07/2023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MWA Project Meeting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1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94F32-ED4C-9F4A-9C4B-D221185B9ECD}" type="datetime1">
              <a:rPr lang="en-AU" smtClean="0"/>
              <a:t>27/07/2023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MWA Project Meeting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85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69FC-E8D9-FB41-8A78-9E3043E13917}" type="datetime1">
              <a:rPr lang="en-AU" smtClean="0"/>
              <a:t>27/07/2023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MWA Project Meeting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426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07B7-D766-7143-BDBA-27E54DE96060}" type="datetime1">
              <a:rPr lang="en-AU" smtClean="0"/>
              <a:t>27/07/2023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2021 MWA Project Meeting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754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564D3-BD24-3C41-B526-68592026F9B4}" type="datetime1">
              <a:rPr lang="en-AU" smtClean="0"/>
              <a:t>27/07/2023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2021 MWA Project Meeting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506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260.png"/><Relationship Id="rId26" Type="http://schemas.openxmlformats.org/officeDocument/2006/relationships/slide" Target="slide31.xml"/><Relationship Id="rId39" Type="http://schemas.openxmlformats.org/officeDocument/2006/relationships/image" Target="../media/image330.png"/><Relationship Id="rId21" Type="http://schemas.openxmlformats.org/officeDocument/2006/relationships/image" Target="../media/image270.png"/><Relationship Id="rId34" Type="http://schemas.openxmlformats.org/officeDocument/2006/relationships/image" Target="../media/image35.png"/><Relationship Id="rId7" Type="http://schemas.openxmlformats.org/officeDocument/2006/relationships/image" Target="../media/image26.png"/><Relationship Id="rId12" Type="http://schemas.openxmlformats.org/officeDocument/2006/relationships/image" Target="../media/image240.png"/><Relationship Id="rId17" Type="http://schemas.openxmlformats.org/officeDocument/2006/relationships/slide" Target="slide27.xml"/><Relationship Id="rId25" Type="http://schemas.openxmlformats.org/officeDocument/2006/relationships/image" Target="../media/image32.png"/><Relationship Id="rId33" Type="http://schemas.openxmlformats.org/officeDocument/2006/relationships/image" Target="../media/image310.png"/><Relationship Id="rId38" Type="http://schemas.openxmlformats.org/officeDocument/2006/relationships/slide" Target="slide15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9.png"/><Relationship Id="rId20" Type="http://schemas.openxmlformats.org/officeDocument/2006/relationships/slide" Target="slide3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slide" Target="slide23.xml"/><Relationship Id="rId24" Type="http://schemas.openxmlformats.org/officeDocument/2006/relationships/image" Target="../media/image280.png"/><Relationship Id="rId32" Type="http://schemas.openxmlformats.org/officeDocument/2006/relationships/slide" Target="slide17.xml"/><Relationship Id="rId37" Type="http://schemas.openxmlformats.org/officeDocument/2006/relationships/image" Target="../media/image36.png"/><Relationship Id="rId5" Type="http://schemas.openxmlformats.org/officeDocument/2006/relationships/slide" Target="slide19.xml"/><Relationship Id="rId15" Type="http://schemas.openxmlformats.org/officeDocument/2006/relationships/image" Target="../media/image250.png"/><Relationship Id="rId23" Type="http://schemas.openxmlformats.org/officeDocument/2006/relationships/slide" Target="slide33.xml"/><Relationship Id="rId28" Type="http://schemas.openxmlformats.org/officeDocument/2006/relationships/image" Target="../media/image33.png"/><Relationship Id="rId36" Type="http://schemas.openxmlformats.org/officeDocument/2006/relationships/image" Target="../media/image320.png"/><Relationship Id="rId10" Type="http://schemas.openxmlformats.org/officeDocument/2006/relationships/image" Target="../media/image27.png"/><Relationship Id="rId19" Type="http://schemas.openxmlformats.org/officeDocument/2006/relationships/image" Target="../media/image30.png"/><Relationship Id="rId31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230.png"/><Relationship Id="rId14" Type="http://schemas.openxmlformats.org/officeDocument/2006/relationships/slide" Target="slide25.xml"/><Relationship Id="rId22" Type="http://schemas.openxmlformats.org/officeDocument/2006/relationships/image" Target="../media/image31.png"/><Relationship Id="rId27" Type="http://schemas.openxmlformats.org/officeDocument/2006/relationships/image" Target="../media/image290.png"/><Relationship Id="rId30" Type="http://schemas.openxmlformats.org/officeDocument/2006/relationships/image" Target="../media/image300.png"/><Relationship Id="rId35" Type="http://schemas.openxmlformats.org/officeDocument/2006/relationships/slide" Target="slide13.xml"/><Relationship Id="rId8" Type="http://schemas.openxmlformats.org/officeDocument/2006/relationships/slide" Target="slide21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svo_support@mwatelescope.org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watelescope.atlassian.net/wiki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s://github.com/MWATelescope/giant-squid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mwatelescope.org/" TargetMode="External"/><Relationship Id="rId5" Type="http://schemas.openxmlformats.org/officeDocument/2006/relationships/hyperlink" Target="mailto:asvo_support@mwatelescope.org" TargetMode="External"/><Relationship Id="rId4" Type="http://schemas.openxmlformats.org/officeDocument/2006/relationships/hyperlink" Target="mailto:greg.sleap@curtin.edu.a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hyperlink" Target="https://asvo.mwatelescope.org/collections" TargetMode="Externa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C91A7A-6B4A-456E-BA93-E40C797335AA}"/>
              </a:ext>
            </a:extLst>
          </p:cNvPr>
          <p:cNvSpPr/>
          <p:nvPr/>
        </p:nvSpPr>
        <p:spPr>
          <a:xfrm>
            <a:off x="0" y="4723992"/>
            <a:ext cx="12192000" cy="215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882C8-1E15-43A0-9879-E94543C6A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83" y="2042945"/>
            <a:ext cx="12107912" cy="1520016"/>
          </a:xfrm>
        </p:spPr>
        <p:txBody>
          <a:bodyPr>
            <a:noAutofit/>
          </a:bodyPr>
          <a:lstStyle/>
          <a:p>
            <a:r>
              <a:rPr lang="en-AU" dirty="0"/>
              <a:t>MWA Archive Update &amp; Retrospective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B82CFF-66AF-4F40-AAD9-FB00A96EDCF7}"/>
              </a:ext>
            </a:extLst>
          </p:cNvPr>
          <p:cNvCxnSpPr>
            <a:cxnSpLocks/>
          </p:cNvCxnSpPr>
          <p:nvPr/>
        </p:nvCxnSpPr>
        <p:spPr>
          <a:xfrm>
            <a:off x="241738" y="3601580"/>
            <a:ext cx="1185566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2DE40B4-5660-4D92-B37F-A76D20D11A09}"/>
              </a:ext>
            </a:extLst>
          </p:cNvPr>
          <p:cNvSpPr/>
          <p:nvPr/>
        </p:nvSpPr>
        <p:spPr>
          <a:xfrm>
            <a:off x="-5" y="-11244"/>
            <a:ext cx="12192000" cy="20157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CB1FAF-1315-4363-84BA-EBB675FDAF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92" y="188260"/>
            <a:ext cx="3936815" cy="16018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0A0C08-CF40-481C-B247-77304DFB39E8}"/>
              </a:ext>
            </a:extLst>
          </p:cNvPr>
          <p:cNvSpPr txBox="1"/>
          <p:nvPr/>
        </p:nvSpPr>
        <p:spPr>
          <a:xfrm>
            <a:off x="3549498" y="3854378"/>
            <a:ext cx="5092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27</a:t>
            </a:r>
            <a:r>
              <a:rPr lang="en-AU" sz="2400" baseline="30000" dirty="0"/>
              <a:t>th</a:t>
            </a:r>
            <a:r>
              <a:rPr lang="en-AU" sz="2400" dirty="0"/>
              <a:t> July 2023, MWA Project Meeting</a:t>
            </a:r>
          </a:p>
          <a:p>
            <a:pPr algn="ctr"/>
            <a:r>
              <a:rPr lang="en-AU" sz="2400" dirty="0"/>
              <a:t>10</a:t>
            </a:r>
            <a:r>
              <a:rPr lang="en-AU" sz="2400" baseline="30000" dirty="0"/>
              <a:t>th</a:t>
            </a:r>
            <a:r>
              <a:rPr lang="en-AU" sz="2400" dirty="0"/>
              <a:t> Anniversary of the MWA! 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856FF-4B67-45B9-9D8F-B7D5BD06ECE4}"/>
              </a:ext>
            </a:extLst>
          </p:cNvPr>
          <p:cNvSpPr txBox="1"/>
          <p:nvPr/>
        </p:nvSpPr>
        <p:spPr>
          <a:xfrm>
            <a:off x="433656" y="5252114"/>
            <a:ext cx="785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Greg Sleap – MWA Data Manager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6900AE-F676-8D41-9D55-1263FB7807A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393" y="5286603"/>
            <a:ext cx="2105607" cy="36817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2B0867-2FB0-5B40-AEB8-E00A9815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20DA5-4BED-F04A-A64A-DCA32329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78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10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9420996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Archive Volume (last 6 months)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0BFBE-C6C4-94B3-02B0-2E594CEADB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672" y="1102624"/>
            <a:ext cx="9738128" cy="5179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D83A91-2B2D-49EF-F566-320CE81B8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86" y="2294170"/>
            <a:ext cx="1266137" cy="11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3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11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9420996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Archive Volume (all time)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586984-F5F2-B44F-7739-FEC7559FF0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8925" y="1144429"/>
            <a:ext cx="7792872" cy="5046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CE947-B5BB-B7FE-2A92-694D33036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93" y="1184287"/>
            <a:ext cx="1266137" cy="1144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2231A3-A087-599B-BE65-73CDE1C13EBE}"/>
              </a:ext>
            </a:extLst>
          </p:cNvPr>
          <p:cNvSpPr txBox="1"/>
          <p:nvPr/>
        </p:nvSpPr>
        <p:spPr>
          <a:xfrm>
            <a:off x="1922195" y="4858602"/>
            <a:ext cx="19094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G0021 Low-frequency investigations </a:t>
            </a:r>
            <a:r>
              <a:rPr lang="en-A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104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12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10312631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MWA Archive &amp; Systems timeline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6DCA6C79-0FC6-F95A-0CA8-A2A521A3421E}"/>
              </a:ext>
            </a:extLst>
          </p:cNvPr>
          <p:cNvSpPr/>
          <p:nvPr/>
        </p:nvSpPr>
        <p:spPr>
          <a:xfrm>
            <a:off x="1267343" y="1574042"/>
            <a:ext cx="11068462" cy="4772602"/>
          </a:xfrm>
          <a:custGeom>
            <a:avLst/>
            <a:gdLst>
              <a:gd name="connsiteX0" fmla="*/ 0 w 10572466"/>
              <a:gd name="connsiteY0" fmla="*/ 0 h 4271749"/>
              <a:gd name="connsiteX1" fmla="*/ 10254018 w 10572466"/>
              <a:gd name="connsiteY1" fmla="*/ 1423916 h 4271749"/>
              <a:gd name="connsiteX2" fmla="*/ 200167 w 10572466"/>
              <a:gd name="connsiteY2" fmla="*/ 2661313 h 4271749"/>
              <a:gd name="connsiteX3" fmla="*/ 10572466 w 10572466"/>
              <a:gd name="connsiteY3" fmla="*/ 4271749 h 4271749"/>
              <a:gd name="connsiteX0" fmla="*/ 0 w 10400898"/>
              <a:gd name="connsiteY0" fmla="*/ 0 h 4263397"/>
              <a:gd name="connsiteX1" fmla="*/ 10082450 w 10400898"/>
              <a:gd name="connsiteY1" fmla="*/ 1415564 h 4263397"/>
              <a:gd name="connsiteX2" fmla="*/ 28599 w 10400898"/>
              <a:gd name="connsiteY2" fmla="*/ 2652961 h 4263397"/>
              <a:gd name="connsiteX3" fmla="*/ 10400898 w 10400898"/>
              <a:gd name="connsiteY3" fmla="*/ 4263397 h 4263397"/>
              <a:gd name="connsiteX0" fmla="*/ 0 w 11281927"/>
              <a:gd name="connsiteY0" fmla="*/ 0 h 4392866"/>
              <a:gd name="connsiteX1" fmla="*/ 10082450 w 11281927"/>
              <a:gd name="connsiteY1" fmla="*/ 1415564 h 4392866"/>
              <a:gd name="connsiteX2" fmla="*/ 28599 w 11281927"/>
              <a:gd name="connsiteY2" fmla="*/ 2652961 h 4392866"/>
              <a:gd name="connsiteX3" fmla="*/ 11281927 w 11281927"/>
              <a:gd name="connsiteY3" fmla="*/ 4392866 h 439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1927" h="4392866">
                <a:moveTo>
                  <a:pt x="0" y="0"/>
                </a:moveTo>
                <a:cubicBezTo>
                  <a:pt x="5110328" y="490182"/>
                  <a:pt x="10077684" y="973404"/>
                  <a:pt x="10082450" y="1415564"/>
                </a:cubicBezTo>
                <a:cubicBezTo>
                  <a:pt x="10087216" y="1857724"/>
                  <a:pt x="-24476" y="2178322"/>
                  <a:pt x="28599" y="2652961"/>
                </a:cubicBezTo>
                <a:cubicBezTo>
                  <a:pt x="81674" y="3127600"/>
                  <a:pt x="6122315" y="3824967"/>
                  <a:pt x="11281927" y="4392866"/>
                </a:cubicBezTo>
              </a:path>
            </a:pathLst>
          </a:custGeom>
          <a:noFill/>
          <a:ln w="444500" cap="rnd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prstDash val="solid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FE3D153-43E0-0B72-5924-C93413CB71F8}"/>
              </a:ext>
            </a:extLst>
          </p:cNvPr>
          <p:cNvSpPr/>
          <p:nvPr/>
        </p:nvSpPr>
        <p:spPr>
          <a:xfrm>
            <a:off x="1267343" y="1574042"/>
            <a:ext cx="11068462" cy="4772602"/>
          </a:xfrm>
          <a:custGeom>
            <a:avLst/>
            <a:gdLst>
              <a:gd name="connsiteX0" fmla="*/ 0 w 10572466"/>
              <a:gd name="connsiteY0" fmla="*/ 0 h 4271749"/>
              <a:gd name="connsiteX1" fmla="*/ 10254018 w 10572466"/>
              <a:gd name="connsiteY1" fmla="*/ 1423916 h 4271749"/>
              <a:gd name="connsiteX2" fmla="*/ 200167 w 10572466"/>
              <a:gd name="connsiteY2" fmla="*/ 2661313 h 4271749"/>
              <a:gd name="connsiteX3" fmla="*/ 10572466 w 10572466"/>
              <a:gd name="connsiteY3" fmla="*/ 4271749 h 4271749"/>
              <a:gd name="connsiteX0" fmla="*/ 0 w 10400898"/>
              <a:gd name="connsiteY0" fmla="*/ 0 h 4263397"/>
              <a:gd name="connsiteX1" fmla="*/ 10082450 w 10400898"/>
              <a:gd name="connsiteY1" fmla="*/ 1415564 h 4263397"/>
              <a:gd name="connsiteX2" fmla="*/ 28599 w 10400898"/>
              <a:gd name="connsiteY2" fmla="*/ 2652961 h 4263397"/>
              <a:gd name="connsiteX3" fmla="*/ 10400898 w 10400898"/>
              <a:gd name="connsiteY3" fmla="*/ 4263397 h 4263397"/>
              <a:gd name="connsiteX0" fmla="*/ 0 w 11281927"/>
              <a:gd name="connsiteY0" fmla="*/ 0 h 4392866"/>
              <a:gd name="connsiteX1" fmla="*/ 10082450 w 11281927"/>
              <a:gd name="connsiteY1" fmla="*/ 1415564 h 4392866"/>
              <a:gd name="connsiteX2" fmla="*/ 28599 w 11281927"/>
              <a:gd name="connsiteY2" fmla="*/ 2652961 h 4392866"/>
              <a:gd name="connsiteX3" fmla="*/ 11281927 w 11281927"/>
              <a:gd name="connsiteY3" fmla="*/ 4392866 h 439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1927" h="4392866">
                <a:moveTo>
                  <a:pt x="0" y="0"/>
                </a:moveTo>
                <a:cubicBezTo>
                  <a:pt x="5110328" y="490182"/>
                  <a:pt x="10077684" y="973404"/>
                  <a:pt x="10082450" y="1415564"/>
                </a:cubicBezTo>
                <a:cubicBezTo>
                  <a:pt x="10087216" y="1857724"/>
                  <a:pt x="-24476" y="2178322"/>
                  <a:pt x="28599" y="2652961"/>
                </a:cubicBezTo>
                <a:cubicBezTo>
                  <a:pt x="81674" y="3127600"/>
                  <a:pt x="6122315" y="3824967"/>
                  <a:pt x="11281927" y="4392866"/>
                </a:cubicBezTo>
              </a:path>
            </a:pathLst>
          </a:custGeom>
          <a:noFill/>
          <a:ln w="76200" cap="rnd">
            <a:solidFill>
              <a:schemeClr val="accent5">
                <a:lumMod val="50000"/>
              </a:schemeClr>
            </a:solidFill>
            <a:prstDash val="dash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3" name="Section Zoom 42">
                <a:extLst>
                  <a:ext uri="{FF2B5EF4-FFF2-40B4-BE49-F238E27FC236}">
                    <a16:creationId xmlns:a16="http://schemas.microsoft.com/office/drawing/2014/main" id="{B04BC49E-3A0F-4BA5-7F81-CDA6F7384F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5244086"/>
                  </p:ext>
                </p:extLst>
              </p:nvPr>
            </p:nvGraphicFramePr>
            <p:xfrm>
              <a:off x="7628556" y="1909116"/>
              <a:ext cx="1320045" cy="742526"/>
            </p:xfrm>
            <a:graphic>
              <a:graphicData uri="http://schemas.microsoft.com/office/powerpoint/2016/sectionzoom">
                <psez:sectionZm>
                  <psez:sectionZmObj sectionId="{2D5FAA52-67D6-40FB-8CA5-5877B02613A8}">
                    <psez:zmPr id="{BA37F895-1236-4A62-A363-A200C94F4F52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0045" cy="7425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3" name="Section Zoom 4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B04BC49E-3A0F-4BA5-7F81-CDA6F7384F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28556" y="1909116"/>
                <a:ext cx="1320045" cy="7425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5" name="Section Zoom 44">
                <a:extLst>
                  <a:ext uri="{FF2B5EF4-FFF2-40B4-BE49-F238E27FC236}">
                    <a16:creationId xmlns:a16="http://schemas.microsoft.com/office/drawing/2014/main" id="{A9F7A381-210A-CA5B-36CB-7ABC0D6511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97894251"/>
                  </p:ext>
                </p:extLst>
              </p:nvPr>
            </p:nvGraphicFramePr>
            <p:xfrm>
              <a:off x="10098260" y="2295526"/>
              <a:ext cx="1320045" cy="742526"/>
            </p:xfrm>
            <a:graphic>
              <a:graphicData uri="http://schemas.microsoft.com/office/powerpoint/2016/sectionzoom">
                <psez:sectionZm>
                  <psez:sectionZmObj sectionId="{211E7B28-4F4F-439A-8831-D53D61EBA8E7}">
                    <psez:zmPr id="{9CFBA7A8-C52F-4879-8962-DABCEB8AFBDC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0045" cy="7425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5" name="Section Zoom 4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9F7A381-210A-CA5B-36CB-7ABC0D6511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98260" y="2295526"/>
                <a:ext cx="1320045" cy="7425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7" name="Section Zoom 46">
                <a:extLst>
                  <a:ext uri="{FF2B5EF4-FFF2-40B4-BE49-F238E27FC236}">
                    <a16:creationId xmlns:a16="http://schemas.microsoft.com/office/drawing/2014/main" id="{C7511B7F-D2DF-01EE-7568-623A2555BCD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34432"/>
                  </p:ext>
                </p:extLst>
              </p:nvPr>
            </p:nvGraphicFramePr>
            <p:xfrm>
              <a:off x="8132167" y="3179714"/>
              <a:ext cx="1320045" cy="742526"/>
            </p:xfrm>
            <a:graphic>
              <a:graphicData uri="http://schemas.microsoft.com/office/powerpoint/2016/sectionzoom">
                <psez:sectionZm>
                  <psez:sectionZmObj sectionId="{A204DBA1-7AC8-40A7-9BC5-1FFFFC5AAA90}">
                    <psez:zmPr id="{6C66C801-45B7-444A-87E1-569472CFF818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0045" cy="7425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7" name="Section Zoom 46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C7511B7F-D2DF-01EE-7568-623A2555BC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32167" y="3179714"/>
                <a:ext cx="1320045" cy="7425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9" name="Section Zoom 48">
                <a:extLst>
                  <a:ext uri="{FF2B5EF4-FFF2-40B4-BE49-F238E27FC236}">
                    <a16:creationId xmlns:a16="http://schemas.microsoft.com/office/drawing/2014/main" id="{FCFB0EFE-898A-8206-F7D6-95290F4C456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8536405"/>
                  </p:ext>
                </p:extLst>
              </p:nvPr>
            </p:nvGraphicFramePr>
            <p:xfrm>
              <a:off x="5830011" y="3416061"/>
              <a:ext cx="1320045" cy="742526"/>
            </p:xfrm>
            <a:graphic>
              <a:graphicData uri="http://schemas.microsoft.com/office/powerpoint/2016/sectionzoom">
                <psez:sectionZm>
                  <psez:sectionZmObj sectionId="{10EB774D-FB13-4500-8AD6-226CB1FE18A5}">
                    <psez:zmPr id="{944DCBF4-01F1-4D8A-AC9B-C38F1700B71B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0045" cy="7425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9" name="Section Zoom 48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FCFB0EFE-898A-8206-F7D6-95290F4C45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30011" y="3416061"/>
                <a:ext cx="1320045" cy="7425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1" name="Section Zoom 50">
                <a:extLst>
                  <a:ext uri="{FF2B5EF4-FFF2-40B4-BE49-F238E27FC236}">
                    <a16:creationId xmlns:a16="http://schemas.microsoft.com/office/drawing/2014/main" id="{8E1A61F5-948D-97E7-1BDA-C960D353A7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0599723"/>
                  </p:ext>
                </p:extLst>
              </p:nvPr>
            </p:nvGraphicFramePr>
            <p:xfrm>
              <a:off x="3200683" y="3580266"/>
              <a:ext cx="1320045" cy="742526"/>
            </p:xfrm>
            <a:graphic>
              <a:graphicData uri="http://schemas.microsoft.com/office/powerpoint/2016/sectionzoom">
                <psez:sectionZm>
                  <psez:sectionZmObj sectionId="{C5D83D0C-56A9-45E5-9806-873003437A4C}">
                    <psez:zmPr id="{DD4C8A51-D7EE-4593-AD78-1B07BCB3A409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0045" cy="7425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1" name="Section Zoom 50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8E1A61F5-948D-97E7-1BDA-C960D353A7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00683" y="3580266"/>
                <a:ext cx="1320045" cy="7425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9" name="Section Zoom 58">
                <a:extLst>
                  <a:ext uri="{FF2B5EF4-FFF2-40B4-BE49-F238E27FC236}">
                    <a16:creationId xmlns:a16="http://schemas.microsoft.com/office/drawing/2014/main" id="{CA38B959-5E3C-E4CF-7F6E-E47C3AEA56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37857470"/>
                  </p:ext>
                </p:extLst>
              </p:nvPr>
            </p:nvGraphicFramePr>
            <p:xfrm>
              <a:off x="9165610" y="5587837"/>
              <a:ext cx="1320045" cy="742526"/>
            </p:xfrm>
            <a:graphic>
              <a:graphicData uri="http://schemas.microsoft.com/office/powerpoint/2016/sectionzoom">
                <psez:sectionZm>
                  <psez:sectionZmObj sectionId="{163127ED-65D6-4F05-9C58-E2EA2A326D3D}">
                    <psez:zmPr id="{88A1C729-7187-441A-82AD-D2CC952111CD}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0045" cy="7425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9" name="Section Zoom 58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CA38B959-5E3C-E4CF-7F6E-E47C3AEA56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65610" y="5587837"/>
                <a:ext cx="1320045" cy="7425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7" name="Section Zoom 56">
                <a:extLst>
                  <a:ext uri="{FF2B5EF4-FFF2-40B4-BE49-F238E27FC236}">
                    <a16:creationId xmlns:a16="http://schemas.microsoft.com/office/drawing/2014/main" id="{362215D4-7C4E-124B-7615-DF4CD99A4A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97169692"/>
                  </p:ext>
                </p:extLst>
              </p:nvPr>
            </p:nvGraphicFramePr>
            <p:xfrm>
              <a:off x="6621043" y="5331254"/>
              <a:ext cx="1320045" cy="742526"/>
            </p:xfrm>
            <a:graphic>
              <a:graphicData uri="http://schemas.microsoft.com/office/powerpoint/2016/sectionzoom">
                <psez:sectionZm>
                  <psez:sectionZmObj sectionId="{EC1F269F-C1F1-4FEA-8973-A826606FF2E4}">
                    <psez:zmPr id="{47840975-F1AA-4367-B5AC-E13928F8C5B0}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0045" cy="7425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7" name="Section Zoom 56">
                <a:hlinkClick r:id="rId23" action="ppaction://hlinksldjump"/>
                <a:extLst>
                  <a:ext uri="{FF2B5EF4-FFF2-40B4-BE49-F238E27FC236}">
                    <a16:creationId xmlns:a16="http://schemas.microsoft.com/office/drawing/2014/main" id="{362215D4-7C4E-124B-7615-DF4CD99A4A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21043" y="5331254"/>
                <a:ext cx="1320045" cy="7425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5" name="Section Zoom 54">
                <a:extLst>
                  <a:ext uri="{FF2B5EF4-FFF2-40B4-BE49-F238E27FC236}">
                    <a16:creationId xmlns:a16="http://schemas.microsoft.com/office/drawing/2014/main" id="{8C106371-A4B9-7756-B702-1C71832B44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3897855"/>
                  </p:ext>
                </p:extLst>
              </p:nvPr>
            </p:nvGraphicFramePr>
            <p:xfrm>
              <a:off x="4168843" y="5000745"/>
              <a:ext cx="1320045" cy="742526"/>
            </p:xfrm>
            <a:graphic>
              <a:graphicData uri="http://schemas.microsoft.com/office/powerpoint/2016/sectionzoom">
                <psez:sectionZm>
                  <psez:sectionZmObj sectionId="{B90F629A-1C49-4559-9101-27518D180D9C}">
                    <psez:zmPr id="{F3D6AF25-B733-4972-B53E-3693F0EE725C}" transitionDur="1000">
                      <p166:blipFill xmlns:p166="http://schemas.microsoft.com/office/powerpoint/2016/6/main">
                        <a:blip r:embed="rId2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0045" cy="7425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5" name="Section Zoom 54">
                <a:hlinkClick r:id="rId26" action="ppaction://hlinksldjump"/>
                <a:extLst>
                  <a:ext uri="{FF2B5EF4-FFF2-40B4-BE49-F238E27FC236}">
                    <a16:creationId xmlns:a16="http://schemas.microsoft.com/office/drawing/2014/main" id="{8C106371-A4B9-7756-B702-1C71832B44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68843" y="5000745"/>
                <a:ext cx="1320045" cy="7425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3" name="Section Zoom 52">
                <a:extLst>
                  <a:ext uri="{FF2B5EF4-FFF2-40B4-BE49-F238E27FC236}">
                    <a16:creationId xmlns:a16="http://schemas.microsoft.com/office/drawing/2014/main" id="{E432FC13-0A2C-5F99-3069-F53F2C0CE11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596541"/>
                  </p:ext>
                </p:extLst>
              </p:nvPr>
            </p:nvGraphicFramePr>
            <p:xfrm>
              <a:off x="1791270" y="4541432"/>
              <a:ext cx="1320045" cy="742526"/>
            </p:xfrm>
            <a:graphic>
              <a:graphicData uri="http://schemas.microsoft.com/office/powerpoint/2016/sectionzoom">
                <psez:sectionZm>
                  <psez:sectionZmObj sectionId="{7314B055-EE9E-4A5C-BCCC-8769129B99CF}">
                    <psez:zmPr id="{F8D068FC-527C-4867-9FB3-5D21F4D772BE}" transitionDur="1000">
                      <p166:blipFill xmlns:p166="http://schemas.microsoft.com/office/powerpoint/2016/6/main">
                        <a:blip r:embed="rId2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0045" cy="7425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3" name="Section Zoom 52">
                <a:hlinkClick r:id="rId29" action="ppaction://hlinksldjump"/>
                <a:extLst>
                  <a:ext uri="{FF2B5EF4-FFF2-40B4-BE49-F238E27FC236}">
                    <a16:creationId xmlns:a16="http://schemas.microsoft.com/office/drawing/2014/main" id="{E432FC13-0A2C-5F99-3069-F53F2C0CE1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91270" y="4541432"/>
                <a:ext cx="1320045" cy="7425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1" name="Section Zoom 40">
                <a:extLst>
                  <a:ext uri="{FF2B5EF4-FFF2-40B4-BE49-F238E27FC236}">
                    <a16:creationId xmlns:a16="http://schemas.microsoft.com/office/drawing/2014/main" id="{F24435A3-21AC-11C3-4D64-8C3ABAD2D06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5414005"/>
                  </p:ext>
                </p:extLst>
              </p:nvPr>
            </p:nvGraphicFramePr>
            <p:xfrm>
              <a:off x="5295719" y="1661609"/>
              <a:ext cx="1320045" cy="742526"/>
            </p:xfrm>
            <a:graphic>
              <a:graphicData uri="http://schemas.microsoft.com/office/powerpoint/2016/sectionzoom">
                <psez:sectionZm>
                  <psez:sectionZmObj sectionId="{7C7FEC1F-F2F6-45EC-9503-CB5EB6C03FF2}">
                    <psez:zmPr id="{B15630C4-11F6-443F-8772-4520F33F667A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0045" cy="7425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1" name="Section Zoom 40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F24435A3-21AC-11C3-4D64-8C3ABAD2D0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95719" y="1661609"/>
                <a:ext cx="1320045" cy="7425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4" name="Section Zoom 33">
                <a:extLst>
                  <a:ext uri="{FF2B5EF4-FFF2-40B4-BE49-F238E27FC236}">
                    <a16:creationId xmlns:a16="http://schemas.microsoft.com/office/drawing/2014/main" id="{B56D23A3-F8C7-28C0-434B-E7A77D2975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53168697"/>
                  </p:ext>
                </p:extLst>
              </p:nvPr>
            </p:nvGraphicFramePr>
            <p:xfrm>
              <a:off x="440140" y="1260424"/>
              <a:ext cx="1320045" cy="742526"/>
            </p:xfrm>
            <a:graphic>
              <a:graphicData uri="http://schemas.microsoft.com/office/powerpoint/2016/sectionzoom">
                <psez:sectionZm>
                  <psez:sectionZmObj sectionId="{E88CBA1A-2CB9-4AD9-ADAF-8FDAB4865896}">
                    <psez:zmPr id="{DA2F9A4E-3808-4D7B-835A-1B5F78AAA365}" transitionDur="100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0045" cy="7425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4" name="Section Zoom 33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B56D23A3-F8C7-28C0-434B-E7A77D2975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140" y="1260424"/>
                <a:ext cx="1320045" cy="7425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9" name="Section Zoom 38">
                <a:extLst>
                  <a:ext uri="{FF2B5EF4-FFF2-40B4-BE49-F238E27FC236}">
                    <a16:creationId xmlns:a16="http://schemas.microsoft.com/office/drawing/2014/main" id="{6FB2488F-91BF-D760-9EFA-660BE6F1CA8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0123198"/>
                  </p:ext>
                </p:extLst>
              </p:nvPr>
            </p:nvGraphicFramePr>
            <p:xfrm>
              <a:off x="2866705" y="1475712"/>
              <a:ext cx="1320045" cy="742526"/>
            </p:xfrm>
            <a:graphic>
              <a:graphicData uri="http://schemas.microsoft.com/office/powerpoint/2016/sectionzoom">
                <psez:sectionZm>
                  <psez:sectionZmObj sectionId="{7EA0571A-2E59-4D29-9494-D0871A1F8607}">
                    <psez:zmPr id="{910965E6-C3B0-4A07-8266-67527E38A3D0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20045" cy="74252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9" name="Section Zoom 38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6FB2488F-91BF-D760-9EFA-660BE6F1CA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66705" y="1475712"/>
                <a:ext cx="1320045" cy="742526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10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13</a:t>
            </a:fld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0"/>
            <a:ext cx="12192000" cy="6938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9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3900" b="1" dirty="0">
                <a:solidFill>
                  <a:schemeClr val="bg1"/>
                </a:solidFill>
              </a:rPr>
              <a:t>&lt;2013</a:t>
            </a:r>
          </a:p>
        </p:txBody>
      </p:sp>
    </p:spTree>
    <p:extLst>
      <p:ext uri="{BB962C8B-B14F-4D97-AF65-F5344CB8AC3E}">
        <p14:creationId xmlns:p14="http://schemas.microsoft.com/office/powerpoint/2010/main" val="3996807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14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10692748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&lt;2013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0729" y="1110018"/>
            <a:ext cx="10515600" cy="4575241"/>
          </a:xfrm>
        </p:spPr>
        <p:txBody>
          <a:bodyPr>
            <a:normAutofit/>
          </a:bodyPr>
          <a:lstStyle/>
          <a:p>
            <a:r>
              <a:rPr lang="en-US" sz="4000" dirty="0"/>
              <a:t>32T</a:t>
            </a:r>
          </a:p>
          <a:p>
            <a:r>
              <a:rPr lang="en-US" sz="4000" dirty="0"/>
              <a:t>Andrew Williams</a:t>
            </a:r>
          </a:p>
          <a:p>
            <a:r>
              <a:rPr lang="en-US" sz="4000" dirty="0"/>
              <a:t>ICRAR UWA DIA team + Curtin start</a:t>
            </a:r>
          </a:p>
          <a:p>
            <a:pPr marL="0" indent="0">
              <a:buNone/>
            </a:pPr>
            <a:r>
              <a:rPr lang="en-US" sz="4000" dirty="0"/>
              <a:t>early NGAS testing / Benchmarking</a:t>
            </a:r>
          </a:p>
          <a:p>
            <a:r>
              <a:rPr lang="en-US" sz="4000" dirty="0"/>
              <a:t>Sneaker-net!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72E42-1AB1-3DAA-5E5E-F613D9843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752" y="1110018"/>
            <a:ext cx="1755100" cy="1774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6D00C8-53E8-7639-102E-9CB6BDF7D9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002" y="3601709"/>
            <a:ext cx="3122443" cy="24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5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15</a:t>
            </a:fld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0"/>
            <a:ext cx="12192000" cy="6938125"/>
          </a:xfrm>
          <a:prstGeom prst="rect">
            <a:avLst/>
          </a:prstGeom>
          <a:solidFill>
            <a:srgbClr val="A36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9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3900" b="1" dirty="0">
                <a:solidFill>
                  <a:schemeClr val="bg1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518000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16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10692748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2013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0729" y="1333920"/>
            <a:ext cx="10515600" cy="435133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2612E"/>
                </a:solidFill>
              </a:rPr>
              <a:t>Phase 1</a:t>
            </a:r>
          </a:p>
          <a:p>
            <a:r>
              <a:rPr lang="en-US" sz="4000" dirty="0"/>
              <a:t>128T</a:t>
            </a:r>
          </a:p>
          <a:p>
            <a:r>
              <a:rPr lang="en-US" sz="4000" dirty="0"/>
              <a:t>Science starts!</a:t>
            </a:r>
          </a:p>
          <a:p>
            <a:r>
              <a:rPr lang="en-US" sz="4000" dirty="0"/>
              <a:t>NGAS &amp; Pawsey archive deployed</a:t>
            </a:r>
          </a:p>
          <a:p>
            <a:r>
              <a:rPr lang="en-US" sz="4000" dirty="0"/>
              <a:t>Galaxy supercomputer commissioned</a:t>
            </a:r>
          </a:p>
          <a:p>
            <a:r>
              <a:rPr lang="en-US" sz="4000" dirty="0"/>
              <a:t>VCS Testing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FB8703-6631-6BB1-7D0F-C201D9E172FE}"/>
              </a:ext>
            </a:extLst>
          </p:cNvPr>
          <p:cNvGrpSpPr/>
          <p:nvPr/>
        </p:nvGrpSpPr>
        <p:grpSpPr>
          <a:xfrm>
            <a:off x="9847868" y="1375195"/>
            <a:ext cx="1640264" cy="1640264"/>
            <a:chOff x="4609707" y="2158738"/>
            <a:chExt cx="1640264" cy="16402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03A954-C5D8-5F42-5B73-EE36149DE9D8}"/>
                </a:ext>
              </a:extLst>
            </p:cNvPr>
            <p:cNvSpPr/>
            <p:nvPr/>
          </p:nvSpPr>
          <p:spPr>
            <a:xfrm>
              <a:off x="4609707" y="2158738"/>
              <a:ext cx="1640264" cy="164026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87C852-9ED5-D878-52AB-4E99807FF6CC}"/>
                </a:ext>
              </a:extLst>
            </p:cNvPr>
            <p:cNvSpPr txBox="1"/>
            <p:nvPr/>
          </p:nvSpPr>
          <p:spPr>
            <a:xfrm>
              <a:off x="4878371" y="2624927"/>
              <a:ext cx="11029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solidFill>
                    <a:schemeClr val="accent2"/>
                  </a:solidFill>
                </a:rPr>
                <a:t>1PB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232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17</a:t>
            </a:fld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0"/>
            <a:ext cx="12192000" cy="6938125"/>
          </a:xfrm>
          <a:prstGeom prst="rect">
            <a:avLst/>
          </a:prstGeom>
          <a:solidFill>
            <a:srgbClr val="8463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9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3900" b="1" dirty="0">
                <a:solidFill>
                  <a:schemeClr val="bg1"/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2717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18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10692748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2014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95493" y="1324822"/>
            <a:ext cx="10515600" cy="4351339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Obsdownload.py developed (</a:t>
            </a:r>
            <a:r>
              <a:rPr lang="en-US" sz="4000" dirty="0" err="1"/>
              <a:t>MWA_Tools</a:t>
            </a:r>
            <a:r>
              <a:rPr lang="en-US" sz="4000" dirty="0"/>
              <a:t>)</a:t>
            </a:r>
          </a:p>
          <a:p>
            <a:r>
              <a:rPr lang="en-US" sz="4000" dirty="0"/>
              <a:t>NGAS mirrors established:</a:t>
            </a:r>
          </a:p>
          <a:p>
            <a:pPr lvl="1"/>
            <a:r>
              <a:rPr lang="en-US" sz="3600" dirty="0"/>
              <a:t>MIT Haystack (USA)</a:t>
            </a:r>
          </a:p>
          <a:p>
            <a:pPr lvl="1"/>
            <a:r>
              <a:rPr lang="en-US" sz="4000" dirty="0"/>
              <a:t>University of Melbourne (Aus)</a:t>
            </a:r>
          </a:p>
          <a:p>
            <a:pPr lvl="1"/>
            <a:r>
              <a:rPr lang="en-US" sz="4000" dirty="0"/>
              <a:t>Victoria University of Wellington (NZ)</a:t>
            </a:r>
          </a:p>
          <a:p>
            <a:r>
              <a:rPr lang="en-US" sz="4000" dirty="0"/>
              <a:t>Cotter pre-processor developed by André Offringa</a:t>
            </a:r>
          </a:p>
          <a:p>
            <a:r>
              <a:rPr lang="en-US" sz="4000" dirty="0"/>
              <a:t>10G link to Pawsey(?)</a:t>
            </a:r>
          </a:p>
          <a:p>
            <a:pPr marL="0" indent="0">
              <a:buNone/>
            </a:pPr>
            <a:endParaRPr lang="en-US" sz="4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FB8703-6631-6BB1-7D0F-C201D9E172FE}"/>
              </a:ext>
            </a:extLst>
          </p:cNvPr>
          <p:cNvGrpSpPr/>
          <p:nvPr/>
        </p:nvGrpSpPr>
        <p:grpSpPr>
          <a:xfrm>
            <a:off x="9847868" y="1375195"/>
            <a:ext cx="1640264" cy="1640264"/>
            <a:chOff x="4609707" y="2158738"/>
            <a:chExt cx="1640264" cy="16402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03A954-C5D8-5F42-5B73-EE36149DE9D8}"/>
                </a:ext>
              </a:extLst>
            </p:cNvPr>
            <p:cNvSpPr/>
            <p:nvPr/>
          </p:nvSpPr>
          <p:spPr>
            <a:xfrm>
              <a:off x="4609707" y="2158738"/>
              <a:ext cx="1640264" cy="164026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87C852-9ED5-D878-52AB-4E99807FF6CC}"/>
                </a:ext>
              </a:extLst>
            </p:cNvPr>
            <p:cNvSpPr txBox="1"/>
            <p:nvPr/>
          </p:nvSpPr>
          <p:spPr>
            <a:xfrm>
              <a:off x="4688265" y="2624927"/>
              <a:ext cx="1470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solidFill>
                    <a:schemeClr val="accent2"/>
                  </a:solidFill>
                </a:rPr>
                <a:t>4PB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8437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19</a:t>
            </a:fld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0"/>
            <a:ext cx="12192000" cy="6938125"/>
          </a:xfrm>
          <a:prstGeom prst="rect">
            <a:avLst/>
          </a:prstGeom>
          <a:solidFill>
            <a:srgbClr val="67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9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3900" b="1" dirty="0">
                <a:solidFill>
                  <a:schemeClr val="bg1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14921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2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7216451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Acknowledgement of Country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57478C-96EE-E7E3-0B19-9E74B291B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8948" y="1402060"/>
            <a:ext cx="6239054" cy="427997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AC008B-2516-521D-6241-74168112B91F}"/>
              </a:ext>
            </a:extLst>
          </p:cNvPr>
          <p:cNvCxnSpPr>
            <a:cxnSpLocks/>
          </p:cNvCxnSpPr>
          <p:nvPr/>
        </p:nvCxnSpPr>
        <p:spPr>
          <a:xfrm flipH="1" flipV="1">
            <a:off x="6325216" y="3639401"/>
            <a:ext cx="1" cy="23783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CF387FD-32FD-D0C1-5483-3CDA6F8EB8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551" y="1756011"/>
            <a:ext cx="2424752" cy="3257265"/>
          </a:xfrm>
          <a:prstGeom prst="rect">
            <a:avLst/>
          </a:prstGeom>
        </p:spPr>
      </p:pic>
      <p:pic>
        <p:nvPicPr>
          <p:cNvPr id="4" name="Picture 3" descr="A map of australia with red lines&#10;&#10;Description automatically generated">
            <a:extLst>
              <a:ext uri="{FF2B5EF4-FFF2-40B4-BE49-F238E27FC236}">
                <a16:creationId xmlns:a16="http://schemas.microsoft.com/office/drawing/2014/main" id="{1B6E4613-D5BC-7117-CB39-884804D91B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" y="2212251"/>
            <a:ext cx="3388362" cy="2963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3E21F3-9958-F760-5EDD-B446D613B752}"/>
              </a:ext>
            </a:extLst>
          </p:cNvPr>
          <p:cNvSpPr/>
          <p:nvPr/>
        </p:nvSpPr>
        <p:spPr>
          <a:xfrm>
            <a:off x="2407467" y="4153469"/>
            <a:ext cx="608688" cy="482221"/>
          </a:xfrm>
          <a:prstGeom prst="rect">
            <a:avLst/>
          </a:prstGeom>
          <a:solidFill>
            <a:srgbClr val="42C131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C5E37D-1E4F-76B4-F0EF-057EA3431840}"/>
              </a:ext>
            </a:extLst>
          </p:cNvPr>
          <p:cNvCxnSpPr/>
          <p:nvPr/>
        </p:nvCxnSpPr>
        <p:spPr>
          <a:xfrm flipV="1">
            <a:off x="2407467" y="1402060"/>
            <a:ext cx="1096030" cy="275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7AD4A9-44F3-9ADD-3D21-596291FDC891}"/>
              </a:ext>
            </a:extLst>
          </p:cNvPr>
          <p:cNvCxnSpPr/>
          <p:nvPr/>
        </p:nvCxnSpPr>
        <p:spPr>
          <a:xfrm>
            <a:off x="2407467" y="4635690"/>
            <a:ext cx="1096029" cy="1046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212C4C3A-8635-DC70-BF7A-31FD01505515}"/>
              </a:ext>
            </a:extLst>
          </p:cNvPr>
          <p:cNvSpPr/>
          <p:nvPr/>
        </p:nvSpPr>
        <p:spPr>
          <a:xfrm>
            <a:off x="2665863" y="4349089"/>
            <a:ext cx="99019" cy="9901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E0649698-8DC9-3366-9182-88778BADF895}"/>
              </a:ext>
            </a:extLst>
          </p:cNvPr>
          <p:cNvSpPr/>
          <p:nvPr/>
        </p:nvSpPr>
        <p:spPr>
          <a:xfrm>
            <a:off x="6275707" y="3500627"/>
            <a:ext cx="99019" cy="9901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D58684-8594-D8CA-B6FB-228815B7C7AD}"/>
              </a:ext>
            </a:extLst>
          </p:cNvPr>
          <p:cNvSpPr txBox="1"/>
          <p:nvPr/>
        </p:nvSpPr>
        <p:spPr>
          <a:xfrm>
            <a:off x="24697" y="4989587"/>
            <a:ext cx="127951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00" dirty="0"/>
              <a:t>Map: Gold Coast Australia Travel Tips.com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01DF55-629B-C203-73D4-A7327D2CFB67}"/>
              </a:ext>
            </a:extLst>
          </p:cNvPr>
          <p:cNvSpPr txBox="1"/>
          <p:nvPr/>
        </p:nvSpPr>
        <p:spPr>
          <a:xfrm>
            <a:off x="10894239" y="1756011"/>
            <a:ext cx="13404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</a:rPr>
              <a:t>Image: Chris </a:t>
            </a:r>
            <a:r>
              <a:rPr lang="en-US" sz="500" dirty="0" err="1">
                <a:solidFill>
                  <a:schemeClr val="bg1"/>
                </a:solidFill>
              </a:rPr>
              <a:t>Tzaros</a:t>
            </a:r>
            <a:r>
              <a:rPr lang="en-US" sz="500" dirty="0">
                <a:solidFill>
                  <a:schemeClr val="bg1"/>
                </a:solidFill>
              </a:rPr>
              <a:t> (Birds Bush and Beyond)</a:t>
            </a:r>
            <a:endParaRPr lang="en-AU" sz="5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558DB-1CA9-035F-3023-507F8D3E4C7F}"/>
              </a:ext>
            </a:extLst>
          </p:cNvPr>
          <p:cNvSpPr txBox="1"/>
          <p:nvPr/>
        </p:nvSpPr>
        <p:spPr>
          <a:xfrm>
            <a:off x="6397668" y="5750410"/>
            <a:ext cx="448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 am here (just a few km south of Wangaratta)</a:t>
            </a:r>
          </a:p>
        </p:txBody>
      </p:sp>
    </p:spTree>
    <p:extLst>
      <p:ext uri="{BB962C8B-B14F-4D97-AF65-F5344CB8AC3E}">
        <p14:creationId xmlns:p14="http://schemas.microsoft.com/office/powerpoint/2010/main" val="2871963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20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10692748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2015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0729" y="1333920"/>
            <a:ext cx="10515600" cy="4351339"/>
          </a:xfrm>
        </p:spPr>
        <p:txBody>
          <a:bodyPr>
            <a:normAutofit/>
          </a:bodyPr>
          <a:lstStyle/>
          <a:p>
            <a:r>
              <a:rPr lang="en-US" sz="4000" dirty="0"/>
              <a:t>voltdownload.py developed</a:t>
            </a:r>
          </a:p>
          <a:p>
            <a:r>
              <a:rPr lang="en-US" sz="4000" dirty="0"/>
              <a:t>Obviously, everyone was busy </a:t>
            </a:r>
            <a:r>
              <a:rPr lang="en-US" sz="4000" dirty="0" err="1"/>
              <a:t>sciencing</a:t>
            </a:r>
            <a:endParaRPr lang="en-US" sz="4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FB8703-6631-6BB1-7D0F-C201D9E172FE}"/>
              </a:ext>
            </a:extLst>
          </p:cNvPr>
          <p:cNvGrpSpPr/>
          <p:nvPr/>
        </p:nvGrpSpPr>
        <p:grpSpPr>
          <a:xfrm>
            <a:off x="9847868" y="1375195"/>
            <a:ext cx="1640264" cy="1640264"/>
            <a:chOff x="4609707" y="2158738"/>
            <a:chExt cx="1640264" cy="16402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03A954-C5D8-5F42-5B73-EE36149DE9D8}"/>
                </a:ext>
              </a:extLst>
            </p:cNvPr>
            <p:cNvSpPr/>
            <p:nvPr/>
          </p:nvSpPr>
          <p:spPr>
            <a:xfrm>
              <a:off x="4609707" y="2158738"/>
              <a:ext cx="1640264" cy="164026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87C852-9ED5-D878-52AB-4E99807FF6CC}"/>
                </a:ext>
              </a:extLst>
            </p:cNvPr>
            <p:cNvSpPr txBox="1"/>
            <p:nvPr/>
          </p:nvSpPr>
          <p:spPr>
            <a:xfrm>
              <a:off x="4688265" y="2624927"/>
              <a:ext cx="1470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solidFill>
                    <a:schemeClr val="accent2"/>
                  </a:solidFill>
                </a:rPr>
                <a:t>10PB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273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21</a:t>
            </a:fld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0"/>
            <a:ext cx="12192000" cy="6938125"/>
          </a:xfrm>
          <a:prstGeom prst="rect">
            <a:avLst/>
          </a:prstGeom>
          <a:solidFill>
            <a:srgbClr val="4D5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9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3900" b="1" dirty="0">
                <a:solidFill>
                  <a:schemeClr val="bg1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340793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22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10692748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2016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0729" y="1333920"/>
            <a:ext cx="10515600" cy="4351339"/>
          </a:xfrm>
        </p:spPr>
        <p:txBody>
          <a:bodyPr>
            <a:normAutofit/>
          </a:bodyPr>
          <a:lstStyle/>
          <a:p>
            <a:r>
              <a:rPr lang="en-US" sz="4000" dirty="0"/>
              <a:t>Greg Sleap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MWA ASVO design study</a:t>
            </a:r>
          </a:p>
          <a:p>
            <a:r>
              <a:rPr lang="en-US" sz="4000" dirty="0"/>
              <a:t>MWA Collaboration management design</a:t>
            </a:r>
          </a:p>
          <a:p>
            <a:endParaRPr lang="en-US" sz="4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FB8703-6631-6BB1-7D0F-C201D9E172FE}"/>
              </a:ext>
            </a:extLst>
          </p:cNvPr>
          <p:cNvGrpSpPr/>
          <p:nvPr/>
        </p:nvGrpSpPr>
        <p:grpSpPr>
          <a:xfrm>
            <a:off x="9847868" y="1375195"/>
            <a:ext cx="1640264" cy="1640264"/>
            <a:chOff x="4609707" y="2158738"/>
            <a:chExt cx="1640264" cy="16402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03A954-C5D8-5F42-5B73-EE36149DE9D8}"/>
                </a:ext>
              </a:extLst>
            </p:cNvPr>
            <p:cNvSpPr/>
            <p:nvPr/>
          </p:nvSpPr>
          <p:spPr>
            <a:xfrm>
              <a:off x="4609707" y="2158738"/>
              <a:ext cx="1640264" cy="164026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87C852-9ED5-D878-52AB-4E99807FF6CC}"/>
                </a:ext>
              </a:extLst>
            </p:cNvPr>
            <p:cNvSpPr txBox="1"/>
            <p:nvPr/>
          </p:nvSpPr>
          <p:spPr>
            <a:xfrm>
              <a:off x="4688265" y="2624927"/>
              <a:ext cx="1470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solidFill>
                    <a:schemeClr val="accent2"/>
                  </a:solidFill>
                </a:rPr>
                <a:t>14PB</a:t>
              </a:r>
            </a:p>
          </p:txBody>
        </p:sp>
      </p:grpSp>
      <p:pic>
        <p:nvPicPr>
          <p:cNvPr id="3" name="Picture 2" descr="A person with a beard smiling&#10;&#10;Description automatically generated">
            <a:extLst>
              <a:ext uri="{FF2B5EF4-FFF2-40B4-BE49-F238E27FC236}">
                <a16:creationId xmlns:a16="http://schemas.microsoft.com/office/drawing/2014/main" id="{47C1A74A-90BB-FAB6-1FF6-B15D88D60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96" y="2029769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77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23</a:t>
            </a:fld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0"/>
            <a:ext cx="12192000" cy="6938125"/>
          </a:xfrm>
          <a:prstGeom prst="rect">
            <a:avLst/>
          </a:prstGeom>
          <a:solidFill>
            <a:srgbClr val="3653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9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3900" b="1" dirty="0">
                <a:solidFill>
                  <a:schemeClr val="bg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522450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24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10692748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2017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0729" y="1333920"/>
            <a:ext cx="10515600" cy="4539167"/>
          </a:xfrm>
        </p:spPr>
        <p:txBody>
          <a:bodyPr>
            <a:normAutofit fontScale="92500"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Phase 2</a:t>
            </a:r>
          </a:p>
          <a:p>
            <a:r>
              <a:rPr lang="en-US" sz="4000" dirty="0"/>
              <a:t>6 New arch boxes deployed at MRO</a:t>
            </a:r>
          </a:p>
          <a:p>
            <a:r>
              <a:rPr lang="en-US" sz="4000" dirty="0"/>
              <a:t>100G link commissioned</a:t>
            </a:r>
          </a:p>
          <a:p>
            <a:r>
              <a:rPr lang="en-US" sz="4000" dirty="0"/>
              <a:t>10 </a:t>
            </a:r>
            <a:r>
              <a:rPr lang="en-US" sz="4000" dirty="0" err="1"/>
              <a:t>mwacache</a:t>
            </a:r>
            <a:r>
              <a:rPr lang="en-US" sz="4000" dirty="0"/>
              <a:t> boxes deployed for testing</a:t>
            </a:r>
          </a:p>
          <a:p>
            <a:r>
              <a:rPr lang="en-US" sz="4000" dirty="0"/>
              <a:t>MRO VM cluster &amp; SAN commissioned</a:t>
            </a:r>
          </a:p>
          <a:p>
            <a:r>
              <a:rPr lang="en-US" sz="4000" dirty="0"/>
              <a:t>MWA ASVO v1 launched (data available to public)</a:t>
            </a:r>
          </a:p>
          <a:p>
            <a:r>
              <a:rPr lang="en-US" sz="4000" dirty="0"/>
              <a:t>MWA VO services launched</a:t>
            </a:r>
          </a:p>
          <a:p>
            <a:endParaRPr lang="en-US" sz="4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FB8703-6631-6BB1-7D0F-C201D9E172FE}"/>
              </a:ext>
            </a:extLst>
          </p:cNvPr>
          <p:cNvGrpSpPr/>
          <p:nvPr/>
        </p:nvGrpSpPr>
        <p:grpSpPr>
          <a:xfrm>
            <a:off x="9847868" y="1375195"/>
            <a:ext cx="1640264" cy="1640264"/>
            <a:chOff x="4609707" y="2158738"/>
            <a:chExt cx="1640264" cy="16402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03A954-C5D8-5F42-5B73-EE36149DE9D8}"/>
                </a:ext>
              </a:extLst>
            </p:cNvPr>
            <p:cNvSpPr/>
            <p:nvPr/>
          </p:nvSpPr>
          <p:spPr>
            <a:xfrm>
              <a:off x="4609707" y="2158738"/>
              <a:ext cx="1640264" cy="164026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87C852-9ED5-D878-52AB-4E99807FF6CC}"/>
                </a:ext>
              </a:extLst>
            </p:cNvPr>
            <p:cNvSpPr txBox="1"/>
            <p:nvPr/>
          </p:nvSpPr>
          <p:spPr>
            <a:xfrm>
              <a:off x="4688265" y="2624927"/>
              <a:ext cx="1470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solidFill>
                    <a:schemeClr val="accent2"/>
                  </a:solidFill>
                </a:rPr>
                <a:t>19PB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3358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25</a:t>
            </a:fld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0"/>
            <a:ext cx="12192000" cy="6938125"/>
          </a:xfrm>
          <a:prstGeom prst="rect">
            <a:avLst/>
          </a:prstGeom>
          <a:solidFill>
            <a:srgbClr val="224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9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3900" b="1" dirty="0">
                <a:solidFill>
                  <a:schemeClr val="bg1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205141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26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10692748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2018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5220" y="1329371"/>
            <a:ext cx="10515600" cy="4351339"/>
          </a:xfrm>
        </p:spPr>
        <p:txBody>
          <a:bodyPr>
            <a:normAutofit/>
          </a:bodyPr>
          <a:lstStyle/>
          <a:p>
            <a:r>
              <a:rPr lang="en-AU" sz="4000" dirty="0"/>
              <a:t>Hasan Rayan</a:t>
            </a:r>
          </a:p>
          <a:p>
            <a:r>
              <a:rPr lang="en-AU" sz="4000" dirty="0"/>
              <a:t>MRO M&amp;C network upgrade</a:t>
            </a:r>
          </a:p>
          <a:p>
            <a:r>
              <a:rPr lang="en-AU" sz="4000" dirty="0"/>
              <a:t>MWA ASVO v2 (calibration feature, SSO)</a:t>
            </a:r>
          </a:p>
          <a:p>
            <a:r>
              <a:rPr lang="en-AU" sz="4000" dirty="0"/>
              <a:t>MWA Collaboration/Identity Management went live (SSO, Registry, Wiki, Mailman, MWA ASVO)</a:t>
            </a:r>
          </a:p>
          <a:p>
            <a:r>
              <a:rPr lang="en-AU" sz="4000" dirty="0"/>
              <a:t>SKA Data Workshop at SHAO</a:t>
            </a:r>
          </a:p>
          <a:p>
            <a:endParaRPr lang="en-US" sz="4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FB8703-6631-6BB1-7D0F-C201D9E172FE}"/>
              </a:ext>
            </a:extLst>
          </p:cNvPr>
          <p:cNvGrpSpPr/>
          <p:nvPr/>
        </p:nvGrpSpPr>
        <p:grpSpPr>
          <a:xfrm>
            <a:off x="9847868" y="1375195"/>
            <a:ext cx="1640264" cy="1640264"/>
            <a:chOff x="4609707" y="2158738"/>
            <a:chExt cx="1640264" cy="16402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03A954-C5D8-5F42-5B73-EE36149DE9D8}"/>
                </a:ext>
              </a:extLst>
            </p:cNvPr>
            <p:cNvSpPr/>
            <p:nvPr/>
          </p:nvSpPr>
          <p:spPr>
            <a:xfrm>
              <a:off x="4609707" y="2158738"/>
              <a:ext cx="1640264" cy="164026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87C852-9ED5-D878-52AB-4E99807FF6CC}"/>
                </a:ext>
              </a:extLst>
            </p:cNvPr>
            <p:cNvSpPr txBox="1"/>
            <p:nvPr/>
          </p:nvSpPr>
          <p:spPr>
            <a:xfrm>
              <a:off x="4688265" y="2624927"/>
              <a:ext cx="1470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solidFill>
                    <a:schemeClr val="accent2"/>
                  </a:solidFill>
                </a:rPr>
                <a:t>30PB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4971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27</a:t>
            </a:fld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0"/>
            <a:ext cx="12192000" cy="6938125"/>
          </a:xfrm>
          <a:prstGeom prst="rect">
            <a:avLst/>
          </a:prstGeom>
          <a:solidFill>
            <a:srgbClr val="104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9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3900" b="1" dirty="0">
                <a:solidFill>
                  <a:schemeClr val="bg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623349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28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10692748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2019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1445" y="1333920"/>
            <a:ext cx="10884884" cy="4351339"/>
          </a:xfrm>
        </p:spPr>
        <p:txBody>
          <a:bodyPr>
            <a:normAutofit/>
          </a:bodyPr>
          <a:lstStyle/>
          <a:p>
            <a:r>
              <a:rPr lang="en-US" sz="4000" dirty="0"/>
              <a:t>AWS deployment for web and DB servers</a:t>
            </a:r>
          </a:p>
          <a:p>
            <a:r>
              <a:rPr lang="en-US" sz="4000" dirty="0"/>
              <a:t>Pawsey $70M refresh</a:t>
            </a:r>
          </a:p>
          <a:p>
            <a:r>
              <a:rPr lang="en-US" sz="4000" dirty="0"/>
              <a:t>MWAX &amp; archiving design</a:t>
            </a:r>
          </a:p>
          <a:p>
            <a:r>
              <a:rPr lang="en-US" sz="4000" dirty="0"/>
              <a:t>Large-scale transfer of GLEAM public data to INAF (Trieste, Italy)</a:t>
            </a:r>
          </a:p>
          <a:p>
            <a:endParaRPr lang="en-US" sz="4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FB8703-6631-6BB1-7D0F-C201D9E172FE}"/>
              </a:ext>
            </a:extLst>
          </p:cNvPr>
          <p:cNvGrpSpPr/>
          <p:nvPr/>
        </p:nvGrpSpPr>
        <p:grpSpPr>
          <a:xfrm>
            <a:off x="9847868" y="1375195"/>
            <a:ext cx="1640264" cy="1640264"/>
            <a:chOff x="4609707" y="2158738"/>
            <a:chExt cx="1640264" cy="16402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03A954-C5D8-5F42-5B73-EE36149DE9D8}"/>
                </a:ext>
              </a:extLst>
            </p:cNvPr>
            <p:cNvSpPr/>
            <p:nvPr/>
          </p:nvSpPr>
          <p:spPr>
            <a:xfrm>
              <a:off x="4609707" y="2158738"/>
              <a:ext cx="1640264" cy="164026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87C852-9ED5-D878-52AB-4E99807FF6CC}"/>
                </a:ext>
              </a:extLst>
            </p:cNvPr>
            <p:cNvSpPr txBox="1"/>
            <p:nvPr/>
          </p:nvSpPr>
          <p:spPr>
            <a:xfrm>
              <a:off x="4688265" y="2624927"/>
              <a:ext cx="1470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solidFill>
                    <a:schemeClr val="accent2"/>
                  </a:solidFill>
                </a:rPr>
                <a:t>35PB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633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29</a:t>
            </a:fld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0"/>
            <a:ext cx="12192000" cy="6938125"/>
          </a:xfrm>
          <a:prstGeom prst="rect">
            <a:avLst/>
          </a:prstGeom>
          <a:solidFill>
            <a:srgbClr val="053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9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3900" b="1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7968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3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10692748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MWA Archive Update &amp; Retrospective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0729" y="1123666"/>
            <a:ext cx="10515600" cy="4561593"/>
          </a:xfrm>
        </p:spPr>
        <p:txBody>
          <a:bodyPr>
            <a:normAutofit/>
          </a:bodyPr>
          <a:lstStyle/>
          <a:p>
            <a:r>
              <a:rPr lang="en-US" sz="4000" dirty="0"/>
              <a:t>New Starters</a:t>
            </a:r>
          </a:p>
          <a:p>
            <a:r>
              <a:rPr lang="en-US" sz="4000" dirty="0"/>
              <a:t>MWA Archive Volume Update</a:t>
            </a:r>
          </a:p>
          <a:p>
            <a:r>
              <a:rPr lang="en-US" sz="4000" dirty="0"/>
              <a:t>MWA Archive Timeline</a:t>
            </a:r>
          </a:p>
          <a:p>
            <a:r>
              <a:rPr lang="en-US" sz="4000" dirty="0"/>
              <a:t>Data Retention Update</a:t>
            </a:r>
          </a:p>
          <a:p>
            <a:r>
              <a:rPr lang="en-US" sz="4000" dirty="0"/>
              <a:t>MWA ASVO &amp; System Updates</a:t>
            </a:r>
          </a:p>
        </p:txBody>
      </p:sp>
    </p:spTree>
    <p:extLst>
      <p:ext uri="{BB962C8B-B14F-4D97-AF65-F5344CB8AC3E}">
        <p14:creationId xmlns:p14="http://schemas.microsoft.com/office/powerpoint/2010/main" val="1286050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30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10692748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2020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0729" y="1333920"/>
            <a:ext cx="11026596" cy="4351339"/>
          </a:xfrm>
        </p:spPr>
        <p:txBody>
          <a:bodyPr>
            <a:normAutofit/>
          </a:bodyPr>
          <a:lstStyle/>
          <a:p>
            <a:r>
              <a:rPr lang="en-US" sz="4000" dirty="0"/>
              <a:t>Harrison Barlow</a:t>
            </a:r>
          </a:p>
          <a:p>
            <a:endParaRPr lang="en-US" sz="4000" dirty="0"/>
          </a:p>
          <a:p>
            <a:r>
              <a:rPr lang="en-US" sz="4000" dirty="0"/>
              <a:t>Garrawarla supercomputer commissioned</a:t>
            </a:r>
          </a:p>
          <a:p>
            <a:r>
              <a:rPr lang="en-US" sz="4000" dirty="0"/>
              <a:t>Redundant VCS/bad data deletion</a:t>
            </a:r>
          </a:p>
          <a:p>
            <a:r>
              <a:rPr lang="en-US" sz="4000" dirty="0"/>
              <a:t>Large-scale Transfer of GLEAM public data to SHAO</a:t>
            </a:r>
          </a:p>
          <a:p>
            <a:endParaRPr lang="en-US" sz="4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FB8703-6631-6BB1-7D0F-C201D9E172FE}"/>
              </a:ext>
            </a:extLst>
          </p:cNvPr>
          <p:cNvGrpSpPr/>
          <p:nvPr/>
        </p:nvGrpSpPr>
        <p:grpSpPr>
          <a:xfrm>
            <a:off x="9847868" y="1375195"/>
            <a:ext cx="1640264" cy="1640264"/>
            <a:chOff x="4609707" y="2158738"/>
            <a:chExt cx="1640264" cy="16402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03A954-C5D8-5F42-5B73-EE36149DE9D8}"/>
                </a:ext>
              </a:extLst>
            </p:cNvPr>
            <p:cNvSpPr/>
            <p:nvPr/>
          </p:nvSpPr>
          <p:spPr>
            <a:xfrm>
              <a:off x="4609707" y="2158738"/>
              <a:ext cx="1640264" cy="164026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87C852-9ED5-D878-52AB-4E99807FF6CC}"/>
                </a:ext>
              </a:extLst>
            </p:cNvPr>
            <p:cNvSpPr txBox="1"/>
            <p:nvPr/>
          </p:nvSpPr>
          <p:spPr>
            <a:xfrm>
              <a:off x="4688265" y="2624927"/>
              <a:ext cx="1470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solidFill>
                    <a:schemeClr val="accent2"/>
                  </a:solidFill>
                </a:rPr>
                <a:t>36PB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2C44D9A-F9E6-8EBF-878B-5CD95211A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874" y="1333920"/>
            <a:ext cx="1353292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5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31</a:t>
            </a:fld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0"/>
            <a:ext cx="12192000" cy="6938125"/>
          </a:xfrm>
          <a:prstGeom prst="rect">
            <a:avLst/>
          </a:prstGeom>
          <a:solidFill>
            <a:srgbClr val="062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9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3900" b="1" dirty="0">
                <a:solidFill>
                  <a:schemeClr val="bg1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17112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32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10692748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2021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4766" y="1043015"/>
            <a:ext cx="10951563" cy="5145099"/>
          </a:xfrm>
        </p:spPr>
        <p:txBody>
          <a:bodyPr>
            <a:normAutofit/>
          </a:bodyPr>
          <a:lstStyle/>
          <a:p>
            <a:r>
              <a:rPr lang="en-US" sz="4000" dirty="0"/>
              <a:t>Dev Null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 err="1"/>
              <a:t>Birli</a:t>
            </a:r>
            <a:r>
              <a:rPr lang="en-US" sz="4000" dirty="0"/>
              <a:t> development begins</a:t>
            </a:r>
          </a:p>
          <a:p>
            <a:r>
              <a:rPr lang="en-US" sz="4000" dirty="0"/>
              <a:t>MWAX commissioning</a:t>
            </a:r>
          </a:p>
          <a:p>
            <a:r>
              <a:rPr lang="en-US" sz="4000" dirty="0"/>
              <a:t>New archive system: </a:t>
            </a:r>
            <a:r>
              <a:rPr lang="en-US" sz="4000" dirty="0" err="1"/>
              <a:t>mwax_mover</a:t>
            </a:r>
            <a:r>
              <a:rPr lang="en-US" sz="4000" dirty="0"/>
              <a:t> replaced NGAS</a:t>
            </a:r>
          </a:p>
          <a:p>
            <a:pPr lvl="1"/>
            <a:r>
              <a:rPr lang="en-US" sz="3600" dirty="0"/>
              <a:t>Use of 100G link</a:t>
            </a:r>
          </a:p>
          <a:p>
            <a:pPr lvl="1"/>
            <a:r>
              <a:rPr lang="en-US" sz="3600" dirty="0"/>
              <a:t>Use of </a:t>
            </a:r>
            <a:r>
              <a:rPr lang="en-US" sz="3600" dirty="0" err="1"/>
              <a:t>mwacache</a:t>
            </a:r>
            <a:r>
              <a:rPr lang="en-US" sz="3600" dirty="0"/>
              <a:t> servers as a 3PB buffer</a:t>
            </a:r>
          </a:p>
          <a:p>
            <a:endParaRPr lang="en-US" sz="4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FB8703-6631-6BB1-7D0F-C201D9E172FE}"/>
              </a:ext>
            </a:extLst>
          </p:cNvPr>
          <p:cNvGrpSpPr/>
          <p:nvPr/>
        </p:nvGrpSpPr>
        <p:grpSpPr>
          <a:xfrm>
            <a:off x="9847868" y="1375195"/>
            <a:ext cx="1640264" cy="1640264"/>
            <a:chOff x="4609707" y="2158738"/>
            <a:chExt cx="1640264" cy="16402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03A954-C5D8-5F42-5B73-EE36149DE9D8}"/>
                </a:ext>
              </a:extLst>
            </p:cNvPr>
            <p:cNvSpPr/>
            <p:nvPr/>
          </p:nvSpPr>
          <p:spPr>
            <a:xfrm>
              <a:off x="4609707" y="2158738"/>
              <a:ext cx="1640264" cy="164026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87C852-9ED5-D878-52AB-4E99807FF6CC}"/>
                </a:ext>
              </a:extLst>
            </p:cNvPr>
            <p:cNvSpPr txBox="1"/>
            <p:nvPr/>
          </p:nvSpPr>
          <p:spPr>
            <a:xfrm>
              <a:off x="4688265" y="2624927"/>
              <a:ext cx="1470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solidFill>
                    <a:schemeClr val="accent2"/>
                  </a:solidFill>
                </a:rPr>
                <a:t>35PB</a:t>
              </a:r>
            </a:p>
          </p:txBody>
        </p:sp>
      </p:grpSp>
      <p:pic>
        <p:nvPicPr>
          <p:cNvPr id="3" name="Picture 6" descr="Profile photo for Dev Null [They/Them]">
            <a:extLst>
              <a:ext uri="{FF2B5EF4-FFF2-40B4-BE49-F238E27FC236}">
                <a16:creationId xmlns:a16="http://schemas.microsoft.com/office/drawing/2014/main" id="{9F223BF0-799C-E59E-A8FB-97E0FBAE9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2659" y="1841384"/>
            <a:ext cx="1204571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46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33</a:t>
            </a:fld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0"/>
            <a:ext cx="12192000" cy="6938125"/>
          </a:xfrm>
          <a:prstGeom prst="rect">
            <a:avLst/>
          </a:prstGeom>
          <a:solidFill>
            <a:srgbClr val="0B2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9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3900" b="1" dirty="0">
                <a:solidFill>
                  <a:schemeClr val="bg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135615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34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10692748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2022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10729" y="1333920"/>
            <a:ext cx="10515600" cy="4717270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Luke Williams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 err="1"/>
              <a:t>Birli</a:t>
            </a:r>
            <a:r>
              <a:rPr lang="en-US" sz="4000" dirty="0"/>
              <a:t> reaches feature parity with Cotter</a:t>
            </a:r>
          </a:p>
          <a:p>
            <a:r>
              <a:rPr lang="en-US" sz="4000" dirty="0"/>
              <a:t>MWA ASVO  v3 (HPC migration/VCS downloads/LTS)</a:t>
            </a:r>
          </a:p>
          <a:p>
            <a:r>
              <a:rPr lang="en-US" sz="4000" dirty="0"/>
              <a:t>Pawsey LTS replaced old DMF tape system</a:t>
            </a:r>
          </a:p>
          <a:p>
            <a:r>
              <a:rPr lang="en-US" sz="4000" dirty="0"/>
              <a:t>136T</a:t>
            </a:r>
          </a:p>
          <a:p>
            <a:endParaRPr lang="en-US" sz="4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FB8703-6631-6BB1-7D0F-C201D9E172FE}"/>
              </a:ext>
            </a:extLst>
          </p:cNvPr>
          <p:cNvGrpSpPr/>
          <p:nvPr/>
        </p:nvGrpSpPr>
        <p:grpSpPr>
          <a:xfrm>
            <a:off x="9847868" y="1375195"/>
            <a:ext cx="1640264" cy="1640264"/>
            <a:chOff x="4609707" y="2158738"/>
            <a:chExt cx="1640264" cy="16402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03A954-C5D8-5F42-5B73-EE36149DE9D8}"/>
                </a:ext>
              </a:extLst>
            </p:cNvPr>
            <p:cNvSpPr/>
            <p:nvPr/>
          </p:nvSpPr>
          <p:spPr>
            <a:xfrm>
              <a:off x="4609707" y="2158738"/>
              <a:ext cx="1640264" cy="164026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87C852-9ED5-D878-52AB-4E99807FF6CC}"/>
                </a:ext>
              </a:extLst>
            </p:cNvPr>
            <p:cNvSpPr txBox="1"/>
            <p:nvPr/>
          </p:nvSpPr>
          <p:spPr>
            <a:xfrm>
              <a:off x="4688265" y="2624927"/>
              <a:ext cx="1470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solidFill>
                    <a:schemeClr val="accent2"/>
                  </a:solidFill>
                </a:rPr>
                <a:t>42PB</a:t>
              </a:r>
            </a:p>
          </p:txBody>
        </p:sp>
      </p:grpSp>
      <p:pic>
        <p:nvPicPr>
          <p:cNvPr id="4" name="Picture 4" descr="Profile photo for Luke">
            <a:extLst>
              <a:ext uri="{FF2B5EF4-FFF2-40B4-BE49-F238E27FC236}">
                <a16:creationId xmlns:a16="http://schemas.microsoft.com/office/drawing/2014/main" id="{8D41A5DF-8AB1-6EA4-2416-4C1C0DDD3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49" y="1902520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102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35</a:t>
            </a:fld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0"/>
            <a:ext cx="12192000" cy="6938125"/>
          </a:xfrm>
          <a:prstGeom prst="rect">
            <a:avLst/>
          </a:prstGeom>
          <a:solidFill>
            <a:srgbClr val="0F1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9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3900" b="1" dirty="0">
                <a:solidFill>
                  <a:schemeClr val="bg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54959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36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10692748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2023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81406" y="1111006"/>
            <a:ext cx="10515600" cy="4854195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Chitru Shrestha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Mouriyan Rajendran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MWAX Fringe Stopping</a:t>
            </a:r>
          </a:p>
          <a:p>
            <a:r>
              <a:rPr lang="en-US" sz="4000" dirty="0"/>
              <a:t>144T</a:t>
            </a:r>
          </a:p>
          <a:p>
            <a:endParaRPr lang="en-US" sz="4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FB8703-6631-6BB1-7D0F-C201D9E172FE}"/>
              </a:ext>
            </a:extLst>
          </p:cNvPr>
          <p:cNvGrpSpPr/>
          <p:nvPr/>
        </p:nvGrpSpPr>
        <p:grpSpPr>
          <a:xfrm>
            <a:off x="9847868" y="1375195"/>
            <a:ext cx="1640264" cy="1640264"/>
            <a:chOff x="4609707" y="2158738"/>
            <a:chExt cx="1640264" cy="16402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03A954-C5D8-5F42-5B73-EE36149DE9D8}"/>
                </a:ext>
              </a:extLst>
            </p:cNvPr>
            <p:cNvSpPr/>
            <p:nvPr/>
          </p:nvSpPr>
          <p:spPr>
            <a:xfrm>
              <a:off x="4609707" y="2158738"/>
              <a:ext cx="1640264" cy="164026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87C852-9ED5-D878-52AB-4E99807FF6CC}"/>
                </a:ext>
              </a:extLst>
            </p:cNvPr>
            <p:cNvSpPr txBox="1"/>
            <p:nvPr/>
          </p:nvSpPr>
          <p:spPr>
            <a:xfrm>
              <a:off x="4688265" y="2624927"/>
              <a:ext cx="1470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solidFill>
                    <a:schemeClr val="accent2"/>
                  </a:solidFill>
                </a:rPr>
                <a:t>48PB</a:t>
              </a:r>
            </a:p>
          </p:txBody>
        </p:sp>
      </p:grpSp>
      <p:pic>
        <p:nvPicPr>
          <p:cNvPr id="3" name="Picture 2" descr="A person sitting at a table&#10;&#10;Description automatically generated">
            <a:extLst>
              <a:ext uri="{FF2B5EF4-FFF2-40B4-BE49-F238E27FC236}">
                <a16:creationId xmlns:a16="http://schemas.microsoft.com/office/drawing/2014/main" id="{3B6767B2-F50F-1745-A242-1ABB0DAF11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5852" y="1495496"/>
            <a:ext cx="1778624" cy="1389600"/>
          </a:xfrm>
          <a:prstGeom prst="rect">
            <a:avLst/>
          </a:prstGeom>
        </p:spPr>
      </p:pic>
      <p:pic>
        <p:nvPicPr>
          <p:cNvPr id="6" name="Picture 5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16E6B456-EB89-5685-C24B-62A1BEFB55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5852" y="3308752"/>
            <a:ext cx="145725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26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37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8269713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MWA ASVO Stats (Dec 2017-Jul 2023)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B55D22-36FF-8C34-A15C-3E121A4E3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29613"/>
              </p:ext>
            </p:extLst>
          </p:nvPr>
        </p:nvGraphicFramePr>
        <p:xfrm>
          <a:off x="440958" y="4662919"/>
          <a:ext cx="5110428" cy="1278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3476">
                  <a:extLst>
                    <a:ext uri="{9D8B030D-6E8A-4147-A177-3AD203B41FA5}">
                      <a16:colId xmlns:a16="http://schemas.microsoft.com/office/drawing/2014/main" val="2224485981"/>
                    </a:ext>
                  </a:extLst>
                </a:gridCol>
                <a:gridCol w="1703476">
                  <a:extLst>
                    <a:ext uri="{9D8B030D-6E8A-4147-A177-3AD203B41FA5}">
                      <a16:colId xmlns:a16="http://schemas.microsoft.com/office/drawing/2014/main" val="6774707"/>
                    </a:ext>
                  </a:extLst>
                </a:gridCol>
                <a:gridCol w="1703476">
                  <a:extLst>
                    <a:ext uri="{9D8B030D-6E8A-4147-A177-3AD203B41FA5}">
                      <a16:colId xmlns:a16="http://schemas.microsoft.com/office/drawing/2014/main" val="348477056"/>
                    </a:ext>
                  </a:extLst>
                </a:gridCol>
              </a:tblGrid>
              <a:tr h="185552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Downloaded** (TB)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44425725"/>
                  </a:ext>
                </a:extLst>
              </a:tr>
              <a:tr h="185552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All jobs         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399,923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14,095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6515081"/>
                  </a:ext>
                </a:extLst>
              </a:tr>
              <a:tr h="240568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..Download jobs  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240,091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8,701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82974932"/>
                  </a:ext>
                </a:extLst>
              </a:tr>
              <a:tr h="240568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 ..Conversion jobs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131,215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1,954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81104037"/>
                  </a:ext>
                </a:extLst>
              </a:tr>
              <a:tr h="185552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 ..Voltage jobs   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340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3,439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2470478"/>
                  </a:ext>
                </a:extLst>
              </a:tr>
              <a:tr h="240568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..Metadata jobs  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28,277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&lt; 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155113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CCB781-3314-54E8-4E84-FDA8EB63D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402324"/>
              </p:ext>
            </p:extLst>
          </p:nvPr>
        </p:nvGraphicFramePr>
        <p:xfrm>
          <a:off x="6645617" y="3784979"/>
          <a:ext cx="4970000" cy="763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9880">
                  <a:extLst>
                    <a:ext uri="{9D8B030D-6E8A-4147-A177-3AD203B41FA5}">
                      <a16:colId xmlns:a16="http://schemas.microsoft.com/office/drawing/2014/main" val="4068684326"/>
                    </a:ext>
                  </a:extLst>
                </a:gridCol>
                <a:gridCol w="985120">
                  <a:extLst>
                    <a:ext uri="{9D8B030D-6E8A-4147-A177-3AD203B41FA5}">
                      <a16:colId xmlns:a16="http://schemas.microsoft.com/office/drawing/2014/main" val="3989069796"/>
                    </a:ext>
                  </a:extLst>
                </a:gridCol>
                <a:gridCol w="1242500">
                  <a:extLst>
                    <a:ext uri="{9D8B030D-6E8A-4147-A177-3AD203B41FA5}">
                      <a16:colId xmlns:a16="http://schemas.microsoft.com/office/drawing/2014/main" val="3365015790"/>
                    </a:ext>
                  </a:extLst>
                </a:gridCol>
                <a:gridCol w="1242500">
                  <a:extLst>
                    <a:ext uri="{9D8B030D-6E8A-4147-A177-3AD203B41FA5}">
                      <a16:colId xmlns:a16="http://schemas.microsoft.com/office/drawing/2014/main" val="698087132"/>
                    </a:ext>
                  </a:extLst>
                </a:gridCol>
              </a:tblGrid>
              <a:tr h="281836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u="sng" strike="noStrike" dirty="0">
                          <a:effectLst/>
                        </a:rPr>
                        <a:t> MWA Members </a:t>
                      </a:r>
                      <a:endParaRPr lang="en-AU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u="sng" strike="noStrike" dirty="0">
                          <a:effectLst/>
                        </a:rPr>
                        <a:t> External </a:t>
                      </a:r>
                      <a:endParaRPr lang="en-AU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u="sng" strike="noStrike" dirty="0">
                          <a:effectLst/>
                        </a:rPr>
                        <a:t> Total </a:t>
                      </a:r>
                      <a:endParaRPr lang="en-AU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10802934"/>
                  </a:ext>
                </a:extLst>
              </a:tr>
              <a:tr h="206824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 Total number of Users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178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397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575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40448508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 Active Users         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126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>
                          <a:effectLst/>
                        </a:rPr>
                        <a:t>125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u="none" strike="noStrike" dirty="0">
                          <a:effectLst/>
                        </a:rPr>
                        <a:t>249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2749462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4D62618-74B0-4136-A210-873D2A9D73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370998"/>
              </p:ext>
            </p:extLst>
          </p:nvPr>
        </p:nvGraphicFramePr>
        <p:xfrm>
          <a:off x="329558" y="1133742"/>
          <a:ext cx="5453909" cy="338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D00BF03-B89C-9CCE-6202-73DA870B40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791454"/>
              </p:ext>
            </p:extLst>
          </p:nvPr>
        </p:nvGraphicFramePr>
        <p:xfrm>
          <a:off x="6874453" y="1133742"/>
          <a:ext cx="4512329" cy="265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189EB1-0A2B-A713-CF11-1FA11C03F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77638"/>
              </p:ext>
            </p:extLst>
          </p:nvPr>
        </p:nvGraphicFramePr>
        <p:xfrm>
          <a:off x="8070635" y="4888880"/>
          <a:ext cx="2485000" cy="1081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9880">
                  <a:extLst>
                    <a:ext uri="{9D8B030D-6E8A-4147-A177-3AD203B41FA5}">
                      <a16:colId xmlns:a16="http://schemas.microsoft.com/office/drawing/2014/main" val="4068684326"/>
                    </a:ext>
                  </a:extLst>
                </a:gridCol>
                <a:gridCol w="985120">
                  <a:extLst>
                    <a:ext uri="{9D8B030D-6E8A-4147-A177-3AD203B41FA5}">
                      <a16:colId xmlns:a16="http://schemas.microsoft.com/office/drawing/2014/main" val="3989069796"/>
                    </a:ext>
                  </a:extLst>
                </a:gridCol>
              </a:tblGrid>
              <a:tr h="281836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10802934"/>
                  </a:ext>
                </a:extLst>
              </a:tr>
              <a:tr h="250492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 Null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12,473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40448508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Theodora Kunicki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9,093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2749462"/>
                  </a:ext>
                </a:extLst>
              </a:tr>
              <a:tr h="27448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Stefan Duchesne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8,769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67768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E66E02E-25EA-A08B-2945-10A691AFC5EA}"/>
              </a:ext>
            </a:extLst>
          </p:cNvPr>
          <p:cNvSpPr txBox="1"/>
          <p:nvPr/>
        </p:nvSpPr>
        <p:spPr>
          <a:xfrm>
            <a:off x="8108061" y="4567289"/>
            <a:ext cx="241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Top 3 MWA ASVO Users</a:t>
            </a:r>
          </a:p>
        </p:txBody>
      </p:sp>
      <p:pic>
        <p:nvPicPr>
          <p:cNvPr id="12" name="Picture 11" descr="A gold trophy with a black base&#10;&#10;Description automatically generated">
            <a:extLst>
              <a:ext uri="{FF2B5EF4-FFF2-40B4-BE49-F238E27FC236}">
                <a16:creationId xmlns:a16="http://schemas.microsoft.com/office/drawing/2014/main" id="{B5AD6185-2E3C-79BE-D73B-7AB47319E3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7716" y="5190642"/>
            <a:ext cx="191498" cy="232012"/>
          </a:xfrm>
          <a:prstGeom prst="rect">
            <a:avLst/>
          </a:prstGeom>
        </p:spPr>
      </p:pic>
      <p:pic>
        <p:nvPicPr>
          <p:cNvPr id="15" name="Picture 14" descr="A gold trophy with a black base&#10;&#10;Description automatically generated">
            <a:extLst>
              <a:ext uri="{FF2B5EF4-FFF2-40B4-BE49-F238E27FC236}">
                <a16:creationId xmlns:a16="http://schemas.microsoft.com/office/drawing/2014/main" id="{0DE55183-D51C-6E4D-BB8A-4C9A526C47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7056" y="5197512"/>
            <a:ext cx="191498" cy="2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70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4218A2B-5722-EC4B-F156-22F3132BD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969109"/>
              </p:ext>
            </p:extLst>
          </p:nvPr>
        </p:nvGraphicFramePr>
        <p:xfrm>
          <a:off x="-199738" y="1043014"/>
          <a:ext cx="7237434" cy="5062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38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8269713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MWA ASVO Stats (Dec 2017-Jul 2023)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6E02E-25EA-A08B-2945-10A691AFC5EA}"/>
              </a:ext>
            </a:extLst>
          </p:cNvPr>
          <p:cNvSpPr txBox="1"/>
          <p:nvPr/>
        </p:nvSpPr>
        <p:spPr>
          <a:xfrm>
            <a:off x="6096000" y="3136612"/>
            <a:ext cx="465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Most Requested Data Type</a:t>
            </a:r>
          </a:p>
        </p:txBody>
      </p:sp>
    </p:spTree>
    <p:extLst>
      <p:ext uri="{BB962C8B-B14F-4D97-AF65-F5344CB8AC3E}">
        <p14:creationId xmlns:p14="http://schemas.microsoft.com/office/powerpoint/2010/main" val="1607684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39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7216451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Data Retention Update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5309" y="1049682"/>
            <a:ext cx="11226800" cy="501552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First (small &lt;1PB) delete cycle will start very soon!</a:t>
            </a:r>
          </a:p>
          <a:p>
            <a:r>
              <a:rPr lang="en-US" sz="3200" dirty="0"/>
              <a:t>PI’s may nominate bad/useless data for deletion at any time</a:t>
            </a:r>
          </a:p>
          <a:p>
            <a:r>
              <a:rPr lang="en-US" sz="3200" dirty="0"/>
              <a:t>Data is deleted as required to make room for upcoming season</a:t>
            </a:r>
          </a:p>
          <a:p>
            <a:r>
              <a:rPr lang="en-US" sz="3200" dirty="0"/>
              <a:t>Delete list is based on </a:t>
            </a:r>
            <a:r>
              <a:rPr lang="en-US" sz="3200" b="1" i="1" u="sng" dirty="0">
                <a:solidFill>
                  <a:srgbClr val="FF0000"/>
                </a:solidFill>
              </a:rPr>
              <a:t>age</a:t>
            </a:r>
            <a:r>
              <a:rPr lang="en-US" sz="3200" dirty="0"/>
              <a:t> and </a:t>
            </a:r>
            <a:r>
              <a:rPr lang="en-US" sz="3200" b="1" i="1" u="sng" dirty="0">
                <a:solidFill>
                  <a:srgbClr val="FF0000"/>
                </a:solidFill>
              </a:rPr>
              <a:t>utility</a:t>
            </a:r>
            <a:r>
              <a:rPr lang="en-US" sz="3200" dirty="0"/>
              <a:t> (PSs decide)</a:t>
            </a:r>
          </a:p>
          <a:p>
            <a:r>
              <a:rPr lang="en-US" sz="3200" dirty="0"/>
              <a:t>Collections &amp; calibrators are automatically exempt</a:t>
            </a:r>
          </a:p>
          <a:p>
            <a:r>
              <a:rPr lang="en-US" sz="3200" dirty="0"/>
              <a:t>MWA Collaboration notified with summary of delete list</a:t>
            </a:r>
          </a:p>
          <a:p>
            <a:r>
              <a:rPr lang="en-US" sz="3200" dirty="0"/>
              <a:t>MWA Members have </a:t>
            </a:r>
            <a:r>
              <a:rPr lang="en-US" sz="3200" b="1" i="1" dirty="0"/>
              <a:t>4-week</a:t>
            </a:r>
            <a:r>
              <a:rPr lang="en-US" sz="3200" dirty="0"/>
              <a:t> consultation period</a:t>
            </a:r>
          </a:p>
          <a:p>
            <a:r>
              <a:rPr lang="en-US" sz="3200" dirty="0"/>
              <a:t>MWA Members may apply to Director for temp. retention</a:t>
            </a:r>
          </a:p>
          <a:p>
            <a:r>
              <a:rPr lang="en-US" sz="3200" dirty="0"/>
              <a:t>At end of review period, data is deleted (except retained data)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A155F3-4461-4927-3B65-5B99EFD96CFC}"/>
              </a:ext>
            </a:extLst>
          </p:cNvPr>
          <p:cNvSpPr/>
          <p:nvPr/>
        </p:nvSpPr>
        <p:spPr>
          <a:xfrm>
            <a:off x="671724" y="2559895"/>
            <a:ext cx="10825579" cy="557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58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4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10409502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New Starters!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E513D-2C8D-B6EB-95CC-29542D63A160}"/>
              </a:ext>
            </a:extLst>
          </p:cNvPr>
          <p:cNvSpPr txBox="1"/>
          <p:nvPr/>
        </p:nvSpPr>
        <p:spPr>
          <a:xfrm>
            <a:off x="150522" y="1559131"/>
            <a:ext cx="3893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Mouriyan Rajendran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221FF-E476-9B15-2976-8FDDE9A4CBE2}"/>
              </a:ext>
            </a:extLst>
          </p:cNvPr>
          <p:cNvSpPr txBox="1"/>
          <p:nvPr/>
        </p:nvSpPr>
        <p:spPr>
          <a:xfrm>
            <a:off x="4216658" y="1569026"/>
            <a:ext cx="4313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Chitru Shrestha</a:t>
            </a:r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2609300E-6817-7E79-FF8D-54C151A595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6658" y="2163803"/>
            <a:ext cx="4313890" cy="3316838"/>
          </a:xfrm>
          <a:prstGeom prst="rect">
            <a:avLst/>
          </a:prstGeom>
        </p:spPr>
      </p:pic>
      <p:pic>
        <p:nvPicPr>
          <p:cNvPr id="18" name="Picture 17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D52C379A-4076-77C3-31FC-FC8B75F10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391" y="2163803"/>
            <a:ext cx="3893561" cy="3316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458FDA-02D2-6F83-5358-2775F107CE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860" y="2314781"/>
            <a:ext cx="1206000" cy="1219108"/>
          </a:xfrm>
          <a:prstGeom prst="rect">
            <a:avLst/>
          </a:prstGeom>
        </p:spPr>
      </p:pic>
      <p:pic>
        <p:nvPicPr>
          <p:cNvPr id="12" name="Picture 11" descr="A person with a beard smiling&#10;&#10;Description automatically generated">
            <a:extLst>
              <a:ext uri="{FF2B5EF4-FFF2-40B4-BE49-F238E27FC236}">
                <a16:creationId xmlns:a16="http://schemas.microsoft.com/office/drawing/2014/main" id="{BB0FF607-CAF2-D7BB-79A9-19BA5B0C99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860" y="1065137"/>
            <a:ext cx="1206000" cy="1206000"/>
          </a:xfrm>
          <a:prstGeom prst="rect">
            <a:avLst/>
          </a:prstGeom>
        </p:spPr>
      </p:pic>
      <p:pic>
        <p:nvPicPr>
          <p:cNvPr id="20" name="Picture 6" descr="Profile photo for Dev Null [They/Them]">
            <a:extLst>
              <a:ext uri="{FF2B5EF4-FFF2-40B4-BE49-F238E27FC236}">
                <a16:creationId xmlns:a16="http://schemas.microsoft.com/office/drawing/2014/main" id="{243D9636-F6B0-8B77-71F7-672110092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1514" y="3577533"/>
            <a:ext cx="1204571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Profile photo for Luke">
            <a:extLst>
              <a:ext uri="{FF2B5EF4-FFF2-40B4-BE49-F238E27FC236}">
                <a16:creationId xmlns:a16="http://schemas.microsoft.com/office/drawing/2014/main" id="{A453E55B-99CE-DCBF-30F4-CB7D7CDFC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514" y="4980948"/>
            <a:ext cx="1206000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9119FBC-A211-21D9-63AB-1A3C0DAFB17B}"/>
              </a:ext>
            </a:extLst>
          </p:cNvPr>
          <p:cNvSpPr txBox="1"/>
          <p:nvPr/>
        </p:nvSpPr>
        <p:spPr>
          <a:xfrm>
            <a:off x="8075397" y="1097286"/>
            <a:ext cx="2676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b="1" u="sng" dirty="0"/>
              <a:t>Greg Sleap</a:t>
            </a:r>
          </a:p>
          <a:p>
            <a:pPr algn="r"/>
            <a:r>
              <a:rPr lang="en-AU" dirty="0"/>
              <a:t>Team lead</a:t>
            </a:r>
          </a:p>
          <a:p>
            <a:pPr algn="r"/>
            <a:r>
              <a:rPr lang="en-AU" dirty="0"/>
              <a:t>MWAX archiving/data Mgt</a:t>
            </a:r>
          </a:p>
          <a:p>
            <a:pPr algn="r"/>
            <a:r>
              <a:rPr lang="en-AU" dirty="0"/>
              <a:t>Sysadmin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BBB6A4-F9DB-533A-BF03-159023ACA217}"/>
              </a:ext>
            </a:extLst>
          </p:cNvPr>
          <p:cNvSpPr txBox="1"/>
          <p:nvPr/>
        </p:nvSpPr>
        <p:spPr>
          <a:xfrm>
            <a:off x="8911737" y="2322069"/>
            <a:ext cx="1855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b="1" u="sng" dirty="0"/>
              <a:t>Andrew Williams</a:t>
            </a:r>
          </a:p>
          <a:p>
            <a:pPr algn="r"/>
            <a:r>
              <a:rPr lang="en-AU" dirty="0"/>
              <a:t> MWA/MRO M&amp;C</a:t>
            </a:r>
          </a:p>
          <a:p>
            <a:pPr algn="r"/>
            <a:r>
              <a:rPr lang="en-AU" dirty="0"/>
              <a:t>Web services</a:t>
            </a:r>
          </a:p>
          <a:p>
            <a:pPr algn="r"/>
            <a:r>
              <a:rPr lang="en-AU" dirty="0"/>
              <a:t>Sysadmin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8513A8-4AD2-4BE5-3B35-33C2BA9A4056}"/>
              </a:ext>
            </a:extLst>
          </p:cNvPr>
          <p:cNvSpPr txBox="1"/>
          <p:nvPr/>
        </p:nvSpPr>
        <p:spPr>
          <a:xfrm>
            <a:off x="8659206" y="3526565"/>
            <a:ext cx="20784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b="1" u="sng" dirty="0"/>
              <a:t>Dev Null</a:t>
            </a:r>
          </a:p>
          <a:p>
            <a:pPr algn="r"/>
            <a:r>
              <a:rPr lang="en-AU" dirty="0" err="1"/>
              <a:t>AusSRC</a:t>
            </a:r>
            <a:endParaRPr lang="en-AU" dirty="0"/>
          </a:p>
          <a:p>
            <a:pPr algn="r"/>
            <a:r>
              <a:rPr lang="en-AU" dirty="0" err="1"/>
              <a:t>EoR</a:t>
            </a:r>
            <a:r>
              <a:rPr lang="en-AU" dirty="0"/>
              <a:t> pipeline/quality</a:t>
            </a:r>
          </a:p>
          <a:p>
            <a:pPr algn="r"/>
            <a:r>
              <a:rPr lang="en-AU" dirty="0"/>
              <a:t>Calibration</a:t>
            </a:r>
          </a:p>
          <a:p>
            <a:pPr algn="r"/>
            <a:r>
              <a:rPr lang="en-AU" dirty="0" err="1"/>
              <a:t>Birli</a:t>
            </a:r>
            <a:r>
              <a:rPr lang="en-AU" dirty="0"/>
              <a:t>/Hyperdrive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D9F0D3-21C6-12CB-6921-F2DA195A7BE8}"/>
              </a:ext>
            </a:extLst>
          </p:cNvPr>
          <p:cNvSpPr txBox="1"/>
          <p:nvPr/>
        </p:nvSpPr>
        <p:spPr>
          <a:xfrm>
            <a:off x="8617554" y="4938584"/>
            <a:ext cx="2149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b="1" u="sng" dirty="0"/>
              <a:t>Luke Williams</a:t>
            </a:r>
          </a:p>
          <a:p>
            <a:pPr algn="r"/>
            <a:r>
              <a:rPr lang="en-AU" dirty="0"/>
              <a:t>MWAX UDP</a:t>
            </a:r>
          </a:p>
          <a:p>
            <a:pPr algn="r"/>
            <a:r>
              <a:rPr lang="en-AU" dirty="0"/>
              <a:t>MWAX correlator</a:t>
            </a:r>
          </a:p>
          <a:p>
            <a:pPr algn="r"/>
            <a:r>
              <a:rPr lang="en-AU" dirty="0"/>
              <a:t>MWAX beamforming</a:t>
            </a:r>
          </a:p>
        </p:txBody>
      </p:sp>
    </p:spTree>
    <p:extLst>
      <p:ext uri="{BB962C8B-B14F-4D97-AF65-F5344CB8AC3E}">
        <p14:creationId xmlns:p14="http://schemas.microsoft.com/office/powerpoint/2010/main" val="3031754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40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7216451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Data Retention Info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9DADB-3147-84C7-F358-4B93BAE1F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4" y="1073778"/>
            <a:ext cx="10647885" cy="5012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29B3E5-0A22-00C5-D860-A70FAB1C4831}"/>
              </a:ext>
            </a:extLst>
          </p:cNvPr>
          <p:cNvSpPr txBox="1"/>
          <p:nvPr/>
        </p:nvSpPr>
        <p:spPr>
          <a:xfrm>
            <a:off x="8479809" y="1787857"/>
            <a:ext cx="157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CD9E5-F819-9621-678A-19D0E7C8F2D1}"/>
              </a:ext>
            </a:extLst>
          </p:cNvPr>
          <p:cNvSpPr txBox="1"/>
          <p:nvPr/>
        </p:nvSpPr>
        <p:spPr>
          <a:xfrm>
            <a:off x="5811672" y="5537572"/>
            <a:ext cx="1032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rgbClr val="FF0000"/>
                </a:solidFill>
              </a:rPr>
              <a:t>Detail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CEEAA8-F5FC-97DD-A173-A77D78CA7F83}"/>
              </a:ext>
            </a:extLst>
          </p:cNvPr>
          <p:cNvCxnSpPr/>
          <p:nvPr/>
        </p:nvCxnSpPr>
        <p:spPr>
          <a:xfrm flipH="1">
            <a:off x="3307307" y="5784222"/>
            <a:ext cx="2497541" cy="630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31F9DC-E924-3D2A-9B8A-88E5D31FFEC6}"/>
              </a:ext>
            </a:extLst>
          </p:cNvPr>
          <p:cNvCxnSpPr/>
          <p:nvPr/>
        </p:nvCxnSpPr>
        <p:spPr>
          <a:xfrm flipH="1">
            <a:off x="5953293" y="2311077"/>
            <a:ext cx="3313013" cy="12100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13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41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10312631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Data Retention MWA ASVO UI for PIs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E3062-1E1B-31F2-133E-FA5E03CC4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7885"/>
            <a:ext cx="12192000" cy="350496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3392EF-34A8-0DB5-225F-6A3A6D0323FD}"/>
              </a:ext>
            </a:extLst>
          </p:cNvPr>
          <p:cNvCxnSpPr/>
          <p:nvPr/>
        </p:nvCxnSpPr>
        <p:spPr>
          <a:xfrm>
            <a:off x="3639034" y="1777742"/>
            <a:ext cx="1606002" cy="946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B952EC4-4A4F-AE90-9B33-FE2BD60CDA17}"/>
              </a:ext>
            </a:extLst>
          </p:cNvPr>
          <p:cNvSpPr txBox="1"/>
          <p:nvPr/>
        </p:nvSpPr>
        <p:spPr>
          <a:xfrm>
            <a:off x="1647777" y="1446435"/>
            <a:ext cx="402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Request Deletion button available to PIs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9CF6C3-C24B-9937-F7FB-556435A43BB2}"/>
              </a:ext>
            </a:extLst>
          </p:cNvPr>
          <p:cNvCxnSpPr>
            <a:cxnSpLocks/>
          </p:cNvCxnSpPr>
          <p:nvPr/>
        </p:nvCxnSpPr>
        <p:spPr>
          <a:xfrm flipV="1">
            <a:off x="5737237" y="1322863"/>
            <a:ext cx="2199941" cy="14315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6CF944-E45E-D6F9-DB81-D092A32A4DA4}"/>
              </a:ext>
            </a:extLst>
          </p:cNvPr>
          <p:cNvCxnSpPr>
            <a:cxnSpLocks/>
          </p:cNvCxnSpPr>
          <p:nvPr/>
        </p:nvCxnSpPr>
        <p:spPr>
          <a:xfrm>
            <a:off x="5737237" y="2901015"/>
            <a:ext cx="2283130" cy="21412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4AFC575-E26F-144D-8BE7-69376BD15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513" y="1230190"/>
            <a:ext cx="2673487" cy="3797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51271A-6836-0DAB-0A72-899585366073}"/>
              </a:ext>
            </a:extLst>
          </p:cNvPr>
          <p:cNvSpPr txBox="1"/>
          <p:nvPr/>
        </p:nvSpPr>
        <p:spPr>
          <a:xfrm>
            <a:off x="2612410" y="5518254"/>
            <a:ext cx="6681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/>
              <a:t>Or email </a:t>
            </a:r>
            <a:r>
              <a:rPr lang="en-AU" sz="2800" dirty="0">
                <a:hlinkClick r:id="rId6"/>
              </a:rPr>
              <a:t>asvo_support@mwatelescope.org</a:t>
            </a:r>
            <a:r>
              <a:rPr lang="en-AU" sz="2800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7174290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42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7216451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MWA ASVO &amp; System Updates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1F820-56F6-B16C-9B46-31AE6729CDC1}"/>
              </a:ext>
            </a:extLst>
          </p:cNvPr>
          <p:cNvSpPr txBox="1"/>
          <p:nvPr/>
        </p:nvSpPr>
        <p:spPr>
          <a:xfrm>
            <a:off x="485220" y="1009258"/>
            <a:ext cx="113555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u="sng" dirty="0"/>
              <a:t>Upcoming Pawsey changes affecting MWA ASVO: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Garrawarla and /</a:t>
            </a:r>
            <a:r>
              <a:rPr lang="en-AU" sz="2400" dirty="0" err="1"/>
              <a:t>astro</a:t>
            </a:r>
            <a:r>
              <a:rPr lang="en-AU" sz="2400" dirty="0"/>
              <a:t> end of life (EOL):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/>
              <a:t>October: Addition of delivery to Setonix </a:t>
            </a:r>
            <a:r>
              <a:rPr lang="en-AU" sz="2400" b="1" dirty="0"/>
              <a:t>/scratch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/>
              <a:t>December: Removal of delivery to </a:t>
            </a:r>
            <a:r>
              <a:rPr lang="en-AU" sz="2400" b="1" dirty="0"/>
              <a:t>/</a:t>
            </a:r>
            <a:r>
              <a:rPr lang="en-AU" sz="2400" b="1" dirty="0" err="1"/>
              <a:t>astro</a:t>
            </a:r>
            <a:r>
              <a:rPr lang="en-AU" sz="2400" b="1" dirty="0"/>
              <a:t> </a:t>
            </a:r>
            <a:r>
              <a:rPr lang="en-AU" sz="2400" dirty="0"/>
              <a:t>(/</a:t>
            </a:r>
            <a:r>
              <a:rPr lang="en-AU" sz="2400" dirty="0" err="1"/>
              <a:t>astro</a:t>
            </a:r>
            <a:r>
              <a:rPr lang="en-AU" sz="2400" dirty="0"/>
              <a:t> EOL)</a:t>
            </a:r>
            <a:endParaRPr lang="en-AU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/>
              <a:t>Late 2023/Early 2024: Migration of MWA ASVO from Garrawarla to Setonix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/>
              <a:t>June 2024: Garrawarla EOL</a:t>
            </a:r>
          </a:p>
          <a:p>
            <a:r>
              <a:rPr lang="en-AU" sz="2400" u="sng" dirty="0"/>
              <a:t>New/Upcoming Features: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Additional </a:t>
            </a:r>
            <a:r>
              <a:rPr lang="en-AU" sz="2400" b="1" dirty="0"/>
              <a:t>resilience</a:t>
            </a:r>
            <a:r>
              <a:rPr lang="en-AU" sz="2400" dirty="0"/>
              <a:t> to failures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Better support for </a:t>
            </a:r>
            <a:r>
              <a:rPr lang="en-AU" sz="2400" b="1" dirty="0"/>
              <a:t>MWA Buffer Dumps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More </a:t>
            </a:r>
            <a:r>
              <a:rPr lang="en-AU" sz="2400" b="1" dirty="0"/>
              <a:t>search</a:t>
            </a:r>
            <a:r>
              <a:rPr lang="en-AU" sz="2400" dirty="0"/>
              <a:t> options, </a:t>
            </a:r>
            <a:r>
              <a:rPr lang="en-AU" sz="2400" b="1" dirty="0"/>
              <a:t>UI</a:t>
            </a:r>
            <a:r>
              <a:rPr lang="en-AU" sz="2400" dirty="0"/>
              <a:t>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Many minor enhancements and bug fixes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Got some feature suggestions? </a:t>
            </a:r>
            <a:r>
              <a:rPr lang="en-AU" sz="2400" b="1" i="1" dirty="0"/>
              <a:t>Let us know</a:t>
            </a:r>
            <a:r>
              <a:rPr lang="en-AU" sz="2400" dirty="0"/>
              <a:t>!</a:t>
            </a:r>
          </a:p>
          <a:p>
            <a:r>
              <a:rPr lang="en-AU" sz="2400" u="sng" dirty="0"/>
              <a:t>Wiki migration to Cloud (Late August):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New URL will be https://mwatelescope.atlassian.net/wiki</a:t>
            </a:r>
          </a:p>
        </p:txBody>
      </p:sp>
    </p:spTree>
    <p:extLst>
      <p:ext uri="{BB962C8B-B14F-4D97-AF65-F5344CB8AC3E}">
        <p14:creationId xmlns:p14="http://schemas.microsoft.com/office/powerpoint/2010/main" val="42846473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43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7216451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Systems Update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38F3C4-B424-14EB-24B3-9505057A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349"/>
            <a:ext cx="9986068" cy="5067616"/>
          </a:xfrm>
        </p:spPr>
        <p:txBody>
          <a:bodyPr/>
          <a:lstStyle/>
          <a:p>
            <a:r>
              <a:rPr lang="en-AU" dirty="0"/>
              <a:t>MWA Wiki migration to Cloud Hosted</a:t>
            </a:r>
          </a:p>
          <a:p>
            <a:pPr lvl="1"/>
            <a:r>
              <a:rPr lang="en-AU" dirty="0"/>
              <a:t>Tentatively scheduled for late August</a:t>
            </a:r>
          </a:p>
          <a:p>
            <a:pPr lvl="1"/>
            <a:r>
              <a:rPr lang="en-AU" dirty="0"/>
              <a:t>Main change is URL: </a:t>
            </a:r>
            <a:r>
              <a:rPr lang="en-AU" dirty="0">
                <a:hlinkClick r:id="rId4"/>
              </a:rPr>
              <a:t>https://mwatelescope.atlassian.net/wiki</a:t>
            </a:r>
            <a:r>
              <a:rPr lang="en-AU" dirty="0"/>
              <a:t> </a:t>
            </a:r>
          </a:p>
          <a:p>
            <a:pPr lvl="1"/>
            <a:r>
              <a:rPr lang="en-AU" dirty="0"/>
              <a:t>Log in via Atlassian account</a:t>
            </a:r>
          </a:p>
          <a:p>
            <a:r>
              <a:rPr lang="en-AU" dirty="0"/>
              <a:t>MWA Mailing Lists</a:t>
            </a:r>
          </a:p>
          <a:p>
            <a:pPr lvl="1"/>
            <a:r>
              <a:rPr lang="en-AU" dirty="0"/>
              <a:t>Software stack integration with MWA SSO isn’t supported </a:t>
            </a:r>
            <a:r>
              <a:rPr lang="en-AU" dirty="0">
                <a:sym typeface="Wingdings" panose="05000000000000000000" pitchFamily="2" charset="2"/>
              </a:rPr>
              <a:t> </a:t>
            </a:r>
            <a:endParaRPr lang="en-AU" dirty="0"/>
          </a:p>
          <a:p>
            <a:pPr lvl="1"/>
            <a:r>
              <a:rPr lang="en-AU" dirty="0"/>
              <a:t>Assessing options for migration later in 2023</a:t>
            </a:r>
          </a:p>
          <a:p>
            <a:r>
              <a:rPr lang="en-AU" dirty="0"/>
              <a:t>Core Infrastructure</a:t>
            </a:r>
          </a:p>
          <a:p>
            <a:pPr lvl="1"/>
            <a:r>
              <a:rPr lang="en-AU" dirty="0"/>
              <a:t>MRO VMWare upgrades</a:t>
            </a:r>
          </a:p>
          <a:p>
            <a:pPr lvl="1"/>
            <a:r>
              <a:rPr lang="en-AU" dirty="0"/>
              <a:t>MRO OS Upgrades</a:t>
            </a:r>
          </a:p>
          <a:p>
            <a:pPr lvl="1"/>
            <a:r>
              <a:rPr lang="en-AU" dirty="0"/>
              <a:t>AWS refresh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6327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44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7216451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Spotlight on giant-squid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2E77-7EFF-7511-C0D2-841368047653}"/>
              </a:ext>
            </a:extLst>
          </p:cNvPr>
          <p:cNvSpPr txBox="1"/>
          <p:nvPr/>
        </p:nvSpPr>
        <p:spPr>
          <a:xfrm>
            <a:off x="485220" y="1184286"/>
            <a:ext cx="114159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CLI Client for MWA ASVO built in Rust by Chris Jordan, Harrison Barlow and Dev Null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hlinkClick r:id="rId4"/>
              </a:rPr>
              <a:t>https://github.com/MWATelescope/giant-squid</a:t>
            </a: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Feature parity with manta-ray-client (recently added voltage download option)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Easy to use and install (use binary, build it yourself or use Docker/Singularity)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Streams downloads so you don’t have to download then extract tar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Automatically checks the hash of the download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FDC91A-EB9D-3C6E-CFD7-2B3E3AAC2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3" y="3123279"/>
            <a:ext cx="5925297" cy="2903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89B22B-1B9D-07A1-2578-E861DCC3C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93" y="4301910"/>
            <a:ext cx="5891656" cy="195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1DB412-40CD-D6C4-475F-71BE1CB0A1E3}"/>
              </a:ext>
            </a:extLst>
          </p:cNvPr>
          <p:cNvSpPr txBox="1"/>
          <p:nvPr/>
        </p:nvSpPr>
        <p:spPr>
          <a:xfrm>
            <a:off x="6376666" y="3861858"/>
            <a:ext cx="392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Example of submitting a conversion job:</a:t>
            </a:r>
          </a:p>
        </p:txBody>
      </p:sp>
    </p:spTree>
    <p:extLst>
      <p:ext uri="{BB962C8B-B14F-4D97-AF65-F5344CB8AC3E}">
        <p14:creationId xmlns:p14="http://schemas.microsoft.com/office/powerpoint/2010/main" val="545934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45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10693218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Invaluable Continuing Partners (archive/data)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3BE2A5D7-D298-6D16-A6C7-B6B6EF2EC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5" y="4271749"/>
            <a:ext cx="3637149" cy="1608117"/>
          </a:xfrm>
          <a:prstGeom prst="rect">
            <a:avLst/>
          </a:prstGeom>
        </p:spPr>
      </p:pic>
      <p:pic>
        <p:nvPicPr>
          <p:cNvPr id="19" name="Picture 1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EA6F016-5DE1-AE14-2B6A-06E88A9DE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40" y="2888567"/>
            <a:ext cx="4533105" cy="1298811"/>
          </a:xfrm>
          <a:prstGeom prst="rect">
            <a:avLst/>
          </a:prstGeom>
        </p:spPr>
      </p:pic>
      <p:pic>
        <p:nvPicPr>
          <p:cNvPr id="20" name="Picture 1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7F5B33B-75C5-2CD7-EB19-71B71B38A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311" y="1425147"/>
            <a:ext cx="4367209" cy="763044"/>
          </a:xfrm>
          <a:prstGeom prst="rect">
            <a:avLst/>
          </a:prstGeom>
        </p:spPr>
      </p:pic>
      <p:pic>
        <p:nvPicPr>
          <p:cNvPr id="21" name="Picture 20" descr="A black and white logo&#10;&#10;Description automatically generated">
            <a:extLst>
              <a:ext uri="{FF2B5EF4-FFF2-40B4-BE49-F238E27FC236}">
                <a16:creationId xmlns:a16="http://schemas.microsoft.com/office/drawing/2014/main" id="{C39FE4F6-D59D-161D-E200-A54FB85DB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50" y="4438671"/>
            <a:ext cx="3639890" cy="1374057"/>
          </a:xfrm>
          <a:prstGeom prst="rect">
            <a:avLst/>
          </a:prstGeom>
        </p:spPr>
      </p:pic>
      <p:pic>
        <p:nvPicPr>
          <p:cNvPr id="22" name="Picture 21" descr="A blue circle with white text&#10;&#10;Description automatically generated">
            <a:extLst>
              <a:ext uri="{FF2B5EF4-FFF2-40B4-BE49-F238E27FC236}">
                <a16:creationId xmlns:a16="http://schemas.microsoft.com/office/drawing/2014/main" id="{42FF7EDF-3D2F-084B-BA8E-0823BD066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2" y="1187940"/>
            <a:ext cx="1586634" cy="15866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9BA3DAE-405D-6AA1-A6C6-C8B467312E9D}"/>
              </a:ext>
            </a:extLst>
          </p:cNvPr>
          <p:cNvSpPr txBox="1"/>
          <p:nvPr/>
        </p:nvSpPr>
        <p:spPr>
          <a:xfrm>
            <a:off x="7588158" y="2147296"/>
            <a:ext cx="443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Digital &amp; Technology Solutions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03356C-C26E-5E48-10DF-29C6934602C7}"/>
              </a:ext>
            </a:extLst>
          </p:cNvPr>
          <p:cNvSpPr/>
          <p:nvPr/>
        </p:nvSpPr>
        <p:spPr>
          <a:xfrm>
            <a:off x="7692789" y="2188191"/>
            <a:ext cx="4294495" cy="29391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94209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46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7216451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Thank You!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0012" y="1076213"/>
            <a:ext cx="10515600" cy="49749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Questions?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 me any time!:</a:t>
            </a:r>
          </a:p>
          <a:p>
            <a:r>
              <a:rPr lang="en-US" dirty="0">
                <a:hlinkClick r:id="rId4"/>
              </a:rPr>
              <a:t>greg.sleap@curtin.edu.au</a:t>
            </a:r>
            <a:r>
              <a:rPr lang="en-US" dirty="0"/>
              <a:t> </a:t>
            </a:r>
          </a:p>
          <a:p>
            <a:r>
              <a:rPr lang="en-US" dirty="0"/>
              <a:t>MWA Users Slack: @Greg Sleap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MWA ASVO status updates/support/feedback:</a:t>
            </a:r>
          </a:p>
          <a:p>
            <a:r>
              <a:rPr lang="en-US" dirty="0">
                <a:hlinkClick r:id="rId5"/>
              </a:rPr>
              <a:t>asvo_support@mwatelescope.org</a:t>
            </a:r>
            <a:endParaRPr lang="en-US" dirty="0"/>
          </a:p>
          <a:p>
            <a:r>
              <a:rPr lang="en-US" dirty="0"/>
              <a:t>Twitter/X/whatever the heck it’s called now: @mwa_asvo</a:t>
            </a:r>
          </a:p>
          <a:p>
            <a:r>
              <a:rPr lang="en-US" dirty="0"/>
              <a:t>MWA Users Slack: #mwa-asvo-status</a:t>
            </a:r>
          </a:p>
          <a:p>
            <a:r>
              <a:rPr lang="en-US" dirty="0"/>
              <a:t>Wiki: </a:t>
            </a:r>
            <a:r>
              <a:rPr lang="en-US" dirty="0">
                <a:hlinkClick r:id="rId6"/>
              </a:rPr>
              <a:t>https://wiki.mwatelescope.org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971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88115"/>
            <a:ext cx="12192000" cy="670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5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7216451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ARDC Data Collections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9186" y="1204931"/>
            <a:ext cx="8933793" cy="4885515"/>
          </a:xfrm>
        </p:spPr>
        <p:txBody>
          <a:bodyPr>
            <a:normAutofit/>
          </a:bodyPr>
          <a:lstStyle/>
          <a:p>
            <a:r>
              <a:rPr lang="en-US" dirty="0"/>
              <a:t>“Collections of National Significance” project complete:</a:t>
            </a:r>
          </a:p>
          <a:p>
            <a:pPr lvl="1"/>
            <a:r>
              <a:rPr lang="en-US" dirty="0" err="1"/>
              <a:t>EoR</a:t>
            </a:r>
            <a:r>
              <a:rPr lang="en-US" dirty="0"/>
              <a:t> Raw Data (2014 - 2015) ~0.6 PB</a:t>
            </a:r>
          </a:p>
          <a:p>
            <a:pPr lvl="1"/>
            <a:r>
              <a:rPr lang="en-US" dirty="0"/>
              <a:t>GLEAM Survey Raw Data (2013-2015) ~0.9 PB</a:t>
            </a:r>
          </a:p>
          <a:p>
            <a:pPr lvl="1"/>
            <a:r>
              <a:rPr lang="en-US" dirty="0"/>
              <a:t>SMART Survey Raw Data (2018-2019) ~ 1.0 PB</a:t>
            </a:r>
          </a:p>
          <a:p>
            <a:pPr lvl="1"/>
            <a:r>
              <a:rPr lang="en-US" dirty="0"/>
              <a:t>SMART Survey Raw Data (2020-2021) ~ 1.0 PB</a:t>
            </a:r>
          </a:p>
          <a:p>
            <a:pPr lvl="1"/>
            <a:r>
              <a:rPr lang="en-US" dirty="0"/>
              <a:t>Galactic Plane data (2013-2022) ~3.0 PB (-11° to +11 ° Gal. lat.)</a:t>
            </a:r>
          </a:p>
          <a:p>
            <a:r>
              <a:rPr lang="en-US" dirty="0">
                <a:hlinkClick r:id="rId4"/>
              </a:rPr>
              <a:t>https://asvo.mwatelescope.org/collections</a:t>
            </a:r>
            <a:endParaRPr lang="en-US" dirty="0"/>
          </a:p>
          <a:p>
            <a:r>
              <a:rPr lang="en-US" dirty="0"/>
              <a:t>Pawsey has added ~6.5PB on Acacia for Collections</a:t>
            </a:r>
          </a:p>
          <a:p>
            <a:r>
              <a:rPr lang="en-US" dirty="0"/>
              <a:t>Collections are “ring-fenced” storage (not considered for deletions)</a:t>
            </a: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20C40797-5C1D-3724-D3C6-AF2160428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02" y="1125983"/>
            <a:ext cx="1714018" cy="171401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A4B867C-DDBE-B55A-5F07-FCEA6DE872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4934"/>
          <a:stretch/>
        </p:blipFill>
        <p:spPr>
          <a:xfrm>
            <a:off x="9198181" y="2965209"/>
            <a:ext cx="2705100" cy="576370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4D0D504F-1530-1E01-0695-AD924F46F8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88" y="4812722"/>
            <a:ext cx="2889885" cy="1277724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B42A1A8-5CFA-7734-48BC-FD5B692594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549" y="3732844"/>
            <a:ext cx="3391074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2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6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7216451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Archive Volume Update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947636" y="1289953"/>
            <a:ext cx="41442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48.7 PB / 57.4 PB</a:t>
            </a:r>
          </a:p>
          <a:p>
            <a:endParaRPr lang="en-AU" sz="2000" dirty="0"/>
          </a:p>
          <a:p>
            <a:r>
              <a:rPr lang="en-AU" sz="2400" dirty="0"/>
              <a:t>(+7.4 PB from ARDC Collections)</a:t>
            </a:r>
          </a:p>
          <a:p>
            <a:endParaRPr lang="en-AU" sz="2000" dirty="0"/>
          </a:p>
          <a:p>
            <a:r>
              <a:rPr lang="en-AU" sz="2800" dirty="0"/>
              <a:t>Acacia:    11.7  / 17.4 PB</a:t>
            </a:r>
          </a:p>
          <a:p>
            <a:r>
              <a:rPr lang="en-AU" sz="2800" dirty="0"/>
              <a:t>Banksia:  37.0 / 40.0 PB</a:t>
            </a:r>
          </a:p>
          <a:p>
            <a:r>
              <a:rPr lang="en-AU" sz="2800" dirty="0"/>
              <a:t>Remaining: 8.7 PB ~15%</a:t>
            </a:r>
          </a:p>
          <a:p>
            <a:endParaRPr lang="en-AU" sz="3200" dirty="0"/>
          </a:p>
          <a:p>
            <a:r>
              <a:rPr lang="en-AU" sz="3200" dirty="0"/>
              <a:t>611K+ observations in</a:t>
            </a:r>
          </a:p>
          <a:p>
            <a:r>
              <a:rPr lang="en-AU" sz="3200" dirty="0"/>
              <a:t>148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0CA69-1D66-48E7-6C3C-7DFEDBCF1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62" y="1582794"/>
            <a:ext cx="5468073" cy="46928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0FF121-E776-0C11-3764-09962FD63C83}"/>
              </a:ext>
            </a:extLst>
          </p:cNvPr>
          <p:cNvSpPr/>
          <p:nvPr/>
        </p:nvSpPr>
        <p:spPr>
          <a:xfrm>
            <a:off x="10044752" y="1746913"/>
            <a:ext cx="736979" cy="1210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EE4AA-BB4D-878C-861C-3C43E5B06EC3}"/>
              </a:ext>
            </a:extLst>
          </p:cNvPr>
          <p:cNvSpPr txBox="1"/>
          <p:nvPr/>
        </p:nvSpPr>
        <p:spPr>
          <a:xfrm>
            <a:off x="7155330" y="4622042"/>
            <a:ext cx="1455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200" dirty="0"/>
              <a:t>Banksia</a:t>
            </a:r>
          </a:p>
          <a:p>
            <a:pPr algn="ctr"/>
            <a:r>
              <a:rPr lang="en-AU" sz="3200" dirty="0"/>
              <a:t>(Tape)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85EF4-13F0-61FD-51F6-9A1C89D2C995}"/>
              </a:ext>
            </a:extLst>
          </p:cNvPr>
          <p:cNvSpPr txBox="1"/>
          <p:nvPr/>
        </p:nvSpPr>
        <p:spPr>
          <a:xfrm>
            <a:off x="8086364" y="2235958"/>
            <a:ext cx="12536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200" dirty="0"/>
              <a:t>Acacia</a:t>
            </a:r>
          </a:p>
          <a:p>
            <a:pPr algn="ctr"/>
            <a:r>
              <a:rPr lang="en-AU" sz="3200" dirty="0"/>
              <a:t>(Disk)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F5D53-2BB6-E0EF-2295-000DECFFD176}"/>
              </a:ext>
            </a:extLst>
          </p:cNvPr>
          <p:cNvSpPr txBox="1"/>
          <p:nvPr/>
        </p:nvSpPr>
        <p:spPr>
          <a:xfrm>
            <a:off x="6696197" y="2351964"/>
            <a:ext cx="918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200" dirty="0"/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45162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7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7216451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Archive Volume (all time)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3B2F6-F15E-6E71-C603-90AF73FB6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63" y="1080548"/>
            <a:ext cx="9105179" cy="5409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03DAE3-E043-ED48-5D5D-F042AB2E2294}"/>
              </a:ext>
            </a:extLst>
          </p:cNvPr>
          <p:cNvSpPr txBox="1"/>
          <p:nvPr/>
        </p:nvSpPr>
        <p:spPr>
          <a:xfrm>
            <a:off x="2881809" y="1184286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/>
              <a:t>48.7 PB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67256-A8A3-0A23-0861-22A99406A18C}"/>
              </a:ext>
            </a:extLst>
          </p:cNvPr>
          <p:cNvSpPr txBox="1"/>
          <p:nvPr/>
        </p:nvSpPr>
        <p:spPr>
          <a:xfrm>
            <a:off x="8711820" y="1138119"/>
            <a:ext cx="82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MWAX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D5D5F-D814-ADE1-20C0-08E975C1918D}"/>
              </a:ext>
            </a:extLst>
          </p:cNvPr>
          <p:cNvSpPr txBox="1"/>
          <p:nvPr/>
        </p:nvSpPr>
        <p:spPr>
          <a:xfrm>
            <a:off x="5398988" y="235112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Phase 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C0A972-F5A0-6258-2E1C-753626F8AD3B}"/>
              </a:ext>
            </a:extLst>
          </p:cNvPr>
          <p:cNvCxnSpPr>
            <a:cxnSpLocks/>
          </p:cNvCxnSpPr>
          <p:nvPr/>
        </p:nvCxnSpPr>
        <p:spPr>
          <a:xfrm>
            <a:off x="5845791" y="2720454"/>
            <a:ext cx="395785" cy="1492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47F779-E586-0685-2469-039C792AB793}"/>
              </a:ext>
            </a:extLst>
          </p:cNvPr>
          <p:cNvCxnSpPr/>
          <p:nvPr/>
        </p:nvCxnSpPr>
        <p:spPr>
          <a:xfrm>
            <a:off x="9203140" y="1555845"/>
            <a:ext cx="309350" cy="545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8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7216451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Archive Ingest (all time)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40AD6-D21D-0869-FA18-56D9689296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9494" y="1036826"/>
            <a:ext cx="9130352" cy="5436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14212C-BC56-71C7-6ABA-4255D24514D0}"/>
              </a:ext>
            </a:extLst>
          </p:cNvPr>
          <p:cNvSpPr txBox="1"/>
          <p:nvPr/>
        </p:nvSpPr>
        <p:spPr>
          <a:xfrm>
            <a:off x="2881809" y="1184286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/>
              <a:t>61.9 PB</a:t>
            </a:r>
          </a:p>
        </p:txBody>
      </p:sp>
    </p:spTree>
    <p:extLst>
      <p:ext uri="{BB962C8B-B14F-4D97-AF65-F5344CB8AC3E}">
        <p14:creationId xmlns:p14="http://schemas.microsoft.com/office/powerpoint/2010/main" val="386264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1524000" y="3"/>
            <a:ext cx="9144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809" y="155975"/>
            <a:ext cx="7216451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Partner Institutions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9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5975"/>
            <a:ext cx="729159" cy="7163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C461184-0427-4CF6-9153-0EC7D8C4C5AE}"/>
              </a:ext>
            </a:extLst>
          </p:cNvPr>
          <p:cNvSpPr/>
          <p:nvPr/>
        </p:nvSpPr>
        <p:spPr>
          <a:xfrm>
            <a:off x="0" y="3"/>
            <a:ext cx="12192000" cy="102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71F320-6681-4165-A2DD-D2E9D53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0" y="163327"/>
            <a:ext cx="729159" cy="71636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A45758F-93EB-4129-B4AC-5675AE017C51}"/>
              </a:ext>
            </a:extLst>
          </p:cNvPr>
          <p:cNvSpPr txBox="1">
            <a:spLocks/>
          </p:cNvSpPr>
          <p:nvPr/>
        </p:nvSpPr>
        <p:spPr>
          <a:xfrm>
            <a:off x="1394149" y="155976"/>
            <a:ext cx="9420996" cy="71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2"/>
                </a:solidFill>
              </a:rPr>
              <a:t>Archive Volume (last 6 months)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DC3AEEA-83EA-40F7-9426-EDE6527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220" y="6346644"/>
            <a:ext cx="5468073" cy="365125"/>
          </a:xfrm>
        </p:spPr>
        <p:txBody>
          <a:bodyPr/>
          <a:lstStyle/>
          <a:p>
            <a:pPr algn="l"/>
            <a:r>
              <a:rPr lang="en-US" dirty="0"/>
              <a:t>2023A MWA Project Meeting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6131C-BD90-31C4-9D0C-1E424D8C9D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1017" y="1341432"/>
            <a:ext cx="7370899" cy="518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93422"/>
      </p:ext>
    </p:extLst>
  </p:cSld>
  <p:clrMapOvr>
    <a:masterClrMapping/>
  </p:clrMapOvr>
</p:sld>
</file>

<file path=ppt/theme/theme1.xml><?xml version="1.0" encoding="utf-8"?>
<a:theme xmlns:a="http://schemas.openxmlformats.org/drawingml/2006/main" name="MWA_Theme">
  <a:themeElements>
    <a:clrScheme name="Custom 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F181A"/>
      </a:accent1>
      <a:accent2>
        <a:srgbClr val="C2612E"/>
      </a:accent2>
      <a:accent3>
        <a:srgbClr val="D0AF72"/>
      </a:accent3>
      <a:accent4>
        <a:srgbClr val="D8B25C"/>
      </a:accent4>
      <a:accent5>
        <a:srgbClr val="7BA79D"/>
      </a:accent5>
      <a:accent6>
        <a:srgbClr val="968C8C"/>
      </a:accent6>
      <a:hlink>
        <a:srgbClr val="243F56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WA_Theme" id="{DE74A83E-E0E1-42BC-9CF1-D0C0E75FDABF}" vid="{1E251EE2-3E41-4F76-A3B0-BA59763C5A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429d55-8deb-4859-af02-aff605b20a0e" xsi:nil="true"/>
    <lcf76f155ced4ddcb4097134ff3c332f xmlns="a731e3e2-aeb0-45ae-92bc-9610abbd95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AAC550A1CDA4D97BCD4F39D977699" ma:contentTypeVersion="14" ma:contentTypeDescription="Create a new document." ma:contentTypeScope="" ma:versionID="134edf6303e7d18e79e2fa8ae3d9d3e7">
  <xsd:schema xmlns:xsd="http://www.w3.org/2001/XMLSchema" xmlns:xs="http://www.w3.org/2001/XMLSchema" xmlns:p="http://schemas.microsoft.com/office/2006/metadata/properties" xmlns:ns2="a731e3e2-aeb0-45ae-92bc-9610abbd954f" xmlns:ns3="c6429d55-8deb-4859-af02-aff605b20a0e" targetNamespace="http://schemas.microsoft.com/office/2006/metadata/properties" ma:root="true" ma:fieldsID="1b514cc57fcc878d676bb75ca18ff201" ns2:_="" ns3:_="">
    <xsd:import namespace="a731e3e2-aeb0-45ae-92bc-9610abbd954f"/>
    <xsd:import namespace="c6429d55-8deb-4859-af02-aff605b20a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1e3e2-aeb0-45ae-92bc-9610abbd9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58b0421-3d9b-4d43-8840-b275eef407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29d55-8deb-4859-af02-aff605b20a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1e13d65-922f-4cae-876b-7ae250aa821a}" ma:internalName="TaxCatchAll" ma:showField="CatchAllData" ma:web="c6429d55-8deb-4859-af02-aff605b20a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573ED3-D985-4F27-AF6B-1C09DF4B4C84}">
  <ds:schemaRefs>
    <ds:schemaRef ds:uri="http://schemas.microsoft.com/office/2006/metadata/properties"/>
    <ds:schemaRef ds:uri="http://schemas.microsoft.com/office/infopath/2007/PartnerControls"/>
    <ds:schemaRef ds:uri="c6429d55-8deb-4859-af02-aff605b20a0e"/>
    <ds:schemaRef ds:uri="a731e3e2-aeb0-45ae-92bc-9610abbd954f"/>
  </ds:schemaRefs>
</ds:datastoreItem>
</file>

<file path=customXml/itemProps2.xml><?xml version="1.0" encoding="utf-8"?>
<ds:datastoreItem xmlns:ds="http://schemas.openxmlformats.org/officeDocument/2006/customXml" ds:itemID="{0537B3C6-6314-4398-A59D-CB962F7890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31e3e2-aeb0-45ae-92bc-9610abbd954f"/>
    <ds:schemaRef ds:uri="c6429d55-8deb-4859-af02-aff605b20a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21E81-4391-42D1-B868-432414521B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MWA_Theme</Template>
  <TotalTime>8712</TotalTime>
  <Words>1756</Words>
  <Application>Microsoft Office PowerPoint</Application>
  <PresentationFormat>Widescreen</PresentationFormat>
  <Paragraphs>468</Paragraphs>
  <Slides>46</Slides>
  <Notes>46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MWA_Theme</vt:lpstr>
      <vt:lpstr>MWA Archive Update &amp; Retrospective</vt:lpstr>
      <vt:lpstr>Partner Institutions</vt:lpstr>
      <vt:lpstr>Partner Institutions</vt:lpstr>
      <vt:lpstr>Partner Institutions</vt:lpstr>
      <vt:lpstr>Partner Institutions</vt:lpstr>
      <vt:lpstr>Partner Institutions</vt:lpstr>
      <vt:lpstr>Partner Institutions</vt:lpstr>
      <vt:lpstr>Partner Institutions</vt:lpstr>
      <vt:lpstr>Partner Institutions</vt:lpstr>
      <vt:lpstr>Partner Institutions</vt:lpstr>
      <vt:lpstr>Partner Institutions</vt:lpstr>
      <vt:lpstr>Partner Institutions</vt:lpstr>
      <vt:lpstr>PowerPoint Presentation</vt:lpstr>
      <vt:lpstr>Partner Institutions</vt:lpstr>
      <vt:lpstr>PowerPoint Presentation</vt:lpstr>
      <vt:lpstr>Partner Institutions</vt:lpstr>
      <vt:lpstr>PowerPoint Presentation</vt:lpstr>
      <vt:lpstr>Partner Institutions</vt:lpstr>
      <vt:lpstr>PowerPoint Presentation</vt:lpstr>
      <vt:lpstr>Partner Institutions</vt:lpstr>
      <vt:lpstr>PowerPoint Presentation</vt:lpstr>
      <vt:lpstr>Partner Institutions</vt:lpstr>
      <vt:lpstr>PowerPoint Presentation</vt:lpstr>
      <vt:lpstr>Partner Institutions</vt:lpstr>
      <vt:lpstr>PowerPoint Presentation</vt:lpstr>
      <vt:lpstr>Partner Institutions</vt:lpstr>
      <vt:lpstr>PowerPoint Presentation</vt:lpstr>
      <vt:lpstr>Partner Institutions</vt:lpstr>
      <vt:lpstr>PowerPoint Presentation</vt:lpstr>
      <vt:lpstr>Partner Institutions</vt:lpstr>
      <vt:lpstr>PowerPoint Presentation</vt:lpstr>
      <vt:lpstr>Partner Institutions</vt:lpstr>
      <vt:lpstr>PowerPoint Presentation</vt:lpstr>
      <vt:lpstr>Partner Institutions</vt:lpstr>
      <vt:lpstr>PowerPoint Presentation</vt:lpstr>
      <vt:lpstr>Partner Institutions</vt:lpstr>
      <vt:lpstr>Partner Institutions</vt:lpstr>
      <vt:lpstr>Partner Institutions</vt:lpstr>
      <vt:lpstr>Partner Institutions</vt:lpstr>
      <vt:lpstr>Partner Institutions</vt:lpstr>
      <vt:lpstr>Partner Institutions</vt:lpstr>
      <vt:lpstr>Partner Institutions</vt:lpstr>
      <vt:lpstr>Partner Institutions</vt:lpstr>
      <vt:lpstr>Partner Institutions</vt:lpstr>
      <vt:lpstr>Partner Institutions</vt:lpstr>
      <vt:lpstr>Partner Institutions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 Walker</dc:creator>
  <cp:lastModifiedBy>Greg Sleap</cp:lastModifiedBy>
  <cp:revision>617</cp:revision>
  <dcterms:created xsi:type="dcterms:W3CDTF">2018-06-20T01:49:49Z</dcterms:created>
  <dcterms:modified xsi:type="dcterms:W3CDTF">2023-07-28T03:25:16Z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0x010100722AAC550A1CDA4D97BCD4F39D977699</vt:lpwstr>
  </property>
</Properties>
</file>