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1014" r:id="rId3"/>
    <p:sldId id="1024" r:id="rId4"/>
    <p:sldId id="1018" r:id="rId5"/>
    <p:sldId id="309" r:id="rId6"/>
    <p:sldId id="329" r:id="rId7"/>
    <p:sldId id="330" r:id="rId8"/>
    <p:sldId id="1023" r:id="rId9"/>
    <p:sldId id="1026" r:id="rId10"/>
    <p:sldId id="356" r:id="rId11"/>
    <p:sldId id="400" r:id="rId12"/>
    <p:sldId id="1022" r:id="rId13"/>
    <p:sldId id="1028" r:id="rId14"/>
    <p:sldId id="262" r:id="rId15"/>
    <p:sldId id="1025" r:id="rId16"/>
    <p:sldId id="1027" r:id="rId17"/>
    <p:sldId id="1019" r:id="rId18"/>
    <p:sldId id="1029" r:id="rId19"/>
    <p:sldId id="1030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38B2D-5504-A048-918A-59AD5310A81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13962-4D10-2642-8D31-53E8D3218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0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 Board Chairs present: Phil Edwards, Stuart </a:t>
            </a:r>
            <a:r>
              <a:rPr lang="en-US" dirty="0" err="1"/>
              <a:t>Wyithe</a:t>
            </a:r>
            <a:r>
              <a:rPr lang="en-US" dirty="0"/>
              <a:t>, George Heald, Rachel Webster, Melanie Johnston-</a:t>
            </a:r>
            <a:r>
              <a:rPr lang="en-US" dirty="0" err="1"/>
              <a:t>Hollitt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13962-4D10-2642-8D31-53E8D3218B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7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F7BE-1077-C745-8A40-4C077E537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879A3-2D0A-6F45-BCA7-AA79DE5CA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048E7-9A84-D046-9676-95AD3FF7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CC24C-FF49-8F44-8B98-1A6D2688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99AC-06D8-114E-8148-C8419250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5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B2C0-79BE-B548-A0BA-F5A4FCAD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3E50-F2EF-0948-957C-92C9009E3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74CB-35EA-D045-9BBE-32AD328E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4D831-7502-A34D-A20D-360A613A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FFFE1-C07E-3647-B89F-934607DF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6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BB5AE-B376-C74E-8FA6-E3AF517D6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D1A8F-6034-FC48-862B-2DF7D3358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D96DB-FA82-E244-A4BB-419176C1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31FC8-D588-5A48-8F02-1ADDDE3F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41E6F-77BF-5646-8B1E-5BD4D0B5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7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53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0F4B-2320-F643-8C80-45292485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E468C-F71A-9544-9E4E-5337FE51B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3FCCB-36AC-B141-9107-3E6F1F31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4CD5C-208A-F24F-96A1-B00EBC59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9481-B21B-C048-880F-90C9A056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6E32-F275-FB4B-8643-7A47E2E6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9BC4F-AB0E-F343-AE38-69D1923BF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F4AF3-260E-504E-B905-B5AAF43D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43F9A-3174-774A-9A4F-AFAE99EF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60753-6AE9-9C4F-B53F-72C68AA8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CA8D-ACF7-9D42-9531-280D2B43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717D-D118-5E49-85B2-9362C9E1C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C9210-EAFC-524A-8234-02EBC340E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62AD7-AF35-D44F-9AD8-6BEDDE29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85F59-7421-9148-B01C-3BBBABDA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1F87-5CC3-E44D-83DC-1C012E97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EEDF-B2B6-944B-8250-ED92E75F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F2E4-11F2-9F4D-B6EA-68C448C9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25837-B61C-0344-8B61-95737CBCC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81326-EB7F-5D40-A034-505FC6305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1E0F3-A7A0-1843-89A0-9275DECAC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FB43E-C8C3-F24D-A0C3-FC087977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DDF1B-AC09-8542-811F-D71AE697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775EC-328B-FD49-AFD2-228E1824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4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142E-41F9-2F4E-BEB0-9EBB4211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A7E7C-F637-A84A-8CA8-212011EC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EFB61-EB30-9A45-B86F-5CB1A8CB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4140-DD1E-004A-B0FA-2FF6F14D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37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6ABA8-1183-D141-8799-D7607483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8118E-36F5-7D43-B5D1-29B974F4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22DE6-71DF-A945-B217-8F471C28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9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7134B-8449-4C43-BC82-F88FAA3B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F20A8-99F1-A748-977C-1557B1FA7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F0C03-1C09-324C-91E6-3C8D2DF48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B5F7B-D64A-4345-A7BA-52C0F029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1F4CE-A2AD-B340-8AFB-E607401E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9F78-A2D8-8741-9863-392D8871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6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06CC-03F3-334F-8B24-2A59791C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851D-1ED0-E34D-AF77-32F38241C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80F8F-DF63-8849-A21D-AB63363AA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A1DA4-295B-E645-B0D6-567E08B0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3A910-3AA6-1C4B-81A4-C3285CCB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D002-228D-7444-A5B9-A9C574B0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F7543-0D75-A246-81B9-038E09F3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CEAD8-94F9-C941-92F2-85C2AED7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9ADE7-5406-AA4C-B813-926828FFB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D38B2-E572-BD4B-8EAE-BCCD373E1E6A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CF25-7793-5748-8417-D1AB44FAC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536A0-05E9-1940-8217-5F6FAA9CF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FFD3-E2A2-C04A-927F-86440E7CF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.jpeg"/><Relationship Id="rId3" Type="http://schemas.openxmlformats.org/officeDocument/2006/relationships/image" Target="../media/image2.jpeg"/><Relationship Id="rId34" Type="http://schemas.openxmlformats.org/officeDocument/2006/relationships/image" Target="../media/image14.jpeg"/><Relationship Id="rId25" Type="http://schemas.openxmlformats.org/officeDocument/2006/relationships/image" Target="../media/image5.jpeg"/><Relationship Id="rId33" Type="http://schemas.openxmlformats.org/officeDocument/2006/relationships/image" Target="../media/image13.jpeg"/><Relationship Id="rId2" Type="http://schemas.openxmlformats.org/officeDocument/2006/relationships/image" Target="../media/image1.jpeg"/><Relationship Id="rId2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4.png"/><Relationship Id="rId32" Type="http://schemas.openxmlformats.org/officeDocument/2006/relationships/image" Target="../media/image12.jpeg"/><Relationship Id="rId23" Type="http://schemas.openxmlformats.org/officeDocument/2006/relationships/image" Target="../media/image3.png"/><Relationship Id="rId28" Type="http://schemas.openxmlformats.org/officeDocument/2006/relationships/image" Target="../media/image8.jpeg"/><Relationship Id="rId31" Type="http://schemas.openxmlformats.org/officeDocument/2006/relationships/image" Target="../media/image11.jpeg"/><Relationship Id="rId22" Type="http://schemas.openxmlformats.org/officeDocument/2006/relationships/image" Target="../media/image20.pdf"/><Relationship Id="rId27" Type="http://schemas.openxmlformats.org/officeDocument/2006/relationships/image" Target="../media/image7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mwatelescope.org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0" descr="Murchison Widefield Array searches for signs of 13-billion-year-old light  to help find origins of universe - ABC News">
            <a:extLst>
              <a:ext uri="{FF2B5EF4-FFF2-40B4-BE49-F238E27FC236}">
                <a16:creationId xmlns:a16="http://schemas.microsoft.com/office/drawing/2014/main" id="{FCAEE711-9FD2-A144-8297-42DD095E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00" y="2441353"/>
            <a:ext cx="4369267" cy="24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WA_logo.jpg">
            <a:extLst>
              <a:ext uri="{FF2B5EF4-FFF2-40B4-BE49-F238E27FC236}">
                <a16:creationId xmlns:a16="http://schemas.microsoft.com/office/drawing/2014/main" id="{970E83D2-93A7-3A4F-9564-B3331FB9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27" y="5353196"/>
            <a:ext cx="3429000" cy="1306615"/>
          </a:xfrm>
          <a:prstGeom prst="rect">
            <a:avLst/>
          </a:prstGeom>
          <a:effectLst>
            <a:outerShdw blurRad="101600" dist="38100" dir="2700000" sx="102000" sy="102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WA Gurlgamarnu Logo Concept 2.1.pdf.pdf">
            <a:extLst>
              <a:ext uri="{FF2B5EF4-FFF2-40B4-BE49-F238E27FC236}">
                <a16:creationId xmlns:a16="http://schemas.microsoft.com/office/drawing/2014/main" id="{066CA7CB-1F17-0240-A284-61FB03E31A0B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2"/>
              <a:srcRect l="15000" t="9905" r="48333" b="51179"/>
              <a:stretch>
                <a:fillRect/>
              </a:stretch>
            </p:blipFill>
          </mc:Choice>
          <mc:Fallback>
            <p:blipFill>
              <a:blip r:embed="rId23"/>
              <a:srcRect l="15000" t="9905" r="48333" b="51179"/>
              <a:stretch>
                <a:fillRect/>
              </a:stretch>
            </p:blipFill>
          </mc:Fallback>
        </mc:AlternateContent>
        <p:spPr>
          <a:xfrm>
            <a:off x="9998533" y="5320703"/>
            <a:ext cx="1828800" cy="1371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B70D5C-8EF8-4C47-A981-55010DFB447C}"/>
              </a:ext>
            </a:extLst>
          </p:cNvPr>
          <p:cNvSpPr/>
          <p:nvPr/>
        </p:nvSpPr>
        <p:spPr>
          <a:xfrm>
            <a:off x="9857425" y="5202237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8" descr="The Search for the Cradle of Life at low radio frequencies | Spaceaustralia">
            <a:extLst>
              <a:ext uri="{FF2B5EF4-FFF2-40B4-BE49-F238E27FC236}">
                <a16:creationId xmlns:a16="http://schemas.microsoft.com/office/drawing/2014/main" id="{DF321922-120F-0746-B814-5EAEE77F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02" y="4166321"/>
            <a:ext cx="4893961" cy="26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4" descr="SBS Language | Indigenous Dreaming and Italian opera combine to tell  stories of the stars">
            <a:extLst>
              <a:ext uri="{FF2B5EF4-FFF2-40B4-BE49-F238E27FC236}">
                <a16:creationId xmlns:a16="http://schemas.microsoft.com/office/drawing/2014/main" id="{F0DAE81C-F7C9-254C-8AD8-F6149918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20" y="-84383"/>
            <a:ext cx="3653486" cy="2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MWA EOR Project - ASTRO 3D">
            <a:extLst>
              <a:ext uri="{FF2B5EF4-FFF2-40B4-BE49-F238E27FC236}">
                <a16:creationId xmlns:a16="http://schemas.microsoft.com/office/drawing/2014/main" id="{32C6F567-CCEE-0F4A-A6A4-84DE858E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56" y="-91125"/>
            <a:ext cx="4108269" cy="2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SKA precursor helps track objects in Australian skies | Department of  Industry, Science, Energy and Resources">
            <a:extLst>
              <a:ext uri="{FF2B5EF4-FFF2-40B4-BE49-F238E27FC236}">
                <a16:creationId xmlns:a16="http://schemas.microsoft.com/office/drawing/2014/main" id="{A3914934-D740-6A48-9D98-898DDA37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" y="2151106"/>
            <a:ext cx="3318880" cy="22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ASU joins pathbreaking radio telescope project to study early universe |  ASU News">
            <a:extLst>
              <a:ext uri="{FF2B5EF4-FFF2-40B4-BE49-F238E27FC236}">
                <a16:creationId xmlns:a16="http://schemas.microsoft.com/office/drawing/2014/main" id="{99008D05-36F9-FA40-A237-720106B8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91" y="3266645"/>
            <a:ext cx="2464372" cy="184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Signpost at the Murchison Wide [IMAGE] | EurekAlert! Science News Releases">
            <a:extLst>
              <a:ext uri="{FF2B5EF4-FFF2-40B4-BE49-F238E27FC236}">
                <a16:creationId xmlns:a16="http://schemas.microsoft.com/office/drawing/2014/main" id="{631C83EF-911C-4E4E-A48A-19929A9A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00" y="1637986"/>
            <a:ext cx="1623936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Alien-hunting telescope scanned 10 million stars and found nothing | Metro  News">
            <a:extLst>
              <a:ext uri="{FF2B5EF4-FFF2-40B4-BE49-F238E27FC236}">
                <a16:creationId xmlns:a16="http://schemas.microsoft.com/office/drawing/2014/main" id="{457CEA4E-1E44-E847-8C6C-07A8DF6A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70" y="2010387"/>
            <a:ext cx="4165130" cy="21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space news: australian mwa telescope scans ten million star systems alien  search">
            <a:extLst>
              <a:ext uri="{FF2B5EF4-FFF2-40B4-BE49-F238E27FC236}">
                <a16:creationId xmlns:a16="http://schemas.microsoft.com/office/drawing/2014/main" id="{785CFE7B-FE2A-A946-AB59-B9B0CB4E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10" y="-54710"/>
            <a:ext cx="3702757" cy="20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6" descr="Murchison Widefield Array Archives - Letters and Science">
            <a:extLst>
              <a:ext uri="{FF2B5EF4-FFF2-40B4-BE49-F238E27FC236}">
                <a16:creationId xmlns:a16="http://schemas.microsoft.com/office/drawing/2014/main" id="{A4A9AD12-30A9-144B-AD97-32DFC264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01" y="4815770"/>
            <a:ext cx="3855068" cy="20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8" descr="Moon to reveal secrets of the infant Universe | The Royal Astronomical  Society">
            <a:extLst>
              <a:ext uri="{FF2B5EF4-FFF2-40B4-BE49-F238E27FC236}">
                <a16:creationId xmlns:a16="http://schemas.microsoft.com/office/drawing/2014/main" id="{9C65EF72-62E4-CE43-9D49-DFD0FCD2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24" y="4129612"/>
            <a:ext cx="2166059" cy="29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0" descr="Murchison Radio-astronomy Observatory Newsletter">
            <a:extLst>
              <a:ext uri="{FF2B5EF4-FFF2-40B4-BE49-F238E27FC236}">
                <a16:creationId xmlns:a16="http://schemas.microsoft.com/office/drawing/2014/main" id="{806E4EC2-6F58-1E49-ABB3-3CBF543C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6" y="-147667"/>
            <a:ext cx="3573736" cy="23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2">
            <a:extLst>
              <a:ext uri="{FF2B5EF4-FFF2-40B4-BE49-F238E27FC236}">
                <a16:creationId xmlns:a16="http://schemas.microsoft.com/office/drawing/2014/main" id="{072A1E36-ACA2-3A43-850F-084AF286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04" y="4830701"/>
            <a:ext cx="3244040" cy="20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3377C-10BA-4949-83FF-E7D0458B0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7139"/>
            <a:ext cx="9144000" cy="1812824"/>
          </a:xfrm>
          <a:solidFill>
            <a:schemeClr val="tx1">
              <a:alpha val="42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MWA Director’s Report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10 Year Anniversary Edition!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56B2E-9E7D-D848-A162-3C0D1DD54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946" y="3466646"/>
            <a:ext cx="3304398" cy="1035876"/>
          </a:xfrm>
          <a:solidFill>
            <a:schemeClr val="tx1">
              <a:alpha val="36105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Prof. Steven </a:t>
            </a:r>
            <a:r>
              <a:rPr lang="en-US" dirty="0" err="1">
                <a:solidFill>
                  <a:schemeClr val="bg1"/>
                </a:solidFill>
              </a:rPr>
              <a:t>Tingay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ICRAR/Curtin University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2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9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Approved projects for 2013B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772925"/>
              </p:ext>
            </p:extLst>
          </p:nvPr>
        </p:nvGraphicFramePr>
        <p:xfrm>
          <a:off x="792938" y="1284504"/>
          <a:ext cx="10686489" cy="531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7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FF"/>
                          </a:solidFill>
                        </a:rPr>
                        <a:t>Epoch of </a:t>
                      </a:r>
                      <a:r>
                        <a:rPr lang="en-US" sz="1200" b="0" dirty="0" err="1">
                          <a:solidFill>
                            <a:srgbClr val="FFFFFF"/>
                          </a:solidFill>
                        </a:rPr>
                        <a:t>Reionisation</a:t>
                      </a:r>
                      <a:endParaRPr lang="en-US" sz="12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FFFF"/>
                          </a:solidFill>
                        </a:rPr>
                        <a:t>Webster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A Galactic and Extragalactic All-sky MWA Survey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FFFF"/>
                          </a:solidFill>
                        </a:rPr>
                        <a:t>Staveley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-Smith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Unbiased Solar Observations for Burst, Calibration, and Quiet Sun Studies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Cairns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Search for Variable and Transient Sources in the </a:t>
                      </a:r>
                      <a:r>
                        <a:rPr lang="en-US" sz="1200" dirty="0" err="1">
                          <a:solidFill>
                            <a:srgbClr val="FFFFFF"/>
                          </a:solidFill>
                        </a:rPr>
                        <a:t>EoR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 fields with the MWA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FFFF"/>
                          </a:solidFill>
                        </a:rPr>
                        <a:t>Kudryavtseva</a:t>
                      </a:r>
                      <a:r>
                        <a:rPr lang="en-US" sz="1200" baseline="0" dirty="0">
                          <a:solidFill>
                            <a:srgbClr val="FFFFFF"/>
                          </a:solidFill>
                        </a:rPr>
                        <a:t> et al.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71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Exploring the MWA field of view</a:t>
                      </a:r>
                      <a:r>
                        <a:rPr lang="en-US" sz="1200" baseline="0" dirty="0">
                          <a:solidFill>
                            <a:srgbClr val="FFFFFF"/>
                          </a:solidFill>
                        </a:rPr>
                        <a:t> to study scintillation and the structure of turbulence in the Milky Way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Hancock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Monitoring the Galaxy with the MWA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Kaplan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07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Constraining X-ray</a:t>
                      </a:r>
                      <a:r>
                        <a:rPr lang="en-US" sz="1200" baseline="0" dirty="0">
                          <a:solidFill>
                            <a:srgbClr val="FFFFFF"/>
                          </a:solidFill>
                        </a:rPr>
                        <a:t> and Dark Matter heating before the Epoch of </a:t>
                      </a:r>
                      <a:r>
                        <a:rPr lang="en-US" sz="1200" baseline="0" dirty="0" err="1">
                          <a:solidFill>
                            <a:srgbClr val="FFFFFF"/>
                          </a:solidFill>
                        </a:rPr>
                        <a:t>Reionisation</a:t>
                      </a:r>
                      <a:r>
                        <a:rPr lang="en-US" sz="1200" baseline="0" dirty="0">
                          <a:solidFill>
                            <a:srgbClr val="FFFFFF"/>
                          </a:solidFill>
                        </a:rPr>
                        <a:t>: Preliminary observations at low radio frequencies with the MWA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FFFF"/>
                          </a:solidFill>
                        </a:rPr>
                        <a:t>Ewall-Wice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The MWA long-term radio sky monitor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Bell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7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Spectral details of extragalactic point sources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FFFF"/>
                          </a:solidFill>
                        </a:rPr>
                        <a:t>Offringa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 et al.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65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a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61" b="-8221"/>
          <a:stretch/>
        </p:blipFill>
        <p:spPr>
          <a:xfrm>
            <a:off x="4016175" y="228600"/>
            <a:ext cx="6407249" cy="7010400"/>
          </a:xfrm>
        </p:spPr>
      </p:pic>
      <p:sp>
        <p:nvSpPr>
          <p:cNvPr id="3" name="TextBox 2"/>
          <p:cNvSpPr txBox="1"/>
          <p:nvPr/>
        </p:nvSpPr>
        <p:spPr>
          <a:xfrm rot="19763924">
            <a:off x="2878117" y="1909243"/>
            <a:ext cx="79309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DONE!!!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&gt;600 hours observing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~1.5 PB of data collected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233" y="228600"/>
            <a:ext cx="2380041" cy="400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MWA Time Allocation</a:t>
            </a:r>
          </a:p>
          <a:p>
            <a:r>
              <a:rPr lang="en-US" dirty="0"/>
              <a:t>Committee</a:t>
            </a:r>
          </a:p>
          <a:p>
            <a:endParaRPr lang="en-US" dirty="0"/>
          </a:p>
          <a:p>
            <a:r>
              <a:rPr lang="en-US" sz="1400" dirty="0"/>
              <a:t>Geoff Bower (U.C. Berkeley)</a:t>
            </a:r>
          </a:p>
          <a:p>
            <a:endParaRPr lang="en-US" sz="1400" dirty="0"/>
          </a:p>
          <a:p>
            <a:r>
              <a:rPr lang="en-US" sz="1400" dirty="0"/>
              <a:t>Tzu-</a:t>
            </a:r>
            <a:r>
              <a:rPr lang="en-US" sz="1400" dirty="0" err="1"/>
              <a:t>Ching</a:t>
            </a:r>
            <a:r>
              <a:rPr lang="en-US" sz="1400" dirty="0"/>
              <a:t> Chang (ASIAA)</a:t>
            </a:r>
          </a:p>
          <a:p>
            <a:endParaRPr lang="en-US" sz="1400" dirty="0"/>
          </a:p>
          <a:p>
            <a:r>
              <a:rPr lang="en-US" sz="1400" dirty="0"/>
              <a:t>Dick </a:t>
            </a:r>
            <a:r>
              <a:rPr lang="en-US" sz="1400" dirty="0" err="1"/>
              <a:t>Hunstead</a:t>
            </a:r>
            <a:r>
              <a:rPr lang="en-US" sz="1400" dirty="0"/>
              <a:t> (Sydney)</a:t>
            </a:r>
          </a:p>
          <a:p>
            <a:r>
              <a:rPr lang="en-US" sz="1400" dirty="0"/>
              <a:t>Deputy Chair</a:t>
            </a:r>
          </a:p>
          <a:p>
            <a:endParaRPr lang="en-US" sz="1400" dirty="0"/>
          </a:p>
          <a:p>
            <a:r>
              <a:rPr lang="en-US" sz="1400" dirty="0" err="1"/>
              <a:t>Namir</a:t>
            </a:r>
            <a:r>
              <a:rPr lang="en-US" sz="1400" dirty="0"/>
              <a:t> </a:t>
            </a:r>
            <a:r>
              <a:rPr lang="en-US" sz="1400" dirty="0" err="1"/>
              <a:t>Kassim</a:t>
            </a:r>
            <a:r>
              <a:rPr lang="en-US" sz="1400" dirty="0"/>
              <a:t> (NRL)</a:t>
            </a:r>
          </a:p>
          <a:p>
            <a:r>
              <a:rPr lang="en-US" sz="1400" dirty="0"/>
              <a:t>Chair</a:t>
            </a:r>
          </a:p>
          <a:p>
            <a:endParaRPr lang="en-US" sz="1400" dirty="0"/>
          </a:p>
          <a:p>
            <a:r>
              <a:rPr lang="en-US" sz="1400" dirty="0"/>
              <a:t>Anthony </a:t>
            </a:r>
            <a:r>
              <a:rPr lang="en-US" sz="1400" dirty="0" err="1"/>
              <a:t>Lasenby</a:t>
            </a:r>
            <a:r>
              <a:rPr lang="en-US" sz="1400" dirty="0"/>
              <a:t> (Cambridge)</a:t>
            </a:r>
          </a:p>
          <a:p>
            <a:endParaRPr lang="en-US" sz="1400" dirty="0"/>
          </a:p>
          <a:p>
            <a:r>
              <a:rPr lang="en-US" sz="1400" dirty="0"/>
              <a:t>Monique Pick (Obs. Paris)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2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2ED65-2E2B-A042-B204-286F581777A9}"/>
              </a:ext>
            </a:extLst>
          </p:cNvPr>
          <p:cNvSpPr txBox="1"/>
          <p:nvPr/>
        </p:nvSpPr>
        <p:spPr>
          <a:xfrm>
            <a:off x="383060" y="948071"/>
            <a:ext cx="11425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Phase 3 (2021 - ):</a:t>
            </a:r>
            <a:r>
              <a:rPr lang="en-US" sz="2000" dirty="0"/>
              <a:t>		Directors – Johnston-</a:t>
            </a:r>
            <a:r>
              <a:rPr lang="en-US" sz="2000" dirty="0" err="1"/>
              <a:t>Hollitt</a:t>
            </a:r>
            <a:r>
              <a:rPr lang="en-US" sz="2000" dirty="0"/>
              <a:t>, </a:t>
            </a:r>
            <a:r>
              <a:rPr lang="en-US" sz="2000" dirty="0" err="1"/>
              <a:t>Tingay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MWAX correlator deployed and operational.  Morrison, </a:t>
            </a:r>
            <a:r>
              <a:rPr lang="en-US" sz="2000" dirty="0" err="1"/>
              <a:t>Sleap</a:t>
            </a:r>
            <a:r>
              <a:rPr lang="en-US" sz="2000" dirty="0"/>
              <a:t>, Williams, Crosse, </a:t>
            </a:r>
            <a:r>
              <a:rPr lang="en-US" sz="2000" dirty="0" err="1"/>
              <a:t>Wayth</a:t>
            </a:r>
            <a:r>
              <a:rPr lang="en-US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256 tiles, all correlated, supported by new receivers (SHAO, in progress; and NI receivers, Jones, </a:t>
            </a:r>
            <a:r>
              <a:rPr lang="en-US" sz="2000" dirty="0" err="1"/>
              <a:t>Wayth</a:t>
            </a:r>
            <a:r>
              <a:rPr lang="en-US" sz="2000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$7.7M of NCRIS operations announced this year (expecting more good news).  Plus $4M from MWA partners for Phase III.</a:t>
            </a:r>
          </a:p>
          <a:p>
            <a:endParaRPr lang="en-US" sz="2000" dirty="0"/>
          </a:p>
          <a:p>
            <a:r>
              <a:rPr lang="en-US" sz="2000" dirty="0"/>
              <a:t>And a Swiss consortium as a new partner, led by </a:t>
            </a:r>
            <a:r>
              <a:rPr lang="en-AU" sz="2000" dirty="0"/>
              <a:t>École Polytechnique </a:t>
            </a:r>
            <a:r>
              <a:rPr lang="en-AU" sz="2000" dirty="0" err="1"/>
              <a:t>Fédérale</a:t>
            </a:r>
            <a:r>
              <a:rPr lang="en-AU" sz="2000" dirty="0"/>
              <a:t> de Lausanne (EPFL) and including FHNW, ISSI-Bern, ETHZ, and CSCS (and others in the future).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0E6E5-BF23-594C-891D-68E2843F8C2D}"/>
              </a:ext>
            </a:extLst>
          </p:cNvPr>
          <p:cNvSpPr txBox="1"/>
          <p:nvPr/>
        </p:nvSpPr>
        <p:spPr>
          <a:xfrm>
            <a:off x="3781168" y="160638"/>
            <a:ext cx="4372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Where are we now?</a:t>
            </a:r>
          </a:p>
        </p:txBody>
      </p:sp>
      <p:pic>
        <p:nvPicPr>
          <p:cNvPr id="3074" name="Picture 2" descr="Major upgrade to outback telescope a resounding success – Astronomy  Australia Limited">
            <a:extLst>
              <a:ext uri="{FF2B5EF4-FFF2-40B4-BE49-F238E27FC236}">
                <a16:creationId xmlns:a16="http://schemas.microsoft.com/office/drawing/2014/main" id="{782C8A34-DD58-7147-B5DD-0C0363BD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" y="3954425"/>
            <a:ext cx="4113770" cy="27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AD79E4-14BD-AA44-BEB3-336F5ADC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83" y="3954425"/>
            <a:ext cx="2516868" cy="7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A363CD3-355F-9842-BA93-E73DB8EA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36" y="3922182"/>
            <a:ext cx="3196281" cy="7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International Space Science Institute (ISSI)">
            <a:extLst>
              <a:ext uri="{FF2B5EF4-FFF2-40B4-BE49-F238E27FC236}">
                <a16:creationId xmlns:a16="http://schemas.microsoft.com/office/drawing/2014/main" id="{5BC66A85-3C80-AA40-99B6-D262629C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431" y="4834149"/>
            <a:ext cx="3099186" cy="93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66F7EBB-4F02-DE43-A3E3-FAB812BE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15" y="5057484"/>
            <a:ext cx="3196281" cy="5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8CE0E1BA-91E2-7143-BEB5-3B54AF3C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16" y="5766569"/>
            <a:ext cx="3895496" cy="10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0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bar graph&#10;&#10;Description automatically generated">
            <a:extLst>
              <a:ext uri="{FF2B5EF4-FFF2-40B4-BE49-F238E27FC236}">
                <a16:creationId xmlns:a16="http://schemas.microsoft.com/office/drawing/2014/main" id="{161A8321-6517-4C46-857B-56D3D5AB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93558"/>
            <a:ext cx="5729417" cy="3560293"/>
          </a:xfrm>
          <a:prstGeom prst="rect">
            <a:avLst/>
          </a:prstGeom>
        </p:spPr>
      </p:pic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F0E9E07-1999-7B44-B669-4A4297A6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33947"/>
            <a:ext cx="5931243" cy="36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6BC0-C176-614D-9A85-E4FE6AE6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Economic and Social Impact </a:t>
            </a:r>
            <a:br>
              <a:rPr lang="en-US" dirty="0"/>
            </a:br>
            <a:r>
              <a:rPr lang="en-US" dirty="0"/>
              <a:t>of the MWA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06A19-BBC9-0840-AD05-22274BE48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950333"/>
            <a:ext cx="6738962" cy="479645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Report commissioned from Ernst &amp; Young;</a:t>
            </a:r>
          </a:p>
          <a:p>
            <a:endParaRPr lang="en-US" sz="2000" dirty="0"/>
          </a:p>
          <a:p>
            <a:r>
              <a:rPr lang="en-US" sz="2000" dirty="0">
                <a:hlinkClick r:id="rId2"/>
              </a:rPr>
              <a:t>https://www.mwatelescope.org/</a:t>
            </a:r>
            <a:r>
              <a:rPr lang="en-US" sz="2000" dirty="0"/>
              <a:t> (front page);</a:t>
            </a:r>
          </a:p>
          <a:p>
            <a:endParaRPr lang="en-US" sz="2000" dirty="0"/>
          </a:p>
          <a:p>
            <a:r>
              <a:rPr lang="en-US" sz="2000" dirty="0"/>
              <a:t>For every $1 spent on the MWA in Australia,  $2.3 of GDP has been generated.  Compares </a:t>
            </a:r>
            <a:r>
              <a:rPr lang="en-US" sz="2000" dirty="0" err="1"/>
              <a:t>favourably</a:t>
            </a:r>
            <a:r>
              <a:rPr lang="en-US" sz="2000" dirty="0"/>
              <a:t> to investments in many different types of infrastructure;</a:t>
            </a:r>
          </a:p>
          <a:p>
            <a:endParaRPr lang="en-US" sz="2000" dirty="0"/>
          </a:p>
          <a:p>
            <a:r>
              <a:rPr lang="en-US" sz="2000" dirty="0"/>
              <a:t>Case studies show that the MWA has an outsize impact.  Same impact as comparable facilities, but with half the operations FTE and one fifth the operations budget!</a:t>
            </a:r>
          </a:p>
          <a:p>
            <a:endParaRPr lang="en-US" sz="2000" dirty="0"/>
          </a:p>
          <a:p>
            <a:r>
              <a:rPr lang="en-US" sz="2000" dirty="0"/>
              <a:t>Plays a crucial role for the SKA.  Supporting the next generations of radio astronomers;</a:t>
            </a:r>
          </a:p>
          <a:p>
            <a:endParaRPr lang="en-US" sz="2000" dirty="0"/>
          </a:p>
          <a:p>
            <a:r>
              <a:rPr lang="en-US" sz="2000" dirty="0"/>
              <a:t>Supports industry and translation to industry;</a:t>
            </a:r>
          </a:p>
          <a:p>
            <a:endParaRPr lang="en-US" sz="2000" dirty="0"/>
          </a:p>
          <a:p>
            <a:r>
              <a:rPr lang="en-US" sz="2000" dirty="0"/>
              <a:t>Excellent prospects for greater returns from continued investment.</a:t>
            </a:r>
          </a:p>
        </p:txBody>
      </p:sp>
      <p:pic>
        <p:nvPicPr>
          <p:cNvPr id="5" name="Picture 4" descr="A picture containing text, outdoor, seat&#10;&#10;Description automatically generated">
            <a:extLst>
              <a:ext uri="{FF2B5EF4-FFF2-40B4-BE49-F238E27FC236}">
                <a16:creationId xmlns:a16="http://schemas.microsoft.com/office/drawing/2014/main" id="{45554B0F-C9C6-CF4B-9680-2089EA970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343" y="0"/>
            <a:ext cx="4881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dscf0506.jpg">
            <a:extLst>
              <a:ext uri="{FF2B5EF4-FFF2-40B4-BE49-F238E27FC236}">
                <a16:creationId xmlns:a16="http://schemas.microsoft.com/office/drawing/2014/main" id="{568510EB-280E-D941-A166-E51B45158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187" r="-18187"/>
          <a:stretch>
            <a:fillRect/>
          </a:stretch>
        </p:blipFill>
        <p:spPr>
          <a:xfrm rot="5400000">
            <a:off x="-2119092" y="839402"/>
            <a:ext cx="9417378" cy="5179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A69F5C-B1A8-8647-B701-100B55296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9" y="144493"/>
            <a:ext cx="4832815" cy="866838"/>
          </a:xfrm>
          <a:prstGeom prst="rect">
            <a:avLst/>
          </a:prstGeom>
        </p:spPr>
      </p:pic>
      <p:pic>
        <p:nvPicPr>
          <p:cNvPr id="5" name="Picture 4" descr="ILGAR014.JPG">
            <a:extLst>
              <a:ext uri="{FF2B5EF4-FFF2-40B4-BE49-F238E27FC236}">
                <a16:creationId xmlns:a16="http://schemas.microsoft.com/office/drawing/2014/main" id="{5C0C749A-2C84-3044-960B-7A1D8D9C8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81" y="1270823"/>
            <a:ext cx="19970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LGAR008.JPG">
            <a:extLst>
              <a:ext uri="{FF2B5EF4-FFF2-40B4-BE49-F238E27FC236}">
                <a16:creationId xmlns:a16="http://schemas.microsoft.com/office/drawing/2014/main" id="{0758BD05-7253-2F42-B3DE-CFD71D0B4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44" y="1270823"/>
            <a:ext cx="2111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LGAR036.JPG">
            <a:extLst>
              <a:ext uri="{FF2B5EF4-FFF2-40B4-BE49-F238E27FC236}">
                <a16:creationId xmlns:a16="http://schemas.microsoft.com/office/drawing/2014/main" id="{E5FE8A6D-C0DF-6C42-94A5-F83F07B04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43" y="1270823"/>
            <a:ext cx="20574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LGAR025.JPG">
            <a:extLst>
              <a:ext uri="{FF2B5EF4-FFF2-40B4-BE49-F238E27FC236}">
                <a16:creationId xmlns:a16="http://schemas.microsoft.com/office/drawing/2014/main" id="{AEC02D7C-6849-2F48-82E6-AA51E1AF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44" y="3374261"/>
            <a:ext cx="1965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LGAR027.JPG">
            <a:extLst>
              <a:ext uri="{FF2B5EF4-FFF2-40B4-BE49-F238E27FC236}">
                <a16:creationId xmlns:a16="http://schemas.microsoft.com/office/drawing/2014/main" id="{C6B883F1-533F-BD40-804F-45DB7C12C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543" y="3374261"/>
            <a:ext cx="2205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ILGAR012.JPG">
            <a:extLst>
              <a:ext uri="{FF2B5EF4-FFF2-40B4-BE49-F238E27FC236}">
                <a16:creationId xmlns:a16="http://schemas.microsoft.com/office/drawing/2014/main" id="{FBE5A270-A311-0348-A92A-B3A98499D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44" y="1270823"/>
            <a:ext cx="2320925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ECC57B8A-8F09-1A48-855C-48768C32F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343" y="813623"/>
            <a:ext cx="5702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</a:rPr>
              <a:t>Christine Collard    </a:t>
            </a:r>
            <a:r>
              <a:rPr lang="en-US" altLang="en-US" sz="1600" dirty="0"/>
              <a:t>Charmaine Green            Gemma Merritt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D25899A-876B-954B-9650-1399FABFD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356" y="5352287"/>
            <a:ext cx="585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/>
              <a:t>Barbara Merritt             Gemma Merritt                    Sonya Edney</a:t>
            </a:r>
          </a:p>
        </p:txBody>
      </p:sp>
    </p:spTree>
    <p:extLst>
      <p:ext uri="{BB962C8B-B14F-4D97-AF65-F5344CB8AC3E}">
        <p14:creationId xmlns:p14="http://schemas.microsoft.com/office/powerpoint/2010/main" val="389343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ictures of a machine&#10;&#10;Description automatically generated">
            <a:extLst>
              <a:ext uri="{FF2B5EF4-FFF2-40B4-BE49-F238E27FC236}">
                <a16:creationId xmlns:a16="http://schemas.microsoft.com/office/drawing/2014/main" id="{11F5A678-5AA6-2943-8BD7-7E5364B4B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98" y="69333"/>
            <a:ext cx="4768956" cy="2990335"/>
          </a:xfrm>
          <a:prstGeom prst="rect">
            <a:avLst/>
          </a:prstGeom>
        </p:spPr>
      </p:pic>
      <p:pic>
        <p:nvPicPr>
          <p:cNvPr id="4098" name="Picture 2" descr="SKA LFAA progress: verification system installation in Australia - SanitasEG">
            <a:extLst>
              <a:ext uri="{FF2B5EF4-FFF2-40B4-BE49-F238E27FC236}">
                <a16:creationId xmlns:a16="http://schemas.microsoft.com/office/drawing/2014/main" id="{2BC6C247-83FE-0E44-B341-6CFBD813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51" y="164623"/>
            <a:ext cx="5358714" cy="25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8CEDA-A036-3E49-88A1-E89767EB7730}"/>
              </a:ext>
            </a:extLst>
          </p:cNvPr>
          <p:cNvSpPr txBox="1"/>
          <p:nvPr/>
        </p:nvSpPr>
        <p:spPr>
          <a:xfrm>
            <a:off x="10215417" y="2866768"/>
            <a:ext cx="7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AAVS1</a:t>
            </a:r>
          </a:p>
        </p:txBody>
      </p:sp>
      <p:pic>
        <p:nvPicPr>
          <p:cNvPr id="4100" name="Picture 4" descr="Expanding Horizons for Radio Astronomy: the SKA Observatory in Australia |  ATSE">
            <a:extLst>
              <a:ext uri="{FF2B5EF4-FFF2-40B4-BE49-F238E27FC236}">
                <a16:creationId xmlns:a16="http://schemas.microsoft.com/office/drawing/2014/main" id="{F258FC28-4376-3C44-87B6-0DFE43ABE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4" y="3429000"/>
            <a:ext cx="5398097" cy="25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3C02C-CF84-3649-9087-5D78E64EED9A}"/>
              </a:ext>
            </a:extLst>
          </p:cNvPr>
          <p:cNvSpPr txBox="1"/>
          <p:nvPr/>
        </p:nvSpPr>
        <p:spPr>
          <a:xfrm>
            <a:off x="2698262" y="6115909"/>
            <a:ext cx="7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AAVS2</a:t>
            </a:r>
          </a:p>
        </p:txBody>
      </p:sp>
      <p:pic>
        <p:nvPicPr>
          <p:cNvPr id="4102" name="Picture 6" descr="Image">
            <a:extLst>
              <a:ext uri="{FF2B5EF4-FFF2-40B4-BE49-F238E27FC236}">
                <a16:creationId xmlns:a16="http://schemas.microsoft.com/office/drawing/2014/main" id="{F564DE94-2BA3-7F4A-A905-BB0578BA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40" y="2870884"/>
            <a:ext cx="2713855" cy="36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320D9-A797-3342-AD75-AB9D4F4E26AD}"/>
              </a:ext>
            </a:extLst>
          </p:cNvPr>
          <p:cNvSpPr txBox="1"/>
          <p:nvPr/>
        </p:nvSpPr>
        <p:spPr>
          <a:xfrm>
            <a:off x="9818577" y="6115909"/>
            <a:ext cx="7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AAVS3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31E5D-4C9A-6748-875B-49A0690A7444}"/>
              </a:ext>
            </a:extLst>
          </p:cNvPr>
          <p:cNvSpPr txBox="1"/>
          <p:nvPr/>
        </p:nvSpPr>
        <p:spPr>
          <a:xfrm>
            <a:off x="2295811" y="3006119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Randall </a:t>
            </a:r>
            <a:r>
              <a:rPr lang="en-US" dirty="0" err="1"/>
              <a:t>Wayth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33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051AA-5FB3-5D44-AEF7-0293FC85A789}"/>
              </a:ext>
            </a:extLst>
          </p:cNvPr>
          <p:cNvSpPr txBox="1"/>
          <p:nvPr/>
        </p:nvSpPr>
        <p:spPr>
          <a:xfrm>
            <a:off x="4439626" y="188334"/>
            <a:ext cx="2902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What’s next?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F4942-2FFF-A64B-AEAF-D0B4C4B434A3}"/>
              </a:ext>
            </a:extLst>
          </p:cNvPr>
          <p:cNvSpPr txBox="1"/>
          <p:nvPr/>
        </p:nvSpPr>
        <p:spPr>
          <a:xfrm>
            <a:off x="840259" y="1050325"/>
            <a:ext cx="9786333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Phase III ambition: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Now till end of the decade, at which point the MWA mission will be complete(??);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256 tiles (32 receivers), all correlated: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Twice the sensitivity;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Four times the data!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Even better </a:t>
            </a:r>
            <a:r>
              <a:rPr lang="en-US" sz="2000" dirty="0" err="1"/>
              <a:t>uv</a:t>
            </a:r>
            <a:r>
              <a:rPr lang="en-US" sz="2000" dirty="0"/>
              <a:t> coverage;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More flexible modes and parallel paths for signal processing  as MWAX evolves.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“Design features” of existing receivers fixed: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Much better for the </a:t>
            </a:r>
            <a:r>
              <a:rPr lang="en-US" sz="2000" dirty="0" err="1"/>
              <a:t>EoR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Host the final SKA preparatory push: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AAVS3;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 to inform the path to SKA-Low operations and science data processing;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MWA is the target for the first five years of the $63M Australian SKA Regional 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724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ding in plain sight, astronomers find new type of stellar object - CSIRO">
            <a:extLst>
              <a:ext uri="{FF2B5EF4-FFF2-40B4-BE49-F238E27FC236}">
                <a16:creationId xmlns:a16="http://schemas.microsoft.com/office/drawing/2014/main" id="{F784846E-294F-E243-BB71-C598DEEE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095B5-E542-A246-A29D-3A971FC93357}"/>
              </a:ext>
            </a:extLst>
          </p:cNvPr>
          <p:cNvSpPr txBox="1"/>
          <p:nvPr/>
        </p:nvSpPr>
        <p:spPr>
          <a:xfrm>
            <a:off x="160638" y="6314303"/>
            <a:ext cx="203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Hurley-Walker et al.</a:t>
            </a:r>
          </a:p>
        </p:txBody>
      </p:sp>
    </p:spTree>
    <p:extLst>
      <p:ext uri="{BB962C8B-B14F-4D97-AF65-F5344CB8AC3E}">
        <p14:creationId xmlns:p14="http://schemas.microsoft.com/office/powerpoint/2010/main" val="3214588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0E03706-9D14-2041-B108-7F2C8FFD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3" y="732651"/>
            <a:ext cx="11910119" cy="51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F3D6C-78A4-304B-AE3E-02681AA5DE6B}"/>
              </a:ext>
            </a:extLst>
          </p:cNvPr>
          <p:cNvSpPr txBox="1"/>
          <p:nvPr/>
        </p:nvSpPr>
        <p:spPr>
          <a:xfrm>
            <a:off x="494270" y="5940683"/>
            <a:ext cx="115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Messinger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1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35AA80D0-1FC1-4E0D-986B-A144ACB5B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" y="448"/>
            <a:ext cx="5436041" cy="6857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EB40B-AB43-4398-8357-197E570F99DC}"/>
              </a:ext>
            </a:extLst>
          </p:cNvPr>
          <p:cNvSpPr txBox="1"/>
          <p:nvPr/>
        </p:nvSpPr>
        <p:spPr>
          <a:xfrm>
            <a:off x="5708673" y="263720"/>
            <a:ext cx="638859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AU" sz="3199" b="1" dirty="0">
                <a:solidFill>
                  <a:srgbClr val="051C2A"/>
                </a:solidFill>
                <a:latin typeface="Calibri" panose="020F0502020204030204"/>
              </a:rPr>
              <a:t>Acknowledgement to Country</a:t>
            </a:r>
            <a:endParaRPr lang="en-AU" sz="1200" dirty="0">
              <a:solidFill>
                <a:srgbClr val="051C2A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095" y="6438039"/>
            <a:ext cx="1857340" cy="327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116A8-5E95-2248-B2CD-BC64C1D3A25E}"/>
              </a:ext>
            </a:extLst>
          </p:cNvPr>
          <p:cNvSpPr txBox="1"/>
          <p:nvPr/>
        </p:nvSpPr>
        <p:spPr>
          <a:xfrm>
            <a:off x="5753376" y="859233"/>
            <a:ext cx="60980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endParaRPr lang="en-AU" dirty="0">
              <a:solidFill>
                <a:srgbClr val="051C2A"/>
              </a:solidFill>
              <a:latin typeface="Calibri" panose="020F0502020204030204"/>
            </a:endParaRPr>
          </a:p>
          <a:p>
            <a:pPr defTabSz="914377"/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We wish to acknowledge the Traditional Owners of the Land on which we meet today, the </a:t>
            </a:r>
            <a:r>
              <a:rPr lang="en-US" dirty="0" err="1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Whadjuk</a:t>
            </a:r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 people of the </a:t>
            </a:r>
            <a:r>
              <a:rPr lang="en-US" dirty="0" err="1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Noongar</a:t>
            </a:r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 Nation and pay my respect to their Elders past, present and emerging.</a:t>
            </a:r>
          </a:p>
          <a:p>
            <a:pPr defTabSz="914377"/>
            <a:endParaRPr lang="en-US" dirty="0">
              <a:solidFill>
                <a:srgbClr val="44546A"/>
              </a:solidFill>
              <a:latin typeface="Calibri" panose="020F0502020204030204"/>
              <a:cs typeface="Calibri Regular" charset="0"/>
            </a:endParaRPr>
          </a:p>
          <a:p>
            <a:pPr defTabSz="914377"/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And we pay our respects to the </a:t>
            </a:r>
            <a:r>
              <a:rPr lang="en-US" dirty="0" err="1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Wajarri</a:t>
            </a:r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 </a:t>
            </a:r>
            <a:r>
              <a:rPr lang="en-US" dirty="0" err="1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Yamatji</a:t>
            </a:r>
            <a:r>
              <a:rPr lang="en-US" dirty="0">
                <a:solidFill>
                  <a:srgbClr val="44546A"/>
                </a:solidFill>
                <a:latin typeface="Calibri" panose="020F0502020204030204"/>
                <a:cs typeface="Calibri Regular" charset="0"/>
              </a:rPr>
              <a:t>, the traditional owners of the land from which we are exploring the Universe.</a:t>
            </a:r>
            <a:endParaRPr lang="en-AU" dirty="0">
              <a:solidFill>
                <a:srgbClr val="44546A"/>
              </a:solidFill>
              <a:latin typeface="Calibri" panose="020F0502020204030204"/>
              <a:cs typeface="Calibri Regular" charset="0"/>
            </a:endParaRPr>
          </a:p>
        </p:txBody>
      </p:sp>
      <p:pic>
        <p:nvPicPr>
          <p:cNvPr id="6" name="Picture 5" descr="dscf0448.jpg">
            <a:extLst>
              <a:ext uri="{FF2B5EF4-FFF2-40B4-BE49-F238E27FC236}">
                <a16:creationId xmlns:a16="http://schemas.microsoft.com/office/drawing/2014/main" id="{44FA23B3-3A45-424D-84A1-8CD33EAA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73" y="3634927"/>
            <a:ext cx="4104107" cy="3078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C2ED1-49AA-C34F-8714-E035CEA1C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4303" y="3671998"/>
            <a:ext cx="2056924" cy="274256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89841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83D4-2B0A-D940-9302-A6D4A88E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43C6-4143-DF4C-942A-0A7C6B95B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010200.JPG">
            <a:extLst>
              <a:ext uri="{FF2B5EF4-FFF2-40B4-BE49-F238E27FC236}">
                <a16:creationId xmlns:a16="http://schemas.microsoft.com/office/drawing/2014/main" id="{8F73DF0A-0F3D-354D-B854-424BB081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40BC2-A902-134E-9070-4D079E280C60}"/>
              </a:ext>
            </a:extLst>
          </p:cNvPr>
          <p:cNvSpPr txBox="1"/>
          <p:nvPr/>
        </p:nvSpPr>
        <p:spPr>
          <a:xfrm rot="20546078">
            <a:off x="597505" y="1654661"/>
            <a:ext cx="1116998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 ALL, FOR YOUR CONTRIBUTIONS </a:t>
            </a:r>
          </a:p>
          <a:p>
            <a:pPr algn="ctr"/>
            <a:r>
              <a:rPr lang="en-US" sz="4000" b="1" dirty="0"/>
              <a:t>TO THE SUCCESS OF THE MWA.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79F97-158D-F84E-9911-BEA86A40C462}"/>
              </a:ext>
            </a:extLst>
          </p:cNvPr>
          <p:cNvSpPr txBox="1"/>
          <p:nvPr/>
        </p:nvSpPr>
        <p:spPr>
          <a:xfrm>
            <a:off x="1828800" y="5035530"/>
            <a:ext cx="224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ENJOY THE MEETING!</a:t>
            </a:r>
          </a:p>
        </p:txBody>
      </p:sp>
    </p:spTree>
    <p:extLst>
      <p:ext uri="{BB962C8B-B14F-4D97-AF65-F5344CB8AC3E}">
        <p14:creationId xmlns:p14="http://schemas.microsoft.com/office/powerpoint/2010/main" val="200838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3903A3C5-5BD8-2B47-BEC0-1E5DD764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409" y="3698432"/>
            <a:ext cx="2915796" cy="1249795"/>
          </a:xfrm>
          <a:prstGeom prst="rect">
            <a:avLst/>
          </a:prstGeom>
        </p:spPr>
      </p:pic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E812ADF1-51FD-C144-AA0A-AA7D5E83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48" y="3612753"/>
            <a:ext cx="2797807" cy="822104"/>
          </a:xfrm>
          <a:prstGeom prst="rect">
            <a:avLst/>
          </a:prstGeom>
        </p:spPr>
      </p:pic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F6F9E01-98A9-D144-9475-4441F3C5B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456" y="2423543"/>
            <a:ext cx="2501244" cy="822104"/>
          </a:xfrm>
          <a:prstGeom prst="rect">
            <a:avLst/>
          </a:prstGeom>
        </p:spPr>
      </p:pic>
      <p:pic>
        <p:nvPicPr>
          <p:cNvPr id="9" name="Picture 8" descr="A purple and black logo&#10;&#10;Description automatically generated">
            <a:extLst>
              <a:ext uri="{FF2B5EF4-FFF2-40B4-BE49-F238E27FC236}">
                <a16:creationId xmlns:a16="http://schemas.microsoft.com/office/drawing/2014/main" id="{9DF05FDD-4BEC-AD40-9117-B31AA788F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85" y="1359059"/>
            <a:ext cx="2138977" cy="1053697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B339B40-5E67-1C46-82D9-0187020C6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780" y="5330671"/>
            <a:ext cx="2903425" cy="1297611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DF17E291-A35B-FA47-B719-87B537ED6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906" y="4659362"/>
            <a:ext cx="2591927" cy="671309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C59480F-EBDF-0E41-A9B5-E553166DF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198" y="2055473"/>
            <a:ext cx="3007057" cy="1037297"/>
          </a:xfrm>
          <a:prstGeom prst="rect">
            <a:avLst/>
          </a:prstGeom>
        </p:spPr>
      </p:pic>
      <p:pic>
        <p:nvPicPr>
          <p:cNvPr id="17" name="Picture 16" descr="A yellow circle with blue text&#10;&#10;Description automatically generated">
            <a:extLst>
              <a:ext uri="{FF2B5EF4-FFF2-40B4-BE49-F238E27FC236}">
                <a16:creationId xmlns:a16="http://schemas.microsoft.com/office/drawing/2014/main" id="{236F85A2-91EC-364B-81FD-B88AF4F7A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51" y="4051300"/>
            <a:ext cx="2528691" cy="819599"/>
          </a:xfrm>
          <a:prstGeom prst="rect">
            <a:avLst/>
          </a:prstGeom>
        </p:spPr>
      </p:pic>
      <p:pic>
        <p:nvPicPr>
          <p:cNvPr id="19" name="Picture 18" descr="A logo of a university&#10;&#10;Description automatically generated">
            <a:extLst>
              <a:ext uri="{FF2B5EF4-FFF2-40B4-BE49-F238E27FC236}">
                <a16:creationId xmlns:a16="http://schemas.microsoft.com/office/drawing/2014/main" id="{EDFDBC71-7CE5-744D-AAF0-B8DD6FB9A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1453" y="685070"/>
            <a:ext cx="1037297" cy="1037297"/>
          </a:xfrm>
          <a:prstGeom prst="rect">
            <a:avLst/>
          </a:prstGeom>
        </p:spPr>
      </p:pic>
      <p:pic>
        <p:nvPicPr>
          <p:cNvPr id="21" name="Picture 20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AA99B3F8-B4DE-FD48-A1CA-EA1B833E41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4623" y="3555946"/>
            <a:ext cx="1610619" cy="790668"/>
          </a:xfrm>
          <a:prstGeom prst="rect">
            <a:avLst/>
          </a:prstGeom>
        </p:spPr>
      </p:pic>
      <p:pic>
        <p:nvPicPr>
          <p:cNvPr id="23" name="Picture 22" descr="A logo of the national astronomical observatory of japan&#10;&#10;Description automatically generated">
            <a:extLst>
              <a:ext uri="{FF2B5EF4-FFF2-40B4-BE49-F238E27FC236}">
                <a16:creationId xmlns:a16="http://schemas.microsoft.com/office/drawing/2014/main" id="{ED954976-8B9A-3E48-B9C5-B4BBC882BA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0995" y="581890"/>
            <a:ext cx="2239786" cy="1399866"/>
          </a:xfrm>
          <a:prstGeom prst="rect">
            <a:avLst/>
          </a:prstGeom>
        </p:spPr>
      </p:pic>
      <p:pic>
        <p:nvPicPr>
          <p:cNvPr id="25" name="Picture 24" descr="A green and white logo&#10;&#10;Description automatically generated">
            <a:extLst>
              <a:ext uri="{FF2B5EF4-FFF2-40B4-BE49-F238E27FC236}">
                <a16:creationId xmlns:a16="http://schemas.microsoft.com/office/drawing/2014/main" id="{A9F75E7F-20EB-C64B-854F-58DFC846F2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3582" y="4995745"/>
            <a:ext cx="2067047" cy="1032657"/>
          </a:xfrm>
          <a:prstGeom prst="rect">
            <a:avLst/>
          </a:prstGeom>
        </p:spPr>
      </p:pic>
      <p:pic>
        <p:nvPicPr>
          <p:cNvPr id="27" name="Picture 26" descr="A blue and white logo&#10;&#10;Description automatically generated">
            <a:extLst>
              <a:ext uri="{FF2B5EF4-FFF2-40B4-BE49-F238E27FC236}">
                <a16:creationId xmlns:a16="http://schemas.microsoft.com/office/drawing/2014/main" id="{7E679165-BDF1-7B42-B154-0F0E5C2BD9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86081" y="2017235"/>
            <a:ext cx="913650" cy="913650"/>
          </a:xfrm>
          <a:prstGeom prst="rect">
            <a:avLst/>
          </a:prstGeom>
        </p:spPr>
      </p:pic>
      <p:pic>
        <p:nvPicPr>
          <p:cNvPr id="29" name="Picture 28" descr="A blue and yellow arrow with text&#10;&#10;Description automatically generated">
            <a:extLst>
              <a:ext uri="{FF2B5EF4-FFF2-40B4-BE49-F238E27FC236}">
                <a16:creationId xmlns:a16="http://schemas.microsoft.com/office/drawing/2014/main" id="{B8D3B5CD-A2E7-D94B-969C-BCE25467BA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62" y="5070088"/>
            <a:ext cx="2590463" cy="1456677"/>
          </a:xfrm>
          <a:prstGeom prst="rect">
            <a:avLst/>
          </a:prstGeom>
        </p:spPr>
      </p:pic>
      <p:pic>
        <p:nvPicPr>
          <p:cNvPr id="31" name="Picture 30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BE955D14-B415-5745-A50C-36E5012574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792" y="2878542"/>
            <a:ext cx="2526250" cy="7342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530A6C-F721-A34A-97F7-08CD900E89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2867" y="6129506"/>
            <a:ext cx="2489842" cy="439972"/>
          </a:xfrm>
          <a:prstGeom prst="rect">
            <a:avLst/>
          </a:prstGeom>
        </p:spPr>
      </p:pic>
      <p:pic>
        <p:nvPicPr>
          <p:cNvPr id="35" name="Picture 34" descr="A blue circle with white text&#10;&#10;Description automatically generated">
            <a:extLst>
              <a:ext uri="{FF2B5EF4-FFF2-40B4-BE49-F238E27FC236}">
                <a16:creationId xmlns:a16="http://schemas.microsoft.com/office/drawing/2014/main" id="{A68E0E1F-9BE0-044F-A631-208DD27523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7225" y="348405"/>
            <a:ext cx="1305294" cy="1305294"/>
          </a:xfrm>
          <a:prstGeom prst="rect">
            <a:avLst/>
          </a:prstGeom>
        </p:spPr>
      </p:pic>
      <p:pic>
        <p:nvPicPr>
          <p:cNvPr id="37" name="Picture 36" descr="A black background with a black rectangular object&#10;&#10;Description automatically generated">
            <a:extLst>
              <a:ext uri="{FF2B5EF4-FFF2-40B4-BE49-F238E27FC236}">
                <a16:creationId xmlns:a16="http://schemas.microsoft.com/office/drawing/2014/main" id="{A08472D4-4FCA-6141-A96D-007A3E1E5F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57025" y="567391"/>
            <a:ext cx="2155842" cy="1074178"/>
          </a:xfrm>
          <a:prstGeom prst="rect">
            <a:avLst/>
          </a:prstGeom>
        </p:spPr>
      </p:pic>
      <p:pic>
        <p:nvPicPr>
          <p:cNvPr id="39" name="Picture 38" descr="A logo of a university&#10;&#10;Description automatically generated">
            <a:extLst>
              <a:ext uri="{FF2B5EF4-FFF2-40B4-BE49-F238E27FC236}">
                <a16:creationId xmlns:a16="http://schemas.microsoft.com/office/drawing/2014/main" id="{78342BFF-F505-E14C-9CEB-2ABE374EAA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285" y="257716"/>
            <a:ext cx="1983864" cy="854708"/>
          </a:xfrm>
          <a:prstGeom prst="rect">
            <a:avLst/>
          </a:prstGeom>
        </p:spPr>
      </p:pic>
      <p:pic>
        <p:nvPicPr>
          <p:cNvPr id="1026" name="Picture 2" descr="Organizing Committee | Shanghai 2019">
            <a:extLst>
              <a:ext uri="{FF2B5EF4-FFF2-40B4-BE49-F238E27FC236}">
                <a16:creationId xmlns:a16="http://schemas.microsoft.com/office/drawing/2014/main" id="{B8B9D4D5-0D19-AD49-A23F-7842C771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68" y="4602177"/>
            <a:ext cx="1456988" cy="145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49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Murchison Widefield Array (MWA) | Data Science Institute | Brown  University">
            <a:extLst>
              <a:ext uri="{FF2B5EF4-FFF2-40B4-BE49-F238E27FC236}">
                <a16:creationId xmlns:a16="http://schemas.microsoft.com/office/drawing/2014/main" id="{E0900FD6-3D24-EA48-9037-98DD03BB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6285"/>
            <a:ext cx="12356757" cy="82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32CEC-2F30-7F42-9D4B-12C02B6B8A73}"/>
              </a:ext>
            </a:extLst>
          </p:cNvPr>
          <p:cNvSpPr txBox="1"/>
          <p:nvPr/>
        </p:nvSpPr>
        <p:spPr>
          <a:xfrm>
            <a:off x="407201" y="984194"/>
            <a:ext cx="7698829" cy="5632311"/>
          </a:xfrm>
          <a:prstGeom prst="rect">
            <a:avLst/>
          </a:prstGeom>
          <a:solidFill>
            <a:schemeClr val="tx1">
              <a:alpha val="3415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Preparation (~2006 - 2012):	</a:t>
            </a:r>
            <a:r>
              <a:rPr lang="en-US" sz="2000" dirty="0">
                <a:solidFill>
                  <a:schemeClr val="bg1"/>
                </a:solidFill>
              </a:rPr>
              <a:t>Directors – Lonsdale, Whitney, </a:t>
            </a:r>
            <a:r>
              <a:rPr lang="en-US" sz="2000" dirty="0" err="1">
                <a:solidFill>
                  <a:schemeClr val="bg1"/>
                </a:solidFill>
              </a:rPr>
              <a:t>Tingay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Concept: </a:t>
            </a:r>
            <a:r>
              <a:rPr lang="en-US" sz="2000" dirty="0">
                <a:solidFill>
                  <a:schemeClr val="bg1"/>
                </a:solidFill>
              </a:rPr>
              <a:t>512 tiles, Real Time System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bg1"/>
                </a:solidFill>
              </a:rPr>
              <a:t>Background technologies: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Antennas, correlator, receiver;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Real-time data processing concepts.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bg1"/>
                </a:solidFill>
              </a:rPr>
              <a:t>Design iterations: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FPGA correlator -&gt; software correlator.  Ord, Johnston-</a:t>
            </a:r>
            <a:r>
              <a:rPr lang="en-US" sz="2000" dirty="0" err="1">
                <a:solidFill>
                  <a:schemeClr val="bg1"/>
                </a:solidFill>
              </a:rPr>
              <a:t>Hollitt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bg1"/>
                </a:solidFill>
              </a:rPr>
              <a:t>32T</a:t>
            </a:r>
            <a:r>
              <a:rPr lang="en-US" sz="2000" u="sng" dirty="0">
                <a:solidFill>
                  <a:schemeClr val="bg1"/>
                </a:solidFill>
                <a:sym typeface="Wingdings" pitchFamily="2" charset="2"/>
              </a:rPr>
              <a:t> (show me the money):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AAL: McAuley, Sadler;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MWA: Arcus,  </a:t>
            </a:r>
            <a:r>
              <a:rPr lang="en-US" sz="2000" dirty="0" err="1">
                <a:solidFill>
                  <a:schemeClr val="bg1"/>
                </a:solidFill>
              </a:rPr>
              <a:t>Booler</a:t>
            </a:r>
            <a:r>
              <a:rPr lang="en-US" sz="2000" dirty="0">
                <a:solidFill>
                  <a:schemeClr val="bg1"/>
                </a:solidFill>
              </a:rPr>
              <a:t>,  </a:t>
            </a:r>
            <a:r>
              <a:rPr lang="en-US" sz="2000" dirty="0" err="1">
                <a:solidFill>
                  <a:schemeClr val="bg1"/>
                </a:solidFill>
              </a:rPr>
              <a:t>Goeke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Reality: </a:t>
            </a:r>
            <a:r>
              <a:rPr lang="en-US" sz="2000" dirty="0">
                <a:solidFill>
                  <a:schemeClr val="bg1"/>
                </a:solidFill>
              </a:rPr>
              <a:t>128 tiles.  Preserve infrastructure.  Store visibilities!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NCRIS ($4.7M), EIF (thanks to the GFC, $3.05M), ARC Super Science Fellows (Hurley-Walker, Morgan);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Infrastructure.  Hadley.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10454-CAE6-B149-8B11-532CFC288F5E}"/>
              </a:ext>
            </a:extLst>
          </p:cNvPr>
          <p:cNvSpPr txBox="1"/>
          <p:nvPr/>
        </p:nvSpPr>
        <p:spPr>
          <a:xfrm>
            <a:off x="2638900" y="97576"/>
            <a:ext cx="6914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(on Earth) did we get here?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D1045A-ADE6-0644-882A-09AEE462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04" y="984194"/>
            <a:ext cx="3827410" cy="51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D8771-9B92-0544-A882-DB51D36C3B34}"/>
              </a:ext>
            </a:extLst>
          </p:cNvPr>
          <p:cNvSpPr txBox="1"/>
          <p:nvPr/>
        </p:nvSpPr>
        <p:spPr>
          <a:xfrm>
            <a:off x="8539165" y="6176523"/>
            <a:ext cx="3384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https://wiki.mwatelescope.org/display/MP/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Telescope+Configurations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0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61" y="885259"/>
            <a:ext cx="4206088" cy="1566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305" y="5463"/>
            <a:ext cx="7671222" cy="1061337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Progress in final construction phase</a:t>
            </a:r>
          </a:p>
        </p:txBody>
      </p:sp>
      <p:pic>
        <p:nvPicPr>
          <p:cNvPr id="4" name="Content Placeholder 3" descr="IMGP001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117904" y="3509452"/>
            <a:ext cx="3015670" cy="1658501"/>
          </a:xfrm>
        </p:spPr>
      </p:pic>
      <p:pic>
        <p:nvPicPr>
          <p:cNvPr id="5" name="Picture 4" descr="IMGP00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6" y="122088"/>
            <a:ext cx="2199080" cy="1628648"/>
          </a:xfrm>
          <a:prstGeom prst="rect">
            <a:avLst/>
          </a:prstGeom>
        </p:spPr>
      </p:pic>
      <p:pic>
        <p:nvPicPr>
          <p:cNvPr id="7" name="Picture 6" descr="IMGP01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16" y="1815778"/>
            <a:ext cx="2187986" cy="1640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163" y="3911355"/>
            <a:ext cx="2187986" cy="1640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448" y="2233696"/>
            <a:ext cx="2647723" cy="1979607"/>
          </a:xfrm>
          <a:prstGeom prst="rect">
            <a:avLst/>
          </a:prstGeom>
        </p:spPr>
      </p:pic>
      <p:pic>
        <p:nvPicPr>
          <p:cNvPr id="13" name="Picture 12" descr="533178_205068092946819_144213582365604_341142_1852785790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0249" y="4731849"/>
            <a:ext cx="1807154" cy="1637733"/>
          </a:xfrm>
          <a:prstGeom prst="rect">
            <a:avLst/>
          </a:prstGeom>
        </p:spPr>
      </p:pic>
      <p:pic>
        <p:nvPicPr>
          <p:cNvPr id="15" name="Picture 14" descr="564907_208917722561856_144213582365604_352901_539663036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92" y="5216098"/>
            <a:ext cx="2251094" cy="1599367"/>
          </a:xfrm>
          <a:prstGeom prst="rect">
            <a:avLst/>
          </a:prstGeom>
        </p:spPr>
      </p:pic>
      <p:pic>
        <p:nvPicPr>
          <p:cNvPr id="16" name="Picture 15" descr="578097_208918039228491_144213582365604_352902_1385314457_n.jpg"/>
          <p:cNvPicPr>
            <a:picLocks noChangeAspect="1"/>
          </p:cNvPicPr>
          <p:nvPr/>
        </p:nvPicPr>
        <p:blipFill rotWithShape="1">
          <a:blip r:embed="rId10"/>
          <a:srcRect b="12514"/>
          <a:stretch/>
        </p:blipFill>
        <p:spPr>
          <a:xfrm>
            <a:off x="4098078" y="2350679"/>
            <a:ext cx="2187988" cy="1435628"/>
          </a:xfrm>
          <a:prstGeom prst="rect">
            <a:avLst/>
          </a:prstGeom>
        </p:spPr>
      </p:pic>
      <p:pic>
        <p:nvPicPr>
          <p:cNvPr id="17" name="Picture 16" descr="456492_204359253017703_144213582365604_338675_442109554_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5427" y="4446709"/>
            <a:ext cx="2604744" cy="1944655"/>
          </a:xfrm>
          <a:prstGeom prst="rect">
            <a:avLst/>
          </a:prstGeom>
        </p:spPr>
      </p:pic>
      <p:pic>
        <p:nvPicPr>
          <p:cNvPr id="19" name="Picture 18" descr="477598_193083210811974_144213582365604_306231_766694245_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9268" y="122088"/>
            <a:ext cx="3314085" cy="1878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543414" y="3140174"/>
            <a:ext cx="241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INFRASTRUCTURE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620457" y="3169525"/>
            <a:ext cx="187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INSTRUMENT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436491" y="3052058"/>
            <a:ext cx="247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PROCESSING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183" y="-2156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Commissioning: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183" y="926758"/>
            <a:ext cx="10676238" cy="57458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Practical completion:		November/December 2012 (holding!)</a:t>
            </a:r>
          </a:p>
          <a:p>
            <a:pPr>
              <a:buNone/>
            </a:pPr>
            <a:endParaRPr lang="en-US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Commissioning </a:t>
            </a: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commences:			August/September 2012</a:t>
            </a:r>
          </a:p>
          <a:p>
            <a:pPr>
              <a:buNone/>
            </a:pPr>
            <a:endParaRPr lang="en-US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Early operations:		Mid 2013</a:t>
            </a:r>
          </a:p>
          <a:p>
            <a:pPr>
              <a:buNone/>
            </a:pPr>
            <a:endParaRPr lang="en-US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Science Commissioning Team appointed by MWA Board:</a:t>
            </a:r>
          </a:p>
          <a:p>
            <a:pPr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19 individuals (led by Dr Randall </a:t>
            </a:r>
            <a:r>
              <a:rPr lang="en-US" dirty="0" err="1">
                <a:solidFill>
                  <a:srgbClr val="FFFFFF"/>
                </a:solidFill>
              </a:rPr>
              <a:t>Wayth</a:t>
            </a:r>
            <a:r>
              <a:rPr lang="en-US" dirty="0">
                <a:solidFill>
                  <a:srgbClr val="FFFFFF"/>
                </a:solidFill>
              </a:rPr>
              <a:t> at ICRAR – Curtin University);</a:t>
            </a:r>
          </a:p>
          <a:p>
            <a:r>
              <a:rPr lang="en-US" dirty="0">
                <a:solidFill>
                  <a:srgbClr val="FFFFFF"/>
                </a:solidFill>
              </a:rPr>
              <a:t>10 institutions;</a:t>
            </a:r>
          </a:p>
          <a:p>
            <a:r>
              <a:rPr lang="en-US" dirty="0">
                <a:solidFill>
                  <a:srgbClr val="FFFFFF"/>
                </a:solidFill>
              </a:rPr>
              <a:t>3 countries.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>
                <a:solidFill>
                  <a:srgbClr val="FFFF00"/>
                </a:solidFill>
              </a:rPr>
              <a:t>Repeated all-sky survey (supporting GEG) will be a major deliverable of Science Commissioning (see commissioning sessions this week).  Also, focus on </a:t>
            </a:r>
            <a:r>
              <a:rPr lang="en-US" dirty="0" err="1">
                <a:solidFill>
                  <a:srgbClr val="FFFF00"/>
                </a:solidFill>
              </a:rPr>
              <a:t>EoR</a:t>
            </a:r>
            <a:r>
              <a:rPr lang="en-US" dirty="0">
                <a:solidFill>
                  <a:srgbClr val="FFFF00"/>
                </a:solidFill>
              </a:rPr>
              <a:t> (during season), SHI (during days), and accommodating transients.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A LOW FREQUENCY APERTURE AR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6" y="197279"/>
            <a:ext cx="11932508" cy="6463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8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Connection to SKA: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38" y="1112108"/>
            <a:ext cx="11009870" cy="5226908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Recent SKA site decision places SKA Phase 1 and 2 low frequency aperture array at the MRO (HERA++ scale);</a:t>
            </a:r>
          </a:p>
          <a:p>
            <a:endParaRPr lang="en-US" sz="2400" dirty="0"/>
          </a:p>
          <a:p>
            <a:r>
              <a:rPr lang="en-US" sz="2400" dirty="0"/>
              <a:t>MWA is the only low frequency SKA Precursor (pathfinder technology on SKA site);</a:t>
            </a:r>
          </a:p>
          <a:p>
            <a:endParaRPr lang="en-US" sz="2400" dirty="0"/>
          </a:p>
          <a:p>
            <a:r>
              <a:rPr lang="en-US" sz="2400" dirty="0"/>
              <a:t>Additional MWA infrastructure we have built at the MRO can assist the SKA low consortium execute its pre-construction plan.</a:t>
            </a:r>
          </a:p>
          <a:p>
            <a:endParaRPr lang="en-US" sz="2400" dirty="0"/>
          </a:p>
          <a:p>
            <a:pPr>
              <a:buNone/>
            </a:pPr>
            <a:r>
              <a:rPr lang="en-US" sz="2400" dirty="0"/>
              <a:t>	Power/</a:t>
            </a:r>
            <a:r>
              <a:rPr lang="en-US" sz="2400" dirty="0" err="1"/>
              <a:t>fibre</a:t>
            </a:r>
            <a:r>
              <a:rPr lang="en-US" sz="2400" dirty="0"/>
              <a:t> in field -&gt; rack space in central building -&gt; network to </a:t>
            </a:r>
            <a:r>
              <a:rPr lang="en-US" sz="2400" dirty="0" err="1"/>
              <a:t>Pawsey</a:t>
            </a:r>
            <a:r>
              <a:rPr lang="en-US" sz="2400" dirty="0"/>
              <a:t> Centre.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b="1" dirty="0"/>
              <a:t>SKA pre-construction phase opportunity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AA19CD-4E9D-AF44-92B7-DA39C2142EF6}"/>
              </a:ext>
            </a:extLst>
          </p:cNvPr>
          <p:cNvSpPr txBox="1"/>
          <p:nvPr/>
        </p:nvSpPr>
        <p:spPr>
          <a:xfrm>
            <a:off x="466469" y="314745"/>
            <a:ext cx="74789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Phase 1 (2012 – 2016):</a:t>
            </a:r>
            <a:r>
              <a:rPr lang="en-US" sz="2000" dirty="0"/>
              <a:t>		Director – </a:t>
            </a:r>
            <a:r>
              <a:rPr lang="en-US" sz="2000" dirty="0" err="1"/>
              <a:t>Tingay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128 tiles, receivers (Poseidon, Jesse </a:t>
            </a:r>
            <a:r>
              <a:rPr lang="en-US" sz="2000" dirty="0" err="1"/>
              <a:t>Searls</a:t>
            </a:r>
            <a:r>
              <a:rPr lang="en-US" sz="2000" dirty="0"/>
              <a:t>), correlator;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Pawsey</a:t>
            </a:r>
            <a:r>
              <a:rPr lang="en-US" sz="2000" dirty="0"/>
              <a:t> Centre (GFC) established as data storage and data processing partner.</a:t>
            </a:r>
          </a:p>
          <a:p>
            <a:endParaRPr lang="en-US" sz="2000" dirty="0"/>
          </a:p>
          <a:p>
            <a:r>
              <a:rPr lang="en-US" sz="2000" b="1" dirty="0"/>
              <a:t>Phase 2 (2016 – 2021):</a:t>
            </a:r>
            <a:r>
              <a:rPr lang="en-US" sz="2000" dirty="0"/>
              <a:t>		Directors – </a:t>
            </a:r>
            <a:r>
              <a:rPr lang="en-US" sz="2000" dirty="0" err="1"/>
              <a:t>Wayth</a:t>
            </a:r>
            <a:r>
              <a:rPr lang="en-US" sz="2000" dirty="0"/>
              <a:t>, Johnston-</a:t>
            </a:r>
            <a:r>
              <a:rPr lang="en-US" sz="2000" dirty="0" err="1"/>
              <a:t>Hollitt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256 tiles, 128 correlated at a time (”compact” and “extended” configurations);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ARC LIEF ($1M + $1M from MWA partners).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3469A2-7377-1C43-BC10-09B247B2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95" y="136273"/>
            <a:ext cx="3796138" cy="32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wsey - CSIRO">
            <a:extLst>
              <a:ext uri="{FF2B5EF4-FFF2-40B4-BE49-F238E27FC236}">
                <a16:creationId xmlns:a16="http://schemas.microsoft.com/office/drawing/2014/main" id="{11C63478-3EDF-B843-9D73-077CF91F1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81" y="3954992"/>
            <a:ext cx="4377380" cy="26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alaxy - Pawsey Supercomputing Research Centre">
            <a:extLst>
              <a:ext uri="{FF2B5EF4-FFF2-40B4-BE49-F238E27FC236}">
                <a16:creationId xmlns:a16="http://schemas.microsoft.com/office/drawing/2014/main" id="{09E9FFAE-0B1E-C747-AD97-1A3419F0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55" y="3602472"/>
            <a:ext cx="4110953" cy="27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3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9F53A82-4C27-7C40-88E0-C4E026FA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17" b="8817"/>
          <a:stretch>
            <a:fillRect/>
          </a:stretch>
        </p:blipFill>
        <p:spPr>
          <a:xfrm>
            <a:off x="123568" y="142102"/>
            <a:ext cx="8229600" cy="4525963"/>
          </a:xfrm>
          <a:prstGeom prst="rect">
            <a:avLst/>
          </a:prstGeom>
        </p:spPr>
      </p:pic>
      <p:pic>
        <p:nvPicPr>
          <p:cNvPr id="3" name="Picture 2" descr="IMG_4459.jpg">
            <a:extLst>
              <a:ext uri="{FF2B5EF4-FFF2-40B4-BE49-F238E27FC236}">
                <a16:creationId xmlns:a16="http://schemas.microsoft.com/office/drawing/2014/main" id="{39700277-35AD-1742-BE0F-22240905B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8" y="2996514"/>
            <a:ext cx="5579076" cy="37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9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5153</TotalTime>
  <Words>1096</Words>
  <Application>Microsoft Macintosh PowerPoint</Application>
  <PresentationFormat>Widescreen</PresentationFormat>
  <Paragraphs>166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Office Theme</vt:lpstr>
      <vt:lpstr>MWA Director’s Report 10 Year Anniversary Edition!</vt:lpstr>
      <vt:lpstr>PowerPoint Presentation</vt:lpstr>
      <vt:lpstr>PowerPoint Presentation</vt:lpstr>
      <vt:lpstr>PowerPoint Presentation</vt:lpstr>
      <vt:lpstr>Progress in final construction phase</vt:lpstr>
      <vt:lpstr>Commissioning:</vt:lpstr>
      <vt:lpstr>Connection to SKA:</vt:lpstr>
      <vt:lpstr>PowerPoint Presentation</vt:lpstr>
      <vt:lpstr>PowerPoint Presentation</vt:lpstr>
      <vt:lpstr>Approved projects for 2013B</vt:lpstr>
      <vt:lpstr>PowerPoint Presentation</vt:lpstr>
      <vt:lpstr>PowerPoint Presentation</vt:lpstr>
      <vt:lpstr>PowerPoint Presentation</vt:lpstr>
      <vt:lpstr>The Economic and Social Impact  of the MWA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 Director’s Report 10 Year Anniversary Edition!</dc:title>
  <dc:creator>Steven Tingay</dc:creator>
  <cp:lastModifiedBy>Steven Tingay</cp:lastModifiedBy>
  <cp:revision>31</cp:revision>
  <dcterms:created xsi:type="dcterms:W3CDTF">2023-07-21T05:15:53Z</dcterms:created>
  <dcterms:modified xsi:type="dcterms:W3CDTF">2023-07-25T12:33:01Z</dcterms:modified>
</cp:coreProperties>
</file>