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2" r:id="rId2"/>
    <p:sldId id="330" r:id="rId3"/>
    <p:sldId id="326" r:id="rId4"/>
    <p:sldId id="323" r:id="rId5"/>
    <p:sldId id="321" r:id="rId6"/>
    <p:sldId id="325" r:id="rId7"/>
    <p:sldId id="324" r:id="rId8"/>
    <p:sldId id="329" r:id="rId9"/>
    <p:sldId id="328" r:id="rId10"/>
    <p:sldId id="332" r:id="rId11"/>
    <p:sldId id="273" r:id="rId12"/>
  </p:sldIdLst>
  <p:sldSz cx="12192000" cy="6858000"/>
  <p:notesSz cx="9388475" cy="7102475"/>
  <p:defaultTextStyle>
    <a:defPPr>
      <a:defRPr lang="en-A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2060"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AU"/>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21635FE8-6CD0-487F-B34F-CDDBC0D9362A}" type="datetimeFigureOut">
              <a:rPr lang="en-AU" smtClean="0"/>
              <a:t>28/07/2023</a:t>
            </a:fld>
            <a:endParaRPr lang="en-AU"/>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AU"/>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AU"/>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DAF81DD1-55FC-44EA-8D54-CF26BD0ABEB7}" type="slidenum">
              <a:rPr lang="en-AU" smtClean="0"/>
              <a:t>‹#›</a:t>
            </a:fld>
            <a:endParaRPr lang="en-AU"/>
          </a:p>
        </p:txBody>
      </p:sp>
    </p:spTree>
    <p:extLst>
      <p:ext uri="{BB962C8B-B14F-4D97-AF65-F5344CB8AC3E}">
        <p14:creationId xmlns:p14="http://schemas.microsoft.com/office/powerpoint/2010/main" val="392422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00" dirty="0">
                <a:latin typeface="Times New Roman" panose="02020603050405020304" pitchFamily="18" charset="0"/>
              </a:rPr>
              <a:t>I would  like to acknowledge the </a:t>
            </a:r>
            <a:r>
              <a:rPr lang="en-US" sz="1600" kern="100" dirty="0" err="1">
                <a:latin typeface="Times New Roman" panose="02020603050405020304" pitchFamily="18" charset="0"/>
              </a:rPr>
              <a:t>Wadjuck</a:t>
            </a:r>
            <a:r>
              <a:rPr lang="en-US" sz="1600" kern="100" dirty="0">
                <a:latin typeface="Times New Roman" panose="02020603050405020304" pitchFamily="18" charset="0"/>
              </a:rPr>
              <a:t> </a:t>
            </a:r>
            <a:r>
              <a:rPr lang="en-US" sz="1600" kern="100" dirty="0" err="1">
                <a:latin typeface="Times New Roman" panose="02020603050405020304" pitchFamily="18" charset="0"/>
              </a:rPr>
              <a:t>Noongar</a:t>
            </a:r>
            <a:r>
              <a:rPr lang="en-US" sz="1600" kern="100" dirty="0">
                <a:latin typeface="Times New Roman" panose="02020603050405020304" pitchFamily="18" charset="0"/>
              </a:rPr>
              <a:t> elders past present and emerging  as the traditional owners of the land on which we meet today and also acknowledge the Wajarri </a:t>
            </a:r>
            <a:r>
              <a:rPr lang="en-US" sz="1600" kern="100" dirty="0" err="1">
                <a:latin typeface="Times New Roman" panose="02020603050405020304" pitchFamily="18" charset="0"/>
              </a:rPr>
              <a:t>Yamaji</a:t>
            </a:r>
            <a:r>
              <a:rPr lang="en-US" sz="1600" kern="100" dirty="0">
                <a:latin typeface="Times New Roman" panose="02020603050405020304" pitchFamily="18" charset="0"/>
              </a:rPr>
              <a:t> elders past present and emerging as the traditional owners  of the land  on which the project has been built.</a:t>
            </a:r>
          </a:p>
          <a:p>
            <a:r>
              <a:rPr lang="en-US" sz="1600" kern="100" dirty="0">
                <a:latin typeface="Times New Roman" panose="02020603050405020304" pitchFamily="18" charset="0"/>
              </a:rPr>
              <a:t>To share who we are……… </a:t>
            </a:r>
            <a:r>
              <a:rPr lang="en-US" sz="1600" kern="100" dirty="0" err="1">
                <a:latin typeface="Times New Roman" panose="02020603050405020304" pitchFamily="18" charset="0"/>
              </a:rPr>
              <a:t>GCo</a:t>
            </a:r>
            <a:r>
              <a:rPr lang="en-US" sz="1600" kern="100" dirty="0">
                <a:latin typeface="Times New Roman" panose="02020603050405020304" pitchFamily="18" charset="0"/>
              </a:rPr>
              <a:t> Australia was founded in 2000 by myself and is an Electrical contractor based in Geraldton in the Midwest of WA………… for context we are a short 3.5 hour drive away from the MWA Site at </a:t>
            </a:r>
            <a:r>
              <a:rPr lang="en-US" sz="1600" kern="100" dirty="0" err="1">
                <a:latin typeface="Times New Roman" panose="02020603050405020304" pitchFamily="18" charset="0"/>
              </a:rPr>
              <a:t>Boolardy</a:t>
            </a:r>
            <a:r>
              <a:rPr lang="en-US" sz="1600" kern="100" dirty="0">
                <a:latin typeface="Times New Roman" panose="02020603050405020304" pitchFamily="18" charset="0"/>
              </a:rPr>
              <a:t> Station </a:t>
            </a:r>
          </a:p>
          <a:p>
            <a:r>
              <a:rPr lang="en-US" sz="1600" kern="100" dirty="0">
                <a:latin typeface="Times New Roman" panose="02020603050405020304" pitchFamily="18" charset="0"/>
              </a:rPr>
              <a:t>Many thanks to Curtin for the invitation to join the 10 year celebration of ops at the MWA   and to allow me to share the journey that </a:t>
            </a:r>
            <a:r>
              <a:rPr lang="en-US" sz="1600" kern="100" dirty="0" err="1">
                <a:latin typeface="Times New Roman" panose="02020603050405020304" pitchFamily="18" charset="0"/>
              </a:rPr>
              <a:t>GCo</a:t>
            </a:r>
            <a:r>
              <a:rPr lang="en-US" sz="1600" kern="100" dirty="0">
                <a:latin typeface="Times New Roman" panose="02020603050405020304" pitchFamily="18" charset="0"/>
              </a:rPr>
              <a:t> has been on in the last 15  years with Curtin.  I would like to particularly thank Steven </a:t>
            </a:r>
            <a:r>
              <a:rPr lang="en-US" sz="1600" kern="100" dirty="0" err="1">
                <a:latin typeface="Times New Roman" panose="02020603050405020304" pitchFamily="18" charset="0"/>
              </a:rPr>
              <a:t>Tingay</a:t>
            </a:r>
            <a:r>
              <a:rPr lang="en-US" sz="1600" kern="100" dirty="0">
                <a:latin typeface="Times New Roman" panose="02020603050405020304" pitchFamily="18" charset="0"/>
              </a:rPr>
              <a:t> and Tom </a:t>
            </a:r>
            <a:r>
              <a:rPr lang="en-US" sz="1600" kern="100" dirty="0" err="1">
                <a:latin typeface="Times New Roman" panose="02020603050405020304" pitchFamily="18" charset="0"/>
              </a:rPr>
              <a:t>Booler</a:t>
            </a:r>
            <a:r>
              <a:rPr lang="en-US" sz="1600" kern="100" dirty="0">
                <a:latin typeface="Times New Roman" panose="02020603050405020304" pitchFamily="18" charset="0"/>
              </a:rPr>
              <a:t> and their site teams for their continued support during that time. The collaboration between our organizations at all levels has created a relationship based on trust and respect, a successful project on those outcomes alone. Just like to take everyone back for some context.</a:t>
            </a: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1</a:t>
            </a:fld>
            <a:endParaRPr lang="en-AU"/>
          </a:p>
        </p:txBody>
      </p:sp>
    </p:spTree>
    <p:extLst>
      <p:ext uri="{BB962C8B-B14F-4D97-AF65-F5344CB8AC3E}">
        <p14:creationId xmlns:p14="http://schemas.microsoft.com/office/powerpoint/2010/main" val="369077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00" dirty="0">
                <a:latin typeface="Times New Roman" panose="02020603050405020304" pitchFamily="18" charset="0"/>
              </a:rPr>
              <a:t>The Future Slide 10</a:t>
            </a:r>
          </a:p>
          <a:p>
            <a:r>
              <a:rPr lang="en-US" sz="1600" kern="100" dirty="0">
                <a:latin typeface="Times New Roman" panose="02020603050405020304" pitchFamily="18" charset="0"/>
              </a:rPr>
              <a:t>As the saying goes there is only 2 certainties in life….. death and taxes….I  do know for certain however that whatever Curtin does on or off site…….. that GCO can a be relied on as a trusted, project enabled partner. </a:t>
            </a:r>
          </a:p>
          <a:p>
            <a:r>
              <a:rPr lang="en-US" sz="1600" kern="100" dirty="0">
                <a:latin typeface="Times New Roman" panose="02020603050405020304" pitchFamily="18" charset="0"/>
              </a:rPr>
              <a:t>In regard to the SKA project we have forged close ties with the SKAO team….. that has been assembled in Geraldton…………. performing some initial site works to date and hope to be of assistance to SKAO with their deployment of the LFAA. Whilst there is significant infrastructure works about to commence on site there is no guarantee of our involvement, however…… we are on standby.</a:t>
            </a:r>
          </a:p>
          <a:p>
            <a:endParaRPr lang="en-AU" sz="1600" kern="100" dirty="0">
              <a:latin typeface="Times New Roman" panose="02020603050405020304" pitchFamily="18" charset="0"/>
            </a:endParaRPr>
          </a:p>
          <a:p>
            <a:r>
              <a:rPr lang="en-US" sz="1600" kern="100" dirty="0">
                <a:latin typeface="Times New Roman" panose="02020603050405020304" pitchFamily="18" charset="0"/>
              </a:rPr>
              <a:t>The long game for </a:t>
            </a:r>
            <a:r>
              <a:rPr lang="en-US" sz="1600" kern="100" dirty="0" err="1">
                <a:latin typeface="Times New Roman" panose="02020603050405020304" pitchFamily="18" charset="0"/>
              </a:rPr>
              <a:t>GCo</a:t>
            </a:r>
            <a:r>
              <a:rPr lang="en-US" sz="1600" kern="100" dirty="0">
                <a:latin typeface="Times New Roman" panose="02020603050405020304" pitchFamily="18" charset="0"/>
              </a:rPr>
              <a:t> is the maintaining of the infrastructure and delivering sustaining capital works to the site into the next 20 years and beyond, as part of our long term aspirations and social license to operate we are progressing with a JV with the Wajarri who are the traditional owners in the region. </a:t>
            </a:r>
          </a:p>
          <a:p>
            <a:r>
              <a:rPr lang="en-US" sz="1600" kern="100" dirty="0">
                <a:latin typeface="Times New Roman" panose="02020603050405020304" pitchFamily="18" charset="0"/>
              </a:rPr>
              <a:t>Science, traditional owner enablement and our construction expertise stand to make a substantive difference to our local community. The </a:t>
            </a:r>
            <a:r>
              <a:rPr lang="en-US" sz="1600" kern="100" dirty="0" err="1">
                <a:latin typeface="Times New Roman" panose="02020603050405020304" pitchFamily="18" charset="0"/>
              </a:rPr>
              <a:t>GCo</a:t>
            </a:r>
            <a:r>
              <a:rPr lang="en-US" sz="1600" kern="100" dirty="0">
                <a:latin typeface="Times New Roman" panose="02020603050405020304" pitchFamily="18" charset="0"/>
              </a:rPr>
              <a:t> team and I look forward to this next chapter</a:t>
            </a:r>
          </a:p>
          <a:p>
            <a:endParaRPr lang="en-AU" sz="1600" kern="100" dirty="0">
              <a:latin typeface="Times New Roman" panose="02020603050405020304" pitchFamily="18" charset="0"/>
            </a:endParaRPr>
          </a:p>
          <a:p>
            <a:endParaRPr lang="en-AU" kern="100" dirty="0">
              <a:latin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10</a:t>
            </a:fld>
            <a:endParaRPr lang="en-AU"/>
          </a:p>
        </p:txBody>
      </p:sp>
    </p:spTree>
    <p:extLst>
      <p:ext uri="{BB962C8B-B14F-4D97-AF65-F5344CB8AC3E}">
        <p14:creationId xmlns:p14="http://schemas.microsoft.com/office/powerpoint/2010/main" val="220392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AU" b="1" kern="100" dirty="0">
              <a:solidFill>
                <a:prstClr val="black"/>
              </a:solidFill>
              <a:latin typeface="Times New Roman" panose="02020603050405020304" pitchFamily="18" charset="0"/>
            </a:endParaRPr>
          </a:p>
          <a:p>
            <a:pPr defTabSz="942289">
              <a:defRPr/>
            </a:pPr>
            <a:endParaRPr lang="en-AU" kern="100" dirty="0">
              <a:solidFill>
                <a:prstClr val="black"/>
              </a:solidFill>
              <a:latin typeface="Times New Roman" panose="02020603050405020304" pitchFamily="18" charset="0"/>
            </a:endParaRPr>
          </a:p>
          <a:p>
            <a:pPr defTabSz="942289">
              <a:defRPr/>
            </a:pPr>
            <a:r>
              <a:rPr lang="en-AU" sz="1600" b="1" kern="100" dirty="0">
                <a:solidFill>
                  <a:prstClr val="black"/>
                </a:solidFill>
                <a:latin typeface="Times New Roman" panose="02020603050405020304" pitchFamily="18" charset="0"/>
              </a:rPr>
              <a:t>International Connection Slide 11</a:t>
            </a:r>
          </a:p>
          <a:p>
            <a:pPr defTabSz="942289">
              <a:defRPr/>
            </a:pPr>
            <a:r>
              <a:rPr lang="en-US" sz="1600" kern="100" dirty="0">
                <a:solidFill>
                  <a:prstClr val="black"/>
                </a:solidFill>
                <a:latin typeface="Times New Roman" panose="02020603050405020304" pitchFamily="18" charset="0"/>
              </a:rPr>
              <a:t>Before closing would like to share a personal experience </a:t>
            </a:r>
          </a:p>
          <a:p>
            <a:pPr defTabSz="942289">
              <a:defRPr/>
            </a:pPr>
            <a:r>
              <a:rPr lang="en-US" sz="1600" kern="100" dirty="0">
                <a:solidFill>
                  <a:prstClr val="black"/>
                </a:solidFill>
                <a:latin typeface="Times New Roman" panose="02020603050405020304" pitchFamily="18" charset="0"/>
              </a:rPr>
              <a:t>In 2019 I was on holidays in the US and found myself in Los Angeles, we had done all the usual sightseeing and I were looking for something a little different when I came across the architecturally impressive decommissioned Griffith observatory, now a tourist attraction</a:t>
            </a:r>
          </a:p>
          <a:p>
            <a:pPr defTabSz="942289">
              <a:defRPr/>
            </a:pPr>
            <a:r>
              <a:rPr lang="en-US" sz="1600" i="1" kern="100" dirty="0">
                <a:solidFill>
                  <a:prstClr val="black"/>
                </a:solidFill>
                <a:latin typeface="Times New Roman" panose="02020603050405020304" pitchFamily="18" charset="0"/>
              </a:rPr>
              <a:t>Comment on the photos of the observatory and MWA </a:t>
            </a:r>
            <a:r>
              <a:rPr lang="en-US" sz="1600" i="1" kern="100" dirty="0" err="1">
                <a:solidFill>
                  <a:prstClr val="black"/>
                </a:solidFill>
                <a:latin typeface="Times New Roman" panose="02020603050405020304" pitchFamily="18" charset="0"/>
              </a:rPr>
              <a:t>ie</a:t>
            </a:r>
            <a:r>
              <a:rPr lang="en-US" sz="1600" i="1" kern="100" dirty="0">
                <a:solidFill>
                  <a:prstClr val="black"/>
                </a:solidFill>
                <a:latin typeface="Times New Roman" panose="02020603050405020304" pitchFamily="18" charset="0"/>
              </a:rPr>
              <a:t> lack of radio silence and isolation for light pollution at the LA site.</a:t>
            </a:r>
          </a:p>
          <a:p>
            <a:pPr defTabSz="942289">
              <a:defRPr/>
            </a:pPr>
            <a:r>
              <a:rPr lang="en-US" sz="1600" kern="100" dirty="0">
                <a:solidFill>
                  <a:prstClr val="black"/>
                </a:solidFill>
                <a:latin typeface="Times New Roman" panose="02020603050405020304" pitchFamily="18" charset="0"/>
              </a:rPr>
              <a:t>I was taking in a display when a guide struck up a discussion………… it turns out the young lady was an astronomy student, I mentioned the MWA and the wider SKA project and  the involvement I had with the project infrastructure over the </a:t>
            </a:r>
            <a:r>
              <a:rPr lang="en-US" sz="1600" kern="100" dirty="0" err="1">
                <a:solidFill>
                  <a:prstClr val="black"/>
                </a:solidFill>
                <a:latin typeface="Times New Roman" panose="02020603050405020304" pitchFamily="18" charset="0"/>
              </a:rPr>
              <a:t>preceeding</a:t>
            </a:r>
            <a:r>
              <a:rPr lang="en-US" sz="1600" kern="100" dirty="0">
                <a:solidFill>
                  <a:prstClr val="black"/>
                </a:solidFill>
                <a:latin typeface="Times New Roman" panose="02020603050405020304" pitchFamily="18" charset="0"/>
              </a:rPr>
              <a:t> 12 years……………. she could barely contain her excitement when she thanked me for the amazing data she had been working with that came from the project.</a:t>
            </a:r>
          </a:p>
          <a:p>
            <a:pPr defTabSz="942289">
              <a:defRPr/>
            </a:pPr>
            <a:r>
              <a:rPr lang="en-US" sz="1600" kern="100" dirty="0">
                <a:solidFill>
                  <a:prstClr val="black"/>
                </a:solidFill>
                <a:latin typeface="Times New Roman" panose="02020603050405020304" pitchFamily="18" charset="0"/>
              </a:rPr>
              <a:t>It was then that the reality came home for me that we were indeed a part of a significant international  effort.</a:t>
            </a:r>
          </a:p>
          <a:p>
            <a:pPr defTabSz="942289">
              <a:defRPr/>
            </a:pPr>
            <a:r>
              <a:rPr lang="en-AU" sz="1600" kern="100" dirty="0">
                <a:solidFill>
                  <a:prstClr val="black"/>
                </a:solidFill>
                <a:latin typeface="Times New Roman" panose="02020603050405020304" pitchFamily="18" charset="0"/>
              </a:rPr>
              <a:t>Thanks for listening.</a:t>
            </a:r>
          </a:p>
          <a:p>
            <a:pPr defTabSz="942289">
              <a:defRPr/>
            </a:pPr>
            <a:endParaRPr lang="en-AU" sz="1600" kern="100" dirty="0">
              <a:solidFill>
                <a:prstClr val="black"/>
              </a:solidFill>
              <a:latin typeface="Times New Roman" panose="02020603050405020304" pitchFamily="18" charset="0"/>
            </a:endParaRPr>
          </a:p>
          <a:p>
            <a:pPr defTabSz="942289">
              <a:defRPr/>
            </a:pPr>
            <a:endParaRPr lang="en-AU" sz="1600" kern="100" dirty="0">
              <a:solidFill>
                <a:prstClr val="black"/>
              </a:solidFill>
              <a:latin typeface="Times New Roman" panose="02020603050405020304" pitchFamily="18" charset="0"/>
            </a:endParaRPr>
          </a:p>
          <a:p>
            <a:pPr defTabSz="942289">
              <a:defRPr/>
            </a:pPr>
            <a:endParaRPr lang="en-AU" sz="1600" kern="100" dirty="0">
              <a:solidFill>
                <a:prstClr val="black"/>
              </a:solidFill>
              <a:latin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pPr>
              <a:defRPr/>
            </a:pPr>
            <a:fld id="{A26712B6-EDFA-4C7D-B94A-EACCDD61BD3B}" type="slidenum">
              <a:rPr lang="en-AU" smtClean="0"/>
              <a:pPr>
                <a:defRPr/>
              </a:pPr>
              <a:t>11</a:t>
            </a:fld>
            <a:endParaRPr lang="en-AU"/>
          </a:p>
        </p:txBody>
      </p:sp>
    </p:spTree>
    <p:extLst>
      <p:ext uri="{BB962C8B-B14F-4D97-AF65-F5344CB8AC3E}">
        <p14:creationId xmlns:p14="http://schemas.microsoft.com/office/powerpoint/2010/main" val="132133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00" dirty="0">
                <a:latin typeface="Times New Roman" panose="02020603050405020304" pitchFamily="18" charset="0"/>
              </a:rPr>
              <a:t>An old org chart</a:t>
            </a:r>
          </a:p>
          <a:p>
            <a:r>
              <a:rPr lang="en-US" sz="1600" kern="100" dirty="0">
                <a:latin typeface="Times New Roman" panose="02020603050405020304" pitchFamily="18" charset="0"/>
              </a:rPr>
              <a:t>What I am highlighting here, is the number of moving parts there has been and stakeholders </a:t>
            </a:r>
            <a:r>
              <a:rPr lang="en-US" sz="1600" kern="100" dirty="0" err="1">
                <a:latin typeface="Times New Roman" panose="02020603050405020304" pitchFamily="18" charset="0"/>
              </a:rPr>
              <a:t>etc</a:t>
            </a:r>
            <a:r>
              <a:rPr lang="en-US" sz="1600" kern="100" dirty="0">
                <a:latin typeface="Times New Roman" panose="02020603050405020304" pitchFamily="18" charset="0"/>
              </a:rPr>
              <a:t> in the wider </a:t>
            </a:r>
            <a:r>
              <a:rPr lang="en-US" sz="1600" kern="100" dirty="0" err="1">
                <a:latin typeface="Times New Roman" panose="02020603050405020304" pitchFamily="18" charset="0"/>
              </a:rPr>
              <a:t>Boolardy</a:t>
            </a:r>
            <a:r>
              <a:rPr lang="en-US" sz="1600" kern="100" dirty="0">
                <a:latin typeface="Times New Roman" panose="02020603050405020304" pitchFamily="18" charset="0"/>
              </a:rPr>
              <a:t> site and what the org chart looked like when we first started working with Curtin and the SKA in general…………. it looked unlike any other construction or operations project that I have been involved </a:t>
            </a: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2</a:t>
            </a:fld>
            <a:endParaRPr lang="en-AU"/>
          </a:p>
        </p:txBody>
      </p:sp>
    </p:spTree>
    <p:extLst>
      <p:ext uri="{BB962C8B-B14F-4D97-AF65-F5344CB8AC3E}">
        <p14:creationId xmlns:p14="http://schemas.microsoft.com/office/powerpoint/2010/main" val="379540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00" dirty="0">
                <a:latin typeface="Times New Roman" panose="02020603050405020304" pitchFamily="18" charset="0"/>
              </a:rPr>
              <a:t>Getting to know you Slide 3 (Einstein)</a:t>
            </a:r>
          </a:p>
          <a:p>
            <a:r>
              <a:rPr lang="en-US" sz="1600" kern="100" dirty="0">
                <a:latin typeface="Times New Roman" panose="02020603050405020304" pitchFamily="18" charset="0"/>
              </a:rPr>
              <a:t> As we got to engage and understand the  project on a closer basis, it became clear that many of the prime stakeholders……….  were scientists…… the </a:t>
            </a:r>
            <a:r>
              <a:rPr lang="en-US" sz="1600" kern="100" dirty="0" err="1">
                <a:latin typeface="Times New Roman" panose="02020603050405020304" pitchFamily="18" charset="0"/>
              </a:rPr>
              <a:t>GCo</a:t>
            </a:r>
            <a:r>
              <a:rPr lang="en-US" sz="1600" kern="100" dirty="0">
                <a:latin typeface="Times New Roman" panose="02020603050405020304" pitchFamily="18" charset="0"/>
              </a:rPr>
              <a:t> team had spent its life working with miners, engineers, architects, but never with scientist’s …………whilst sometimes the science project language  was challenging……….. the anchor of a common purpose………..essentially a desire to succeed by putting our minds to any challenge came through……….construction IP……….. meets science innovation.</a:t>
            </a:r>
          </a:p>
          <a:p>
            <a:endParaRPr lang="en-AU" sz="1600" kern="100" dirty="0">
              <a:latin typeface="Times New Roman" panose="02020603050405020304" pitchFamily="18" charset="0"/>
            </a:endParaRPr>
          </a:p>
          <a:p>
            <a:endParaRPr lang="en-AU" kern="100" dirty="0">
              <a:latin typeface="Times New Roman" panose="02020603050405020304" pitchFamily="18" charset="0"/>
            </a:endParaRPr>
          </a:p>
          <a:p>
            <a:endParaRPr lang="en-AU" kern="100" dirty="0">
              <a:latin typeface="Times New Roman" panose="02020603050405020304" pitchFamily="18" charset="0"/>
            </a:endParaRPr>
          </a:p>
          <a:p>
            <a:endParaRPr lang="en-AU" kern="100" dirty="0">
              <a:latin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3</a:t>
            </a:fld>
            <a:endParaRPr lang="en-AU"/>
          </a:p>
        </p:txBody>
      </p:sp>
    </p:spTree>
    <p:extLst>
      <p:ext uri="{BB962C8B-B14F-4D97-AF65-F5344CB8AC3E}">
        <p14:creationId xmlns:p14="http://schemas.microsoft.com/office/powerpoint/2010/main" val="115592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AU" sz="1600" b="1" kern="100" dirty="0">
                <a:solidFill>
                  <a:prstClr val="black"/>
                </a:solidFill>
                <a:latin typeface="Times New Roman" panose="02020603050405020304" pitchFamily="18" charset="0"/>
              </a:rPr>
              <a:t>Early days Slide 04</a:t>
            </a:r>
          </a:p>
          <a:p>
            <a:pPr defTabSz="942289">
              <a:defRPr/>
            </a:pPr>
            <a:r>
              <a:rPr lang="en-US" sz="1600" kern="100" dirty="0">
                <a:solidFill>
                  <a:prstClr val="black"/>
                </a:solidFill>
                <a:latin typeface="Times New Roman" panose="02020603050405020304" pitchFamily="18" charset="0"/>
              </a:rPr>
              <a:t>I recall our first works on site were connecting generators.</a:t>
            </a:r>
          </a:p>
          <a:p>
            <a:pPr defTabSz="942289">
              <a:defRPr/>
            </a:pPr>
            <a:r>
              <a:rPr lang="en-US" sz="1600" kern="100" dirty="0">
                <a:solidFill>
                  <a:prstClr val="black"/>
                </a:solidFill>
                <a:latin typeface="Times New Roman" panose="02020603050405020304" pitchFamily="18" charset="0"/>
              </a:rPr>
              <a:t> Experience of the Projects technical requirements however  came to </a:t>
            </a:r>
            <a:r>
              <a:rPr lang="en-US" sz="1600" kern="100" dirty="0" err="1">
                <a:solidFill>
                  <a:prstClr val="black"/>
                </a:solidFill>
                <a:latin typeface="Times New Roman" panose="02020603050405020304" pitchFamily="18" charset="0"/>
              </a:rPr>
              <a:t>GCo</a:t>
            </a:r>
            <a:r>
              <a:rPr lang="en-US" sz="1600" kern="100" dirty="0">
                <a:solidFill>
                  <a:prstClr val="black"/>
                </a:solidFill>
                <a:latin typeface="Times New Roman" panose="02020603050405020304" pitchFamily="18" charset="0"/>
              </a:rPr>
              <a:t> when we came across the term….. </a:t>
            </a:r>
            <a:r>
              <a:rPr lang="en-US" sz="1600" b="1" kern="100" dirty="0">
                <a:solidFill>
                  <a:prstClr val="black"/>
                </a:solidFill>
                <a:latin typeface="Times New Roman" panose="02020603050405020304" pitchFamily="18" charset="0"/>
              </a:rPr>
              <a:t>radio silence</a:t>
            </a:r>
            <a:r>
              <a:rPr lang="en-US" sz="1600" kern="100" dirty="0">
                <a:solidFill>
                  <a:prstClr val="black"/>
                </a:solidFill>
                <a:latin typeface="Times New Roman" panose="02020603050405020304" pitchFamily="18" charset="0"/>
              </a:rPr>
              <a:t>……. and we set about understanding what this meant. The first experience in regards to radio silence was at the onsite facilities, there was no real design or scope………just a requirement… and as you can see it turns out that what seemed a high tech problem had a solution that was based on simple electrical principals, we needed a Faraday cage. Electrical construction met a science project requirement. </a:t>
            </a: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4</a:t>
            </a:fld>
            <a:endParaRPr lang="en-AU"/>
          </a:p>
        </p:txBody>
      </p:sp>
    </p:spTree>
    <p:extLst>
      <p:ext uri="{BB962C8B-B14F-4D97-AF65-F5344CB8AC3E}">
        <p14:creationId xmlns:p14="http://schemas.microsoft.com/office/powerpoint/2010/main" val="383085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kern="100" dirty="0">
                <a:solidFill>
                  <a:prstClr val="black"/>
                </a:solidFill>
                <a:latin typeface="Times New Roman" panose="02020603050405020304" pitchFamily="18" charset="0"/>
              </a:rPr>
              <a:t> </a:t>
            </a:r>
            <a:r>
              <a:rPr lang="en-US" sz="1600" b="1" kern="100" dirty="0">
                <a:solidFill>
                  <a:prstClr val="black"/>
                </a:solidFill>
                <a:latin typeface="Times New Roman" panose="02020603050405020304" pitchFamily="18" charset="0"/>
              </a:rPr>
              <a:t>Site Conditions and Challenges Slide 05</a:t>
            </a:r>
          </a:p>
          <a:p>
            <a:pPr defTabSz="942289">
              <a:defRPr/>
            </a:pPr>
            <a:r>
              <a:rPr lang="en-US" sz="1600" kern="100" dirty="0">
                <a:solidFill>
                  <a:prstClr val="black"/>
                </a:solidFill>
                <a:latin typeface="Times New Roman" panose="02020603050405020304" pitchFamily="18" charset="0"/>
              </a:rPr>
              <a:t>Whilst at </a:t>
            </a:r>
            <a:r>
              <a:rPr lang="en-US" sz="1600" kern="100" dirty="0" err="1">
                <a:solidFill>
                  <a:prstClr val="black"/>
                </a:solidFill>
                <a:latin typeface="Times New Roman" panose="02020603050405020304" pitchFamily="18" charset="0"/>
              </a:rPr>
              <a:t>Boolardy</a:t>
            </a:r>
            <a:r>
              <a:rPr lang="en-US" sz="1600" kern="100" dirty="0">
                <a:solidFill>
                  <a:prstClr val="black"/>
                </a:solidFill>
                <a:latin typeface="Times New Roman" panose="02020603050405020304" pitchFamily="18" charset="0"/>
              </a:rPr>
              <a:t> Station we have an ideal site to build a radio telescope i.e., radio quietness and nil light pollution…………. it is hardly the ideal site for construction activity.  Spectacular in its remoteness and with extremes of weather conditions and seasonal lack of access…….. it is a harsh environment for human habitation………. And equally as harsh as the many remote projects that GCO has delivered in the last 23 years………. full marks need to be awarded to the quality of the camp and its services, provided for our workforce over this time…………  the new camp being proposed has big boots to fill.  </a:t>
            </a: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5</a:t>
            </a:fld>
            <a:endParaRPr lang="en-AU"/>
          </a:p>
        </p:txBody>
      </p:sp>
    </p:spTree>
    <p:extLst>
      <p:ext uri="{BB962C8B-B14F-4D97-AF65-F5344CB8AC3E}">
        <p14:creationId xmlns:p14="http://schemas.microsoft.com/office/powerpoint/2010/main" val="332219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b="1" kern="100" dirty="0">
                <a:solidFill>
                  <a:prstClr val="black"/>
                </a:solidFill>
                <a:latin typeface="Times New Roman" panose="02020603050405020304" pitchFamily="18" charset="0"/>
              </a:rPr>
              <a:t>Site Conditions and Project challenges Slide 06</a:t>
            </a:r>
          </a:p>
          <a:p>
            <a:pPr defTabSz="942289">
              <a:defRPr/>
            </a:pPr>
            <a:r>
              <a:rPr lang="en-US" sz="1600" kern="100" dirty="0">
                <a:solidFill>
                  <a:prstClr val="black"/>
                </a:solidFill>
                <a:latin typeface="Times New Roman" panose="02020603050405020304" pitchFamily="18" charset="0"/>
              </a:rPr>
              <a:t>Our first significant infrastructure project at the MWA included scope to trench some of the most adverse terrain I have encountered in my 40 year construction career.    </a:t>
            </a:r>
          </a:p>
          <a:p>
            <a:pPr defTabSz="942289">
              <a:defRPr/>
            </a:pPr>
            <a:r>
              <a:rPr lang="en-US" sz="1600" kern="100" dirty="0">
                <a:solidFill>
                  <a:prstClr val="black"/>
                </a:solidFill>
                <a:latin typeface="Times New Roman" panose="02020603050405020304" pitchFamily="18" charset="0"/>
              </a:rPr>
              <a:t> In some areas the excavation required was employment of rock saws and engagement of the highest capacity machinery of the day.</a:t>
            </a:r>
          </a:p>
          <a:p>
            <a:pPr defTabSz="942289">
              <a:defRPr/>
            </a:pPr>
            <a:r>
              <a:rPr lang="en-US" sz="1600" kern="100" dirty="0">
                <a:solidFill>
                  <a:prstClr val="black"/>
                </a:solidFill>
                <a:latin typeface="Times New Roman" panose="02020603050405020304" pitchFamily="18" charset="0"/>
              </a:rPr>
              <a:t>As with all construction projects…………. time and budget are of priority, the key to our success was open and honest conversation around time and budget with our client, this was always a 2 way street and in place  from the day we submitted the bid for the work…………. to practical completion.  </a:t>
            </a:r>
          </a:p>
          <a:p>
            <a:pPr defTabSz="942289">
              <a:defRPr/>
            </a:pPr>
            <a:r>
              <a:rPr lang="en-US" sz="1600" kern="100" dirty="0">
                <a:solidFill>
                  <a:prstClr val="black"/>
                </a:solidFill>
                <a:latin typeface="Times New Roman" panose="02020603050405020304" pitchFamily="18" charset="0"/>
              </a:rPr>
              <a:t>The close collaboration has been the basis of the </a:t>
            </a:r>
            <a:r>
              <a:rPr lang="en-US" sz="1600" kern="100" dirty="0" err="1">
                <a:solidFill>
                  <a:prstClr val="black"/>
                </a:solidFill>
                <a:latin typeface="Times New Roman" panose="02020603050405020304" pitchFamily="18" charset="0"/>
              </a:rPr>
              <a:t>GCo</a:t>
            </a:r>
            <a:r>
              <a:rPr lang="en-US" sz="1600" kern="100" dirty="0">
                <a:solidFill>
                  <a:prstClr val="black"/>
                </a:solidFill>
                <a:latin typeface="Times New Roman" panose="02020603050405020304" pitchFamily="18" charset="0"/>
              </a:rPr>
              <a:t> and Curtin partnership, with numerous scopes of work being delivered in the last 15 years.</a:t>
            </a: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6</a:t>
            </a:fld>
            <a:endParaRPr lang="en-AU"/>
          </a:p>
        </p:txBody>
      </p:sp>
    </p:spTree>
    <p:extLst>
      <p:ext uri="{BB962C8B-B14F-4D97-AF65-F5344CB8AC3E}">
        <p14:creationId xmlns:p14="http://schemas.microsoft.com/office/powerpoint/2010/main" val="345144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AU" sz="1600" b="1" kern="100" dirty="0">
                <a:solidFill>
                  <a:prstClr val="black"/>
                </a:solidFill>
                <a:latin typeface="Times New Roman" panose="02020603050405020304" pitchFamily="18" charset="0"/>
              </a:rPr>
              <a:t>Project people Slide 07</a:t>
            </a:r>
          </a:p>
          <a:p>
            <a:pPr defTabSz="942289">
              <a:defRPr/>
            </a:pPr>
            <a:r>
              <a:rPr lang="en-US" sz="1600" kern="100" dirty="0">
                <a:solidFill>
                  <a:prstClr val="black"/>
                </a:solidFill>
                <a:latin typeface="Times New Roman" panose="02020603050405020304" pitchFamily="18" charset="0"/>
              </a:rPr>
              <a:t>Projects are only as good as the people that deliver them……… with a can do attitude and applying onsite innovations, safely…………… a solution can be found!  </a:t>
            </a:r>
          </a:p>
          <a:p>
            <a:pPr defTabSz="942289">
              <a:defRPr/>
            </a:pPr>
            <a:endParaRPr lang="en-AU" sz="1600" kern="100" dirty="0">
              <a:solidFill>
                <a:prstClr val="black"/>
              </a:solidFill>
              <a:latin typeface="Times New Roman" panose="02020603050405020304" pitchFamily="18" charset="0"/>
            </a:endParaRPr>
          </a:p>
          <a:p>
            <a:pPr defTabSz="942289">
              <a:defRPr/>
            </a:pPr>
            <a:endParaRPr lang="en-AU" sz="1600" kern="100" dirty="0">
              <a:solidFill>
                <a:prstClr val="black"/>
              </a:solidFill>
              <a:latin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7</a:t>
            </a:fld>
            <a:endParaRPr lang="en-AU"/>
          </a:p>
        </p:txBody>
      </p:sp>
    </p:spTree>
    <p:extLst>
      <p:ext uri="{BB962C8B-B14F-4D97-AF65-F5344CB8AC3E}">
        <p14:creationId xmlns:p14="http://schemas.microsoft.com/office/powerpoint/2010/main" val="31608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b="1" kern="100" dirty="0">
                <a:solidFill>
                  <a:prstClr val="black"/>
                </a:solidFill>
                <a:latin typeface="Times New Roman" panose="02020603050405020304" pitchFamily="18" charset="0"/>
              </a:rPr>
              <a:t>LFAA Deployment Study Slide 08</a:t>
            </a:r>
          </a:p>
          <a:p>
            <a:pPr defTabSz="942289">
              <a:defRPr/>
            </a:pPr>
            <a:r>
              <a:rPr lang="en-US" sz="1600" kern="100" dirty="0">
                <a:solidFill>
                  <a:prstClr val="black"/>
                </a:solidFill>
                <a:latin typeface="Times New Roman" panose="02020603050405020304" pitchFamily="18" charset="0"/>
              </a:rPr>
              <a:t>Curtin in 2016 commissioned </a:t>
            </a:r>
            <a:r>
              <a:rPr lang="en-US" sz="1600" kern="100" dirty="0" err="1">
                <a:solidFill>
                  <a:prstClr val="black"/>
                </a:solidFill>
                <a:latin typeface="Times New Roman" panose="02020603050405020304" pitchFamily="18" charset="0"/>
              </a:rPr>
              <a:t>GCo</a:t>
            </a:r>
            <a:r>
              <a:rPr lang="en-US" sz="1600" kern="100" dirty="0">
                <a:solidFill>
                  <a:prstClr val="black"/>
                </a:solidFill>
                <a:latin typeface="Times New Roman" panose="02020603050405020304" pitchFamily="18" charset="0"/>
              </a:rPr>
              <a:t> to provide the SKA Low frequency aperture array deployment study  ……..aside from our experience with MWA…….. what did </a:t>
            </a:r>
            <a:r>
              <a:rPr lang="en-US" sz="1600" kern="100" dirty="0" err="1">
                <a:solidFill>
                  <a:prstClr val="black"/>
                </a:solidFill>
                <a:latin typeface="Times New Roman" panose="02020603050405020304" pitchFamily="18" charset="0"/>
              </a:rPr>
              <a:t>GCo</a:t>
            </a:r>
            <a:r>
              <a:rPr lang="en-US" sz="1600" kern="100" dirty="0">
                <a:solidFill>
                  <a:prstClr val="black"/>
                </a:solidFill>
                <a:latin typeface="Times New Roman" panose="02020603050405020304" pitchFamily="18" charset="0"/>
              </a:rPr>
              <a:t> know about delivering a large scale radio telescope… ……… this had never been done before…..as it turns out probably as much if not  more than anyone else on the  planet………… </a:t>
            </a:r>
            <a:r>
              <a:rPr lang="en-US" sz="1600" kern="100" dirty="0" err="1">
                <a:solidFill>
                  <a:prstClr val="black"/>
                </a:solidFill>
                <a:latin typeface="Times New Roman" panose="02020603050405020304" pitchFamily="18" charset="0"/>
              </a:rPr>
              <a:t>GCo</a:t>
            </a:r>
            <a:r>
              <a:rPr lang="en-US" sz="1600" kern="100" dirty="0">
                <a:solidFill>
                  <a:prstClr val="black"/>
                </a:solidFill>
                <a:latin typeface="Times New Roman" panose="02020603050405020304" pitchFamily="18" charset="0"/>
              </a:rPr>
              <a:t> brought 2 significant pieces of IP to the table to enable a successful completion of this task……………..ONE ….IP from the MWA and our site/ local experience and …two….we had delivered electrical  infrastructure on utility scale farms in the past……..principles of which are the same for the LFAA……….only a hand full of construction elements…………..just a lot of </a:t>
            </a:r>
            <a:r>
              <a:rPr lang="en-US" sz="1600" b="1" kern="100" dirty="0">
                <a:solidFill>
                  <a:prstClr val="black"/>
                </a:solidFill>
                <a:latin typeface="Times New Roman" panose="02020603050405020304" pitchFamily="18" charset="0"/>
              </a:rPr>
              <a:t>them </a:t>
            </a:r>
            <a:endParaRPr lang="en-US" sz="1600" kern="100" dirty="0">
              <a:solidFill>
                <a:prstClr val="black"/>
              </a:solidFill>
              <a:latin typeface="Times New Roman" panose="02020603050405020304" pitchFamily="18" charset="0"/>
            </a:endParaRPr>
          </a:p>
          <a:p>
            <a:pPr defTabSz="942289">
              <a:defRPr/>
            </a:pPr>
            <a:r>
              <a:rPr lang="en-US" sz="1600" kern="100" dirty="0">
                <a:solidFill>
                  <a:prstClr val="black"/>
                </a:solidFill>
                <a:latin typeface="Times New Roman" panose="02020603050405020304" pitchFamily="18" charset="0"/>
              </a:rPr>
              <a:t>The study included logistics, materials control/procurement, site facilities, </a:t>
            </a:r>
            <a:r>
              <a:rPr lang="en-US" sz="1600" kern="100" dirty="0" err="1">
                <a:solidFill>
                  <a:prstClr val="black"/>
                </a:solidFill>
                <a:latin typeface="Times New Roman" panose="02020603050405020304" pitchFamily="18" charset="0"/>
              </a:rPr>
              <a:t>labour</a:t>
            </a:r>
            <a:r>
              <a:rPr lang="en-US" sz="1600" kern="100" dirty="0">
                <a:solidFill>
                  <a:prstClr val="black"/>
                </a:solidFill>
                <a:latin typeface="Times New Roman" panose="02020603050405020304" pitchFamily="18" charset="0"/>
              </a:rPr>
              <a:t> force required and a full estimate costing. The study has had several updates as scope and costing and is now with the SKAO. </a:t>
            </a:r>
          </a:p>
          <a:p>
            <a:pPr defTabSz="942289">
              <a:defRPr/>
            </a:pPr>
            <a:r>
              <a:rPr lang="en-US" sz="1600" kern="100" dirty="0">
                <a:solidFill>
                  <a:prstClr val="black"/>
                </a:solidFill>
                <a:latin typeface="Times New Roman" panose="02020603050405020304" pitchFamily="18" charset="0"/>
              </a:rPr>
              <a:t>The IP that </a:t>
            </a:r>
            <a:r>
              <a:rPr lang="en-US" sz="1600" kern="100" dirty="0" err="1">
                <a:solidFill>
                  <a:prstClr val="black"/>
                </a:solidFill>
                <a:latin typeface="Times New Roman" panose="02020603050405020304" pitchFamily="18" charset="0"/>
              </a:rPr>
              <a:t>GCo</a:t>
            </a:r>
            <a:r>
              <a:rPr lang="en-US" sz="1600" kern="100" dirty="0">
                <a:solidFill>
                  <a:prstClr val="black"/>
                </a:solidFill>
                <a:latin typeface="Times New Roman" panose="02020603050405020304" pitchFamily="18" charset="0"/>
              </a:rPr>
              <a:t> has retained from this activity is invaluable to </a:t>
            </a:r>
            <a:r>
              <a:rPr lang="en-US" sz="1600" kern="100" dirty="0" err="1">
                <a:solidFill>
                  <a:prstClr val="black"/>
                </a:solidFill>
                <a:latin typeface="Times New Roman" panose="02020603050405020304" pitchFamily="18" charset="0"/>
              </a:rPr>
              <a:t>GCo</a:t>
            </a:r>
            <a:r>
              <a:rPr lang="en-US" sz="1600" kern="100" dirty="0">
                <a:solidFill>
                  <a:prstClr val="black"/>
                </a:solidFill>
                <a:latin typeface="Times New Roman" panose="02020603050405020304" pitchFamily="18" charset="0"/>
              </a:rPr>
              <a:t> as a local contractor and to the SKA project.</a:t>
            </a:r>
          </a:p>
          <a:p>
            <a:pPr defTabSz="942289">
              <a:defRPr/>
            </a:pPr>
            <a:r>
              <a:rPr lang="en-AU" sz="1600" b="1" kern="100" dirty="0">
                <a:solidFill>
                  <a:prstClr val="black"/>
                </a:solidFill>
                <a:latin typeface="Times New Roman" panose="02020603050405020304" pitchFamily="18" charset="0"/>
              </a:rPr>
              <a:t> </a:t>
            </a:r>
          </a:p>
          <a:p>
            <a:pPr defTabSz="942289">
              <a:defRPr/>
            </a:pPr>
            <a:endParaRPr lang="en-AU" sz="1600" b="1" kern="100" dirty="0">
              <a:solidFill>
                <a:prstClr val="black"/>
              </a:solidFill>
              <a:latin typeface="Times New Roman" panose="02020603050405020304" pitchFamily="18" charset="0"/>
            </a:endParaRPr>
          </a:p>
          <a:p>
            <a:pPr defTabSz="942289">
              <a:defRPr/>
            </a:pPr>
            <a:endParaRPr lang="en-AU" b="1" kern="100" dirty="0">
              <a:solidFill>
                <a:prstClr val="black"/>
              </a:solidFill>
              <a:latin typeface="Times New Roman" panose="02020603050405020304" pitchFamily="18" charset="0"/>
            </a:endParaRPr>
          </a:p>
          <a:p>
            <a:pPr defTabSz="942289">
              <a:defRPr/>
            </a:pPr>
            <a:endParaRPr lang="en-AU" b="1" kern="100" dirty="0">
              <a:solidFill>
                <a:prstClr val="black"/>
              </a:solidFill>
              <a:latin typeface="Times New Roman" panose="02020603050405020304" pitchFamily="18" charset="0"/>
            </a:endParaRPr>
          </a:p>
          <a:p>
            <a:pPr defTabSz="942289">
              <a:defRPr/>
            </a:pPr>
            <a:endParaRPr lang="en-AU" kern="100" dirty="0">
              <a:solidFill>
                <a:prstClr val="black"/>
              </a:solidFill>
              <a:latin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8</a:t>
            </a:fld>
            <a:endParaRPr lang="en-AU"/>
          </a:p>
        </p:txBody>
      </p:sp>
    </p:spTree>
    <p:extLst>
      <p:ext uri="{BB962C8B-B14F-4D97-AF65-F5344CB8AC3E}">
        <p14:creationId xmlns:p14="http://schemas.microsoft.com/office/powerpoint/2010/main" val="54305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AU" sz="1600" b="1" kern="100" dirty="0">
                <a:solidFill>
                  <a:prstClr val="black"/>
                </a:solidFill>
                <a:latin typeface="Times New Roman" panose="02020603050405020304" pitchFamily="18" charset="0"/>
              </a:rPr>
              <a:t>ASKAP  Slide 9</a:t>
            </a:r>
          </a:p>
          <a:p>
            <a:pPr defTabSz="942289">
              <a:defRPr/>
            </a:pPr>
            <a:r>
              <a:rPr lang="en-US" sz="1600" kern="100" dirty="0">
                <a:solidFill>
                  <a:prstClr val="black"/>
                </a:solidFill>
                <a:latin typeface="Times New Roman" panose="02020603050405020304" pitchFamily="18" charset="0"/>
              </a:rPr>
              <a:t>Being on site at </a:t>
            </a:r>
            <a:r>
              <a:rPr lang="en-US" sz="1600" kern="100" dirty="0" err="1">
                <a:solidFill>
                  <a:prstClr val="black"/>
                </a:solidFill>
                <a:latin typeface="Times New Roman" panose="02020603050405020304" pitchFamily="18" charset="0"/>
              </a:rPr>
              <a:t>Boolardy</a:t>
            </a:r>
            <a:r>
              <a:rPr lang="en-US" sz="1600" kern="100" dirty="0">
                <a:solidFill>
                  <a:prstClr val="black"/>
                </a:solidFill>
                <a:latin typeface="Times New Roman" panose="02020603050405020304" pitchFamily="18" charset="0"/>
              </a:rPr>
              <a:t> has led us to several unique opportunities, you may </a:t>
            </a:r>
            <a:r>
              <a:rPr lang="en-US" sz="1600" kern="100" dirty="0" err="1">
                <a:solidFill>
                  <a:prstClr val="black"/>
                </a:solidFill>
                <a:latin typeface="Times New Roman" panose="02020603050405020304" pitchFamily="18" charset="0"/>
              </a:rPr>
              <a:t>recognise</a:t>
            </a:r>
            <a:r>
              <a:rPr lang="en-US" sz="1600" kern="100" dirty="0">
                <a:solidFill>
                  <a:prstClr val="black"/>
                </a:solidFill>
                <a:latin typeface="Times New Roman" panose="02020603050405020304" pitchFamily="18" charset="0"/>
              </a:rPr>
              <a:t> the ASKAP here which is hosted at </a:t>
            </a:r>
            <a:r>
              <a:rPr lang="en-US" sz="1600" kern="100" dirty="0" err="1">
                <a:solidFill>
                  <a:prstClr val="black"/>
                </a:solidFill>
                <a:latin typeface="Times New Roman" panose="02020603050405020304" pitchFamily="18" charset="0"/>
              </a:rPr>
              <a:t>Boolardy</a:t>
            </a:r>
            <a:r>
              <a:rPr lang="en-US" sz="1600" kern="100" dirty="0">
                <a:solidFill>
                  <a:prstClr val="black"/>
                </a:solidFill>
                <a:latin typeface="Times New Roman" panose="02020603050405020304" pitchFamily="18" charset="0"/>
              </a:rPr>
              <a:t>. Whilst the ASKAP constructor had completed construction scope there was some final pieces with the CSIRO team to ensure the facility was 100% operational. When I become aware of this the approach was simple…….. we don’t know what you need to achieve from an operational or science perspective …….. but how can we help? With our workshops and warehouse facility in Geraldton and onsite experience we completed the installation with Brett and his CSIRO teams………… this was a very satisfying experience for all involved and a piece of IP that a Midwest Business has retained </a:t>
            </a:r>
          </a:p>
          <a:p>
            <a:pPr defTabSz="942289">
              <a:defRPr/>
            </a:pPr>
            <a:endParaRPr lang="en-AU" sz="1600" b="1" kern="100" dirty="0">
              <a:solidFill>
                <a:prstClr val="black"/>
              </a:solidFill>
              <a:latin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AF81DD1-55FC-44EA-8D54-CF26BD0ABEB7}" type="slidenum">
              <a:rPr lang="en-AU" smtClean="0"/>
              <a:t>9</a:t>
            </a:fld>
            <a:endParaRPr lang="en-AU"/>
          </a:p>
        </p:txBody>
      </p:sp>
    </p:spTree>
    <p:extLst>
      <p:ext uri="{BB962C8B-B14F-4D97-AF65-F5344CB8AC3E}">
        <p14:creationId xmlns:p14="http://schemas.microsoft.com/office/powerpoint/2010/main" val="1067193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83BBCE2-13DA-4BAB-AE04-F091238E5C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4088" y="3609975"/>
            <a:ext cx="481012"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8757" y="2563585"/>
            <a:ext cx="7467600" cy="743045"/>
          </a:xfrm>
        </p:spPr>
        <p:txBody>
          <a:bodyPr anchor="b">
            <a:normAutofit/>
          </a:bodyPr>
          <a:lstStyle>
            <a:lvl1pPr algn="ctr">
              <a:defRPr sz="3600" b="1" u="sng">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118757" y="3610297"/>
            <a:ext cx="7467600" cy="1378082"/>
          </a:xfrm>
        </p:spPr>
        <p:txBody>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327922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6FAEFC-0C02-4B5E-B9C0-ECB94EF6CAC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489B3EE-544A-4CB0-867F-3E7477BFC23F}" type="datetimeFigureOut">
              <a:rPr lang="en-AU"/>
              <a:pPr>
                <a:defRPr/>
              </a:pPr>
              <a:t>28/07/2023</a:t>
            </a:fld>
            <a:endParaRPr lang="en-AU"/>
          </a:p>
        </p:txBody>
      </p:sp>
      <p:sp>
        <p:nvSpPr>
          <p:cNvPr id="5" name="Footer Placeholder 4">
            <a:extLst>
              <a:ext uri="{FF2B5EF4-FFF2-40B4-BE49-F238E27FC236}">
                <a16:creationId xmlns:a16="http://schemas.microsoft.com/office/drawing/2014/main" id="{22560528-9F33-4E15-B982-F0F144828EA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6" name="Slide Number Placeholder 5">
            <a:extLst>
              <a:ext uri="{FF2B5EF4-FFF2-40B4-BE49-F238E27FC236}">
                <a16:creationId xmlns:a16="http://schemas.microsoft.com/office/drawing/2014/main" id="{57A6350D-CD5D-4CA8-8F82-74151103CE62}"/>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60F129A-DADB-4575-951E-4EEEA311EF39}" type="slidenum">
              <a:rPr lang="en-AU"/>
              <a:pPr>
                <a:defRPr/>
              </a:pPr>
              <a:t>‹#›</a:t>
            </a:fld>
            <a:endParaRPr lang="en-AU"/>
          </a:p>
        </p:txBody>
      </p:sp>
    </p:spTree>
    <p:extLst>
      <p:ext uri="{BB962C8B-B14F-4D97-AF65-F5344CB8AC3E}">
        <p14:creationId xmlns:p14="http://schemas.microsoft.com/office/powerpoint/2010/main" val="361143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C87567-4228-4A86-8167-00FED7BC775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D9FDAF7-106A-460D-8C05-2CAC89295613}" type="datetimeFigureOut">
              <a:rPr lang="en-AU"/>
              <a:pPr>
                <a:defRPr/>
              </a:pPr>
              <a:t>28/07/2023</a:t>
            </a:fld>
            <a:endParaRPr lang="en-AU"/>
          </a:p>
        </p:txBody>
      </p:sp>
      <p:sp>
        <p:nvSpPr>
          <p:cNvPr id="5" name="Footer Placeholder 4">
            <a:extLst>
              <a:ext uri="{FF2B5EF4-FFF2-40B4-BE49-F238E27FC236}">
                <a16:creationId xmlns:a16="http://schemas.microsoft.com/office/drawing/2014/main" id="{405BA33A-B143-4C02-9ADD-0DB13F85131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6" name="Slide Number Placeholder 5">
            <a:extLst>
              <a:ext uri="{FF2B5EF4-FFF2-40B4-BE49-F238E27FC236}">
                <a16:creationId xmlns:a16="http://schemas.microsoft.com/office/drawing/2014/main" id="{CC3FDACC-558F-405C-A402-BAC46BEF090D}"/>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496EC2A-0495-4D8D-ADD1-6CABC5C56A81}" type="slidenum">
              <a:rPr lang="en-AU"/>
              <a:pPr>
                <a:defRPr/>
              </a:pPr>
              <a:t>‹#›</a:t>
            </a:fld>
            <a:endParaRPr lang="en-AU"/>
          </a:p>
        </p:txBody>
      </p:sp>
    </p:spTree>
    <p:extLst>
      <p:ext uri="{BB962C8B-B14F-4D97-AF65-F5344CB8AC3E}">
        <p14:creationId xmlns:p14="http://schemas.microsoft.com/office/powerpoint/2010/main" val="34173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FA460E-FBFE-419D-9C0A-F9DE53E9AA7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1E10A8F-E1C7-4B70-B478-0ACD5443DD19}" type="datetimeFigureOut">
              <a:rPr lang="en-AU"/>
              <a:pPr>
                <a:defRPr/>
              </a:pPr>
              <a:t>28/07/2023</a:t>
            </a:fld>
            <a:endParaRPr lang="en-AU"/>
          </a:p>
        </p:txBody>
      </p:sp>
      <p:sp>
        <p:nvSpPr>
          <p:cNvPr id="5" name="Footer Placeholder 4">
            <a:extLst>
              <a:ext uri="{FF2B5EF4-FFF2-40B4-BE49-F238E27FC236}">
                <a16:creationId xmlns:a16="http://schemas.microsoft.com/office/drawing/2014/main" id="{2B363367-A775-4283-8A08-75B31D06623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6" name="Slide Number Placeholder 5">
            <a:extLst>
              <a:ext uri="{FF2B5EF4-FFF2-40B4-BE49-F238E27FC236}">
                <a16:creationId xmlns:a16="http://schemas.microsoft.com/office/drawing/2014/main" id="{636A2AD1-D7B5-4FE4-9845-564AD77A42B9}"/>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A51C54E-34C8-4A92-B0CF-B209F2586DC8}" type="slidenum">
              <a:rPr lang="en-AU"/>
              <a:pPr>
                <a:defRPr/>
              </a:pPr>
              <a:t>‹#›</a:t>
            </a:fld>
            <a:endParaRPr lang="en-AU"/>
          </a:p>
        </p:txBody>
      </p:sp>
    </p:spTree>
    <p:extLst>
      <p:ext uri="{BB962C8B-B14F-4D97-AF65-F5344CB8AC3E}">
        <p14:creationId xmlns:p14="http://schemas.microsoft.com/office/powerpoint/2010/main" val="421761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0D0779-5C9C-4FC0-B1FE-60DA6706E4F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1B9D0FC-C93C-423F-832F-F96F8FF5AF27}" type="datetimeFigureOut">
              <a:rPr lang="en-AU"/>
              <a:pPr>
                <a:defRPr/>
              </a:pPr>
              <a:t>28/07/2023</a:t>
            </a:fld>
            <a:endParaRPr lang="en-AU"/>
          </a:p>
        </p:txBody>
      </p:sp>
      <p:sp>
        <p:nvSpPr>
          <p:cNvPr id="5" name="Footer Placeholder 4">
            <a:extLst>
              <a:ext uri="{FF2B5EF4-FFF2-40B4-BE49-F238E27FC236}">
                <a16:creationId xmlns:a16="http://schemas.microsoft.com/office/drawing/2014/main" id="{C3F28878-123F-401B-AECE-4A4C8BEA903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6" name="Slide Number Placeholder 5">
            <a:extLst>
              <a:ext uri="{FF2B5EF4-FFF2-40B4-BE49-F238E27FC236}">
                <a16:creationId xmlns:a16="http://schemas.microsoft.com/office/drawing/2014/main" id="{0EF0F55F-8330-4A09-B972-BF09F43FC5A7}"/>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09DF812-B62F-42D2-8FED-320094F89CAD}" type="slidenum">
              <a:rPr lang="en-AU"/>
              <a:pPr>
                <a:defRPr/>
              </a:pPr>
              <a:t>‹#›</a:t>
            </a:fld>
            <a:endParaRPr lang="en-AU"/>
          </a:p>
        </p:txBody>
      </p:sp>
    </p:spTree>
    <p:extLst>
      <p:ext uri="{BB962C8B-B14F-4D97-AF65-F5344CB8AC3E}">
        <p14:creationId xmlns:p14="http://schemas.microsoft.com/office/powerpoint/2010/main" val="89939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5849E34-99DD-4B5B-82BC-D264A4D7CE0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C53DDBB-1563-4786-A359-DA1821C58D06}" type="datetimeFigureOut">
              <a:rPr lang="en-AU"/>
              <a:pPr>
                <a:defRPr/>
              </a:pPr>
              <a:t>28/07/2023</a:t>
            </a:fld>
            <a:endParaRPr lang="en-AU"/>
          </a:p>
        </p:txBody>
      </p:sp>
      <p:sp>
        <p:nvSpPr>
          <p:cNvPr id="6" name="Footer Placeholder 5">
            <a:extLst>
              <a:ext uri="{FF2B5EF4-FFF2-40B4-BE49-F238E27FC236}">
                <a16:creationId xmlns:a16="http://schemas.microsoft.com/office/drawing/2014/main" id="{B7063356-D06D-45A9-9B2A-E6CD893F144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7" name="Slide Number Placeholder 6">
            <a:extLst>
              <a:ext uri="{FF2B5EF4-FFF2-40B4-BE49-F238E27FC236}">
                <a16:creationId xmlns:a16="http://schemas.microsoft.com/office/drawing/2014/main" id="{CABEC8EF-C419-4440-ABC2-F76BBF55BCB8}"/>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8C68947-8B70-475C-B17F-B1DB1A30A3A0}" type="slidenum">
              <a:rPr lang="en-AU"/>
              <a:pPr>
                <a:defRPr/>
              </a:pPr>
              <a:t>‹#›</a:t>
            </a:fld>
            <a:endParaRPr lang="en-AU"/>
          </a:p>
        </p:txBody>
      </p:sp>
    </p:spTree>
    <p:extLst>
      <p:ext uri="{BB962C8B-B14F-4D97-AF65-F5344CB8AC3E}">
        <p14:creationId xmlns:p14="http://schemas.microsoft.com/office/powerpoint/2010/main" val="369340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30928" y="365125"/>
            <a:ext cx="8824459"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43D322A-4045-434E-BF83-6289EBFD191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0C99F8C-AC57-457B-9EC6-86A7CE32D135}" type="datetimeFigureOut">
              <a:rPr lang="en-AU"/>
              <a:pPr>
                <a:defRPr/>
              </a:pPr>
              <a:t>28/07/2023</a:t>
            </a:fld>
            <a:endParaRPr lang="en-AU"/>
          </a:p>
        </p:txBody>
      </p:sp>
      <p:sp>
        <p:nvSpPr>
          <p:cNvPr id="8" name="Footer Placeholder 7">
            <a:extLst>
              <a:ext uri="{FF2B5EF4-FFF2-40B4-BE49-F238E27FC236}">
                <a16:creationId xmlns:a16="http://schemas.microsoft.com/office/drawing/2014/main" id="{6302915D-A17D-4063-AF43-CDC4A16C65E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9" name="Slide Number Placeholder 8">
            <a:extLst>
              <a:ext uri="{FF2B5EF4-FFF2-40B4-BE49-F238E27FC236}">
                <a16:creationId xmlns:a16="http://schemas.microsoft.com/office/drawing/2014/main" id="{C11AC526-39F7-4336-B9F8-B09CCE339921}"/>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FB6B125-A3E7-41AE-ADF6-1D3F26701115}" type="slidenum">
              <a:rPr lang="en-AU"/>
              <a:pPr>
                <a:defRPr/>
              </a:pPr>
              <a:t>‹#›</a:t>
            </a:fld>
            <a:endParaRPr lang="en-AU"/>
          </a:p>
        </p:txBody>
      </p:sp>
    </p:spTree>
    <p:extLst>
      <p:ext uri="{BB962C8B-B14F-4D97-AF65-F5344CB8AC3E}">
        <p14:creationId xmlns:p14="http://schemas.microsoft.com/office/powerpoint/2010/main" val="397987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AB5E66-6FA6-4ED7-A98A-A952680378A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2EAA15D-8194-461F-9A5D-7CDABC4F5944}" type="datetimeFigureOut">
              <a:rPr lang="en-AU"/>
              <a:pPr>
                <a:defRPr/>
              </a:pPr>
              <a:t>28/07/2023</a:t>
            </a:fld>
            <a:endParaRPr lang="en-AU"/>
          </a:p>
        </p:txBody>
      </p:sp>
      <p:sp>
        <p:nvSpPr>
          <p:cNvPr id="4" name="Footer Placeholder 3">
            <a:extLst>
              <a:ext uri="{FF2B5EF4-FFF2-40B4-BE49-F238E27FC236}">
                <a16:creationId xmlns:a16="http://schemas.microsoft.com/office/drawing/2014/main" id="{31AC20F5-C90D-48FA-A159-17334629D49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5" name="Slide Number Placeholder 4">
            <a:extLst>
              <a:ext uri="{FF2B5EF4-FFF2-40B4-BE49-F238E27FC236}">
                <a16:creationId xmlns:a16="http://schemas.microsoft.com/office/drawing/2014/main" id="{15161F6D-21D5-4DB5-8D28-A30B74D0DE0E}"/>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F3A5656-2D80-47AF-82F8-6F58460E790A}" type="slidenum">
              <a:rPr lang="en-AU"/>
              <a:pPr>
                <a:defRPr/>
              </a:pPr>
              <a:t>‹#›</a:t>
            </a:fld>
            <a:endParaRPr lang="en-AU"/>
          </a:p>
        </p:txBody>
      </p:sp>
    </p:spTree>
    <p:extLst>
      <p:ext uri="{BB962C8B-B14F-4D97-AF65-F5344CB8AC3E}">
        <p14:creationId xmlns:p14="http://schemas.microsoft.com/office/powerpoint/2010/main" val="363885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83778-10BE-45FC-A8E8-2EC6700EB5B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EA6F6C8-D322-4C95-AFE2-8FAD6DB67107}" type="datetimeFigureOut">
              <a:rPr lang="en-AU"/>
              <a:pPr>
                <a:defRPr/>
              </a:pPr>
              <a:t>28/07/2023</a:t>
            </a:fld>
            <a:endParaRPr lang="en-AU"/>
          </a:p>
        </p:txBody>
      </p:sp>
      <p:sp>
        <p:nvSpPr>
          <p:cNvPr id="3" name="Footer Placeholder 2">
            <a:extLst>
              <a:ext uri="{FF2B5EF4-FFF2-40B4-BE49-F238E27FC236}">
                <a16:creationId xmlns:a16="http://schemas.microsoft.com/office/drawing/2014/main" id="{10A3BD1C-37D1-4FA2-9A75-1597734FAF9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4" name="Slide Number Placeholder 3">
            <a:extLst>
              <a:ext uri="{FF2B5EF4-FFF2-40B4-BE49-F238E27FC236}">
                <a16:creationId xmlns:a16="http://schemas.microsoft.com/office/drawing/2014/main" id="{8B3D0766-9679-45C9-9505-333A3EE43A41}"/>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CF7EB40-EE9B-4B30-AB32-2853AB7E1FB4}" type="slidenum">
              <a:rPr lang="en-AU"/>
              <a:pPr>
                <a:defRPr/>
              </a:pPr>
              <a:t>‹#›</a:t>
            </a:fld>
            <a:endParaRPr lang="en-AU"/>
          </a:p>
        </p:txBody>
      </p:sp>
    </p:spTree>
    <p:extLst>
      <p:ext uri="{BB962C8B-B14F-4D97-AF65-F5344CB8AC3E}">
        <p14:creationId xmlns:p14="http://schemas.microsoft.com/office/powerpoint/2010/main" val="173045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92036"/>
            <a:ext cx="3932237" cy="865414"/>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457450"/>
            <a:ext cx="3932237" cy="34115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6A272-6D9B-4BA8-B70F-2CAE623AA76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3F68CE3-3A9B-4C48-84E1-377D9F28882B}" type="datetimeFigureOut">
              <a:rPr lang="en-AU"/>
              <a:pPr>
                <a:defRPr/>
              </a:pPr>
              <a:t>28/07/2023</a:t>
            </a:fld>
            <a:endParaRPr lang="en-AU"/>
          </a:p>
        </p:txBody>
      </p:sp>
      <p:sp>
        <p:nvSpPr>
          <p:cNvPr id="6" name="Footer Placeholder 5">
            <a:extLst>
              <a:ext uri="{FF2B5EF4-FFF2-40B4-BE49-F238E27FC236}">
                <a16:creationId xmlns:a16="http://schemas.microsoft.com/office/drawing/2014/main" id="{921556CD-1799-4659-8CD3-60A3BBAD54C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7" name="Slide Number Placeholder 6">
            <a:extLst>
              <a:ext uri="{FF2B5EF4-FFF2-40B4-BE49-F238E27FC236}">
                <a16:creationId xmlns:a16="http://schemas.microsoft.com/office/drawing/2014/main" id="{3B8431C6-B4D0-4EE3-9F8D-477663C6D76D}"/>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6787ADD-9A32-4EC4-807A-A14801FEF294}" type="slidenum">
              <a:rPr lang="en-AU"/>
              <a:pPr>
                <a:defRPr/>
              </a:pPr>
              <a:t>‹#›</a:t>
            </a:fld>
            <a:endParaRPr lang="en-AU"/>
          </a:p>
        </p:txBody>
      </p:sp>
    </p:spTree>
    <p:extLst>
      <p:ext uri="{BB962C8B-B14F-4D97-AF65-F5344CB8AC3E}">
        <p14:creationId xmlns:p14="http://schemas.microsoft.com/office/powerpoint/2010/main" val="58910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49186"/>
            <a:ext cx="3932237" cy="1036864"/>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839788" y="3028950"/>
            <a:ext cx="3932237" cy="2840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79322-C1FB-4489-9959-10AFDEA696A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3D2750A-06A1-4463-8E49-F74B5CDA06A3}" type="datetimeFigureOut">
              <a:rPr lang="en-AU"/>
              <a:pPr>
                <a:defRPr/>
              </a:pPr>
              <a:t>28/07/2023</a:t>
            </a:fld>
            <a:endParaRPr lang="en-AU"/>
          </a:p>
        </p:txBody>
      </p:sp>
      <p:sp>
        <p:nvSpPr>
          <p:cNvPr id="6" name="Footer Placeholder 5">
            <a:extLst>
              <a:ext uri="{FF2B5EF4-FFF2-40B4-BE49-F238E27FC236}">
                <a16:creationId xmlns:a16="http://schemas.microsoft.com/office/drawing/2014/main" id="{3BA64BA1-90A6-4295-8BCD-B020EE87C25A}"/>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AU"/>
          </a:p>
        </p:txBody>
      </p:sp>
      <p:sp>
        <p:nvSpPr>
          <p:cNvPr id="7" name="Slide Number Placeholder 6">
            <a:extLst>
              <a:ext uri="{FF2B5EF4-FFF2-40B4-BE49-F238E27FC236}">
                <a16:creationId xmlns:a16="http://schemas.microsoft.com/office/drawing/2014/main" id="{B0B61486-0866-40BC-8304-DC076E50161E}"/>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40AE827-C98B-4898-A059-8F0245A6F1C0}" type="slidenum">
              <a:rPr lang="en-AU"/>
              <a:pPr>
                <a:defRPr/>
              </a:pPr>
              <a:t>‹#›</a:t>
            </a:fld>
            <a:endParaRPr lang="en-AU"/>
          </a:p>
        </p:txBody>
      </p:sp>
    </p:spTree>
    <p:extLst>
      <p:ext uri="{BB962C8B-B14F-4D97-AF65-F5344CB8AC3E}">
        <p14:creationId xmlns:p14="http://schemas.microsoft.com/office/powerpoint/2010/main" val="2174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37CC073-6FDA-4E12-A3FC-A58CED058FEA}"/>
              </a:ext>
            </a:extLst>
          </p:cNvPr>
          <p:cNvSpPr>
            <a:spLocks noGrp="1" noChangeArrowheads="1"/>
          </p:cNvSpPr>
          <p:nvPr>
            <p:ph type="title"/>
          </p:nvPr>
        </p:nvSpPr>
        <p:spPr bwMode="auto">
          <a:xfrm>
            <a:off x="2587625" y="365125"/>
            <a:ext cx="8766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AU" altLang="en-US"/>
          </a:p>
        </p:txBody>
      </p:sp>
      <p:sp>
        <p:nvSpPr>
          <p:cNvPr id="1027" name="Text Placeholder 2">
            <a:extLst>
              <a:ext uri="{FF2B5EF4-FFF2-40B4-BE49-F238E27FC236}">
                <a16:creationId xmlns:a16="http://schemas.microsoft.com/office/drawing/2014/main" id="{5738086B-FF1C-4568-94FC-3FCF70A44B4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pic>
        <p:nvPicPr>
          <p:cNvPr id="1028" name="Picture 10">
            <a:extLst>
              <a:ext uri="{FF2B5EF4-FFF2-40B4-BE49-F238E27FC236}">
                <a16:creationId xmlns:a16="http://schemas.microsoft.com/office/drawing/2014/main" id="{593CE78D-6097-41F3-BD33-CD395C007AB0}"/>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886950" y="4486275"/>
            <a:ext cx="23050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A picture containing drawing&#10;&#10;Description automatically generated">
            <a:extLst>
              <a:ext uri="{FF2B5EF4-FFF2-40B4-BE49-F238E27FC236}">
                <a16:creationId xmlns:a16="http://schemas.microsoft.com/office/drawing/2014/main" id="{222AEB12-A031-400C-AD49-8747EEE4241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90525" y="365125"/>
            <a:ext cx="22209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hyperlink" Target="https://photos.google.com/share/AF1QipM5-OnmhXv0_MniY_NiG4gfSBvUtCC5cFXTvGffjwavrriVNWDdYMIsBa1hl5ZG2Q/photo/AF1QipNxlVDE2_3ZqVsTNqVELxBrBVX7vxTRvVPchVQn?key=NmdNdzMyWTVCR1U5bGpkak9BbXRfRVEydVBjT3J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BD47-E199-79BC-E203-C5F74B5561B0}"/>
              </a:ext>
            </a:extLst>
          </p:cNvPr>
          <p:cNvSpPr>
            <a:spLocks noGrp="1"/>
          </p:cNvSpPr>
          <p:nvPr>
            <p:ph type="title"/>
          </p:nvPr>
        </p:nvSpPr>
        <p:spPr>
          <a:xfrm>
            <a:off x="4016929" y="285226"/>
            <a:ext cx="8766175" cy="1325563"/>
          </a:xfrm>
        </p:spPr>
        <p:txBody>
          <a:bodyPr/>
          <a:lstStyle/>
          <a:p>
            <a:r>
              <a:rPr lang="en-AU" dirty="0"/>
              <a:t>Science meets Industry!</a:t>
            </a:r>
          </a:p>
        </p:txBody>
      </p:sp>
      <p:pic>
        <p:nvPicPr>
          <p:cNvPr id="5" name="Content Placeholder 4">
            <a:extLst>
              <a:ext uri="{FF2B5EF4-FFF2-40B4-BE49-F238E27FC236}">
                <a16:creationId xmlns:a16="http://schemas.microsoft.com/office/drawing/2014/main" id="{83887985-F62F-9D5D-6481-734FAB899A6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22405" y="1825625"/>
            <a:ext cx="7747189" cy="4351338"/>
          </a:xfrm>
        </p:spPr>
      </p:pic>
    </p:spTree>
    <p:extLst>
      <p:ext uri="{BB962C8B-B14F-4D97-AF65-F5344CB8AC3E}">
        <p14:creationId xmlns:p14="http://schemas.microsoft.com/office/powerpoint/2010/main" val="346777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2C4B82-2966-FE36-D92C-250ADA297415}"/>
              </a:ext>
            </a:extLst>
          </p:cNvPr>
          <p:cNvPicPr>
            <a:picLocks noGrp="1" noChangeAspect="1"/>
          </p:cNvPicPr>
          <p:nvPr>
            <p:ph idx="1"/>
          </p:nvPr>
        </p:nvPicPr>
        <p:blipFill>
          <a:blip r:embed="rId3"/>
          <a:stretch>
            <a:fillRect/>
          </a:stretch>
        </p:blipFill>
        <p:spPr>
          <a:xfrm>
            <a:off x="4049486" y="454644"/>
            <a:ext cx="6668618" cy="5394613"/>
          </a:xfrm>
          <a:prstGeom prst="rect">
            <a:avLst/>
          </a:prstGeom>
        </p:spPr>
      </p:pic>
      <p:pic>
        <p:nvPicPr>
          <p:cNvPr id="5" name="Picture 4">
            <a:extLst>
              <a:ext uri="{FF2B5EF4-FFF2-40B4-BE49-F238E27FC236}">
                <a16:creationId xmlns:a16="http://schemas.microsoft.com/office/drawing/2014/main" id="{8AC74B9C-2932-673E-256B-412910DF92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7745" y="4048414"/>
            <a:ext cx="2512043" cy="2512043"/>
          </a:xfrm>
          <a:prstGeom prst="rect">
            <a:avLst/>
          </a:prstGeom>
        </p:spPr>
      </p:pic>
    </p:spTree>
    <p:extLst>
      <p:ext uri="{BB962C8B-B14F-4D97-AF65-F5344CB8AC3E}">
        <p14:creationId xmlns:p14="http://schemas.microsoft.com/office/powerpoint/2010/main" val="299409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2725" y="1653750"/>
            <a:ext cx="8229600" cy="4536504"/>
          </a:xfrm>
        </p:spPr>
        <p:txBody>
          <a:bodyPr/>
          <a:lstStyle/>
          <a:p>
            <a:endParaRPr lang="en-AU" sz="2200" dirty="0"/>
          </a:p>
          <a:p>
            <a:endParaRPr lang="en-AU" sz="2200" dirty="0"/>
          </a:p>
        </p:txBody>
      </p:sp>
      <p:pic>
        <p:nvPicPr>
          <p:cNvPr id="7" name="Picture 6" descr="A cross-shaped area with a few houses in the middle&#10;&#10;Description automatically generated">
            <a:extLst>
              <a:ext uri="{FF2B5EF4-FFF2-40B4-BE49-F238E27FC236}">
                <a16:creationId xmlns:a16="http://schemas.microsoft.com/office/drawing/2014/main" id="{C6322942-1014-5501-6B33-5416B86E6A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697" y="-226384"/>
            <a:ext cx="12431697" cy="7375318"/>
          </a:xfrm>
          <a:prstGeom prst="rect">
            <a:avLst/>
          </a:prstGeom>
        </p:spPr>
      </p:pic>
      <p:pic>
        <p:nvPicPr>
          <p:cNvPr id="4" name="Picture 3">
            <a:extLst>
              <a:ext uri="{FF2B5EF4-FFF2-40B4-BE49-F238E27FC236}">
                <a16:creationId xmlns:a16="http://schemas.microsoft.com/office/drawing/2014/main" id="{E02A8990-4C9A-CEF1-36D8-ADACE6FC81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5806" y="1889626"/>
            <a:ext cx="4621169" cy="3078747"/>
          </a:xfrm>
          <a:prstGeom prst="rect">
            <a:avLst/>
          </a:prstGeom>
        </p:spPr>
      </p:pic>
      <p:sp>
        <p:nvSpPr>
          <p:cNvPr id="6" name="TextBox 5">
            <a:extLst>
              <a:ext uri="{FF2B5EF4-FFF2-40B4-BE49-F238E27FC236}">
                <a16:creationId xmlns:a16="http://schemas.microsoft.com/office/drawing/2014/main" id="{98AA154C-3438-F5E4-C55B-92848DB99B5E}"/>
              </a:ext>
            </a:extLst>
          </p:cNvPr>
          <p:cNvSpPr txBox="1"/>
          <p:nvPr/>
        </p:nvSpPr>
        <p:spPr>
          <a:xfrm>
            <a:off x="763203" y="335483"/>
            <a:ext cx="10984225" cy="1200329"/>
          </a:xfrm>
          <a:prstGeom prst="rect">
            <a:avLst/>
          </a:prstGeom>
          <a:noFill/>
        </p:spPr>
        <p:txBody>
          <a:bodyPr wrap="none" rtlCol="0">
            <a:spAutoFit/>
          </a:bodyPr>
          <a:lstStyle/>
          <a:p>
            <a:r>
              <a:rPr lang="en-AU" sz="7200" dirty="0">
                <a:solidFill>
                  <a:schemeClr val="bg1"/>
                </a:solidFill>
              </a:rPr>
              <a:t>An International Connection </a:t>
            </a:r>
          </a:p>
        </p:txBody>
      </p:sp>
    </p:spTree>
    <p:extLst>
      <p:ext uri="{BB962C8B-B14F-4D97-AF65-F5344CB8AC3E}">
        <p14:creationId xmlns:p14="http://schemas.microsoft.com/office/powerpoint/2010/main" val="21155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B3CC-6A36-F728-A224-B0F4B8D68FB5}"/>
              </a:ext>
            </a:extLst>
          </p:cNvPr>
          <p:cNvSpPr>
            <a:spLocks noGrp="1"/>
          </p:cNvSpPr>
          <p:nvPr>
            <p:ph type="title"/>
          </p:nvPr>
        </p:nvSpPr>
        <p:spPr>
          <a:xfrm>
            <a:off x="4132339" y="148668"/>
            <a:ext cx="8766175" cy="1325563"/>
          </a:xfrm>
        </p:spPr>
        <p:txBody>
          <a:bodyPr/>
          <a:lstStyle/>
          <a:p>
            <a:r>
              <a:rPr lang="en-AU" dirty="0"/>
              <a:t>Moving parts…….</a:t>
            </a:r>
          </a:p>
        </p:txBody>
      </p:sp>
      <p:pic>
        <p:nvPicPr>
          <p:cNvPr id="4" name="Picture 3" descr="Screen Clipping">
            <a:extLst>
              <a:ext uri="{FF2B5EF4-FFF2-40B4-BE49-F238E27FC236}">
                <a16:creationId xmlns:a16="http://schemas.microsoft.com/office/drawing/2014/main" id="{BC5610FF-7DCF-5303-A89C-B8B9300512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505" y="1339560"/>
            <a:ext cx="9743460" cy="5369772"/>
          </a:xfrm>
          <a:prstGeom prst="rect">
            <a:avLst/>
          </a:prstGeom>
        </p:spPr>
      </p:pic>
    </p:spTree>
    <p:extLst>
      <p:ext uri="{BB962C8B-B14F-4D97-AF65-F5344CB8AC3E}">
        <p14:creationId xmlns:p14="http://schemas.microsoft.com/office/powerpoint/2010/main" val="189281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65E0-0199-241D-D7E2-0E2D9986DDF5}"/>
              </a:ext>
            </a:extLst>
          </p:cNvPr>
          <p:cNvSpPr>
            <a:spLocks noGrp="1"/>
          </p:cNvSpPr>
          <p:nvPr>
            <p:ph type="title"/>
          </p:nvPr>
        </p:nvSpPr>
        <p:spPr>
          <a:xfrm>
            <a:off x="3737499" y="186431"/>
            <a:ext cx="7616301" cy="1504257"/>
          </a:xfrm>
        </p:spPr>
        <p:txBody>
          <a:bodyPr/>
          <a:lstStyle/>
          <a:p>
            <a:r>
              <a:rPr lang="en-AU" dirty="0"/>
              <a:t>Getting to know you</a:t>
            </a:r>
          </a:p>
        </p:txBody>
      </p:sp>
      <p:pic>
        <p:nvPicPr>
          <p:cNvPr id="5" name="Content Placeholder 4" descr="A person with his tongue out&#10;&#10;Description automatically generated">
            <a:extLst>
              <a:ext uri="{FF2B5EF4-FFF2-40B4-BE49-F238E27FC236}">
                <a16:creationId xmlns:a16="http://schemas.microsoft.com/office/drawing/2014/main" id="{9BD73B5A-C1A7-A7C0-7785-61905B8E583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20331" y="1825625"/>
            <a:ext cx="4351338" cy="4351338"/>
          </a:xfrm>
        </p:spPr>
      </p:pic>
      <p:pic>
        <p:nvPicPr>
          <p:cNvPr id="4" name="Picture 3">
            <a:extLst>
              <a:ext uri="{FF2B5EF4-FFF2-40B4-BE49-F238E27FC236}">
                <a16:creationId xmlns:a16="http://schemas.microsoft.com/office/drawing/2014/main" id="{1F97676D-B297-8326-E651-B7D661CC7C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58241" y="1411549"/>
            <a:ext cx="2037426" cy="3056138"/>
          </a:xfrm>
          <a:prstGeom prst="rect">
            <a:avLst/>
          </a:prstGeom>
        </p:spPr>
      </p:pic>
      <p:pic>
        <p:nvPicPr>
          <p:cNvPr id="6" name="Picture 5">
            <a:extLst>
              <a:ext uri="{FF2B5EF4-FFF2-40B4-BE49-F238E27FC236}">
                <a16:creationId xmlns:a16="http://schemas.microsoft.com/office/drawing/2014/main" id="{6047CCA3-11ED-9608-B984-7634BC0D22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937" y="2609398"/>
            <a:ext cx="3096306" cy="2064204"/>
          </a:xfrm>
          <a:prstGeom prst="rect">
            <a:avLst/>
          </a:prstGeom>
        </p:spPr>
      </p:pic>
    </p:spTree>
    <p:extLst>
      <p:ext uri="{BB962C8B-B14F-4D97-AF65-F5344CB8AC3E}">
        <p14:creationId xmlns:p14="http://schemas.microsoft.com/office/powerpoint/2010/main" val="103405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4E7A-C49D-0993-ABD5-1CF971E90C23}"/>
              </a:ext>
            </a:extLst>
          </p:cNvPr>
          <p:cNvSpPr>
            <a:spLocks noGrp="1"/>
          </p:cNvSpPr>
          <p:nvPr>
            <p:ph type="title"/>
          </p:nvPr>
        </p:nvSpPr>
        <p:spPr>
          <a:xfrm>
            <a:off x="3781887" y="365125"/>
            <a:ext cx="7571913" cy="1325563"/>
          </a:xfrm>
        </p:spPr>
        <p:txBody>
          <a:bodyPr/>
          <a:lstStyle/>
          <a:p>
            <a:r>
              <a:rPr lang="en-AU" dirty="0"/>
              <a:t>Early Days  Oct 2008</a:t>
            </a:r>
          </a:p>
        </p:txBody>
      </p:sp>
      <p:pic>
        <p:nvPicPr>
          <p:cNvPr id="5" name="Content Placeholder 4">
            <a:extLst>
              <a:ext uri="{FF2B5EF4-FFF2-40B4-BE49-F238E27FC236}">
                <a16:creationId xmlns:a16="http://schemas.microsoft.com/office/drawing/2014/main" id="{49D004C2-87F9-CA2E-B7CF-4749CB1C037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60988" y="1562470"/>
            <a:ext cx="3263503" cy="4351338"/>
          </a:xfrm>
        </p:spPr>
      </p:pic>
      <p:graphicFrame>
        <p:nvGraphicFramePr>
          <p:cNvPr id="6" name="Object 5">
            <a:extLst>
              <a:ext uri="{FF2B5EF4-FFF2-40B4-BE49-F238E27FC236}">
                <a16:creationId xmlns:a16="http://schemas.microsoft.com/office/drawing/2014/main" id="{751FAE33-1545-9990-531E-356354A04AF6}"/>
              </a:ext>
            </a:extLst>
          </p:cNvPr>
          <p:cNvGraphicFramePr>
            <a:graphicFrameLocks noChangeAspect="1"/>
          </p:cNvGraphicFramePr>
          <p:nvPr>
            <p:extLst>
              <p:ext uri="{D42A27DB-BD31-4B8C-83A1-F6EECF244321}">
                <p14:modId xmlns:p14="http://schemas.microsoft.com/office/powerpoint/2010/main" val="770209208"/>
              </p:ext>
            </p:extLst>
          </p:nvPr>
        </p:nvGraphicFramePr>
        <p:xfrm>
          <a:off x="586161" y="1562470"/>
          <a:ext cx="3644853" cy="5157927"/>
        </p:xfrm>
        <a:graphic>
          <a:graphicData uri="http://schemas.openxmlformats.org/presentationml/2006/ole">
            <mc:AlternateContent xmlns:mc="http://schemas.openxmlformats.org/markup-compatibility/2006">
              <mc:Choice xmlns:v="urn:schemas-microsoft-com:vml" Requires="v">
                <p:oleObj name="Acrobat Document" r:id="rId4" imgW="3777942" imgH="5346481" progId="Acrobat.Document.DC">
                  <p:embed/>
                </p:oleObj>
              </mc:Choice>
              <mc:Fallback>
                <p:oleObj name="Acrobat Document" r:id="rId4" imgW="3777942" imgH="5346481" progId="Acrobat.Document.DC">
                  <p:embed/>
                  <p:pic>
                    <p:nvPicPr>
                      <p:cNvPr id="0" name=""/>
                      <p:cNvPicPr/>
                      <p:nvPr/>
                    </p:nvPicPr>
                    <p:blipFill>
                      <a:blip r:embed="rId5"/>
                      <a:stretch>
                        <a:fillRect/>
                      </a:stretch>
                    </p:blipFill>
                    <p:spPr>
                      <a:xfrm>
                        <a:off x="586161" y="1562470"/>
                        <a:ext cx="3644853" cy="515792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017F933-3913-FE97-B29E-6093E79E99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58997" y="2196716"/>
            <a:ext cx="2838448" cy="2838448"/>
          </a:xfrm>
          <a:prstGeom prst="rect">
            <a:avLst/>
          </a:prstGeom>
        </p:spPr>
      </p:pic>
    </p:spTree>
    <p:extLst>
      <p:ext uri="{BB962C8B-B14F-4D97-AF65-F5344CB8AC3E}">
        <p14:creationId xmlns:p14="http://schemas.microsoft.com/office/powerpoint/2010/main" val="11746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5DE885-7E72-0C4B-1618-7185AE1A765D}"/>
              </a:ext>
            </a:extLst>
          </p:cNvPr>
          <p:cNvSpPr txBox="1"/>
          <p:nvPr/>
        </p:nvSpPr>
        <p:spPr>
          <a:xfrm>
            <a:off x="9584799" y="1846856"/>
            <a:ext cx="2827624" cy="369332"/>
          </a:xfrm>
          <a:prstGeom prst="rect">
            <a:avLst/>
          </a:prstGeom>
          <a:noFill/>
        </p:spPr>
        <p:txBody>
          <a:bodyPr wrap="square">
            <a:spAutoFit/>
          </a:bodyPr>
          <a:lstStyle/>
          <a:p>
            <a:endParaRPr lang="en-AU" dirty="0">
              <a:effectLst/>
              <a:hlinkClick r:id="rId3"/>
            </a:endParaRPr>
          </a:p>
        </p:txBody>
      </p:sp>
      <p:pic>
        <p:nvPicPr>
          <p:cNvPr id="1026" name="Picture 2">
            <a:extLst>
              <a:ext uri="{FF2B5EF4-FFF2-40B4-BE49-F238E27FC236}">
                <a16:creationId xmlns:a16="http://schemas.microsoft.com/office/drawing/2014/main" id="{40D95FDF-BD36-C094-89DD-6646BBD99A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134" y="1846856"/>
            <a:ext cx="4238146" cy="41615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117F72-4E2E-B805-93F2-D3B8F7DF5DCE}"/>
              </a:ext>
            </a:extLst>
          </p:cNvPr>
          <p:cNvPicPr>
            <a:picLocks noChangeAspect="1"/>
          </p:cNvPicPr>
          <p:nvPr/>
        </p:nvPicPr>
        <p:blipFill>
          <a:blip r:embed="rId5"/>
          <a:stretch>
            <a:fillRect/>
          </a:stretch>
        </p:blipFill>
        <p:spPr>
          <a:xfrm>
            <a:off x="738141" y="2334180"/>
            <a:ext cx="4838700" cy="3219450"/>
          </a:xfrm>
          <a:prstGeom prst="rect">
            <a:avLst/>
          </a:prstGeom>
        </p:spPr>
      </p:pic>
    </p:spTree>
    <p:extLst>
      <p:ext uri="{BB962C8B-B14F-4D97-AF65-F5344CB8AC3E}">
        <p14:creationId xmlns:p14="http://schemas.microsoft.com/office/powerpoint/2010/main" val="27165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3C6273-BDA9-8D74-FE6C-C4E45B5903F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95792" y="2074200"/>
            <a:ext cx="5801784" cy="4351338"/>
          </a:xfrm>
        </p:spPr>
      </p:pic>
      <p:pic>
        <p:nvPicPr>
          <p:cNvPr id="3" name="Picture 2">
            <a:extLst>
              <a:ext uri="{FF2B5EF4-FFF2-40B4-BE49-F238E27FC236}">
                <a16:creationId xmlns:a16="http://schemas.microsoft.com/office/drawing/2014/main" id="{47BFB605-174C-1941-C4C8-466D20F89F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0794" y="2369115"/>
            <a:ext cx="3634721" cy="2549114"/>
          </a:xfrm>
          <a:prstGeom prst="rect">
            <a:avLst/>
          </a:prstGeom>
        </p:spPr>
      </p:pic>
    </p:spTree>
    <p:extLst>
      <p:ext uri="{BB962C8B-B14F-4D97-AF65-F5344CB8AC3E}">
        <p14:creationId xmlns:p14="http://schemas.microsoft.com/office/powerpoint/2010/main" val="144562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1C566-99FB-FCAE-3A4A-FE6E82F638B5}"/>
              </a:ext>
            </a:extLst>
          </p:cNvPr>
          <p:cNvPicPr>
            <a:picLocks noChangeAspect="1"/>
          </p:cNvPicPr>
          <p:nvPr/>
        </p:nvPicPr>
        <p:blipFill>
          <a:blip r:embed="rId3"/>
          <a:stretch>
            <a:fillRect/>
          </a:stretch>
        </p:blipFill>
        <p:spPr>
          <a:xfrm>
            <a:off x="5046472" y="517169"/>
            <a:ext cx="6880696" cy="2911831"/>
          </a:xfrm>
          <a:prstGeom prst="rect">
            <a:avLst/>
          </a:prstGeom>
        </p:spPr>
      </p:pic>
      <p:pic>
        <p:nvPicPr>
          <p:cNvPr id="6" name="Content Placeholder 5">
            <a:extLst>
              <a:ext uri="{FF2B5EF4-FFF2-40B4-BE49-F238E27FC236}">
                <a16:creationId xmlns:a16="http://schemas.microsoft.com/office/drawing/2014/main" id="{820343E1-AFC9-BE81-29DC-D0243C6034F5}"/>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205256" y="1690688"/>
            <a:ext cx="3544026" cy="4697506"/>
          </a:xfrm>
        </p:spPr>
      </p:pic>
    </p:spTree>
    <p:extLst>
      <p:ext uri="{BB962C8B-B14F-4D97-AF65-F5344CB8AC3E}">
        <p14:creationId xmlns:p14="http://schemas.microsoft.com/office/powerpoint/2010/main" val="314230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F4A6AD-E3B0-FA6C-684D-5DBDF45DA5C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02530" y="1615394"/>
            <a:ext cx="2786393" cy="4953588"/>
          </a:xfrm>
          <a:prstGeom prst="rect">
            <a:avLst/>
          </a:prstGeom>
        </p:spPr>
      </p:pic>
      <p:pic>
        <p:nvPicPr>
          <p:cNvPr id="3" name="Picture 2">
            <a:extLst>
              <a:ext uri="{FF2B5EF4-FFF2-40B4-BE49-F238E27FC236}">
                <a16:creationId xmlns:a16="http://schemas.microsoft.com/office/drawing/2014/main" id="{7A5DEC95-B69B-BBA1-59AD-3D32605F92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8000" y="310719"/>
            <a:ext cx="6272075" cy="4181383"/>
          </a:xfrm>
          <a:prstGeom prst="rect">
            <a:avLst/>
          </a:prstGeom>
        </p:spPr>
      </p:pic>
    </p:spTree>
    <p:extLst>
      <p:ext uri="{BB962C8B-B14F-4D97-AF65-F5344CB8AC3E}">
        <p14:creationId xmlns:p14="http://schemas.microsoft.com/office/powerpoint/2010/main" val="321801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bird standing in front of a row of satellite dishes&#10;&#10;Description automatically generated">
            <a:extLst>
              <a:ext uri="{FF2B5EF4-FFF2-40B4-BE49-F238E27FC236}">
                <a16:creationId xmlns:a16="http://schemas.microsoft.com/office/drawing/2014/main" id="{86C078DB-0149-5294-EF45-2AA46B50EA7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219264"/>
            <a:ext cx="12192000" cy="7514225"/>
          </a:xfrm>
        </p:spPr>
      </p:pic>
    </p:spTree>
    <p:extLst>
      <p:ext uri="{BB962C8B-B14F-4D97-AF65-F5344CB8AC3E}">
        <p14:creationId xmlns:p14="http://schemas.microsoft.com/office/powerpoint/2010/main" val="457415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5A9658-5B7A-4DBC-AD73-E9A161CDDF74}" vid="{37CA30B8-F7C6-4191-929D-B9CB41876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749</TotalTime>
  <Words>1506</Words>
  <Application>Microsoft Office PowerPoint</Application>
  <PresentationFormat>Widescreen</PresentationFormat>
  <Paragraphs>67</Paragraphs>
  <Slides>11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Office Theme</vt:lpstr>
      <vt:lpstr>Acrobat Document</vt:lpstr>
      <vt:lpstr>Science meets Industry!</vt:lpstr>
      <vt:lpstr>Moving parts…….</vt:lpstr>
      <vt:lpstr>Getting to know you</vt:lpstr>
      <vt:lpstr>Early Days  Oct 2008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Brodie Harvey</dc:creator>
  <cp:lastModifiedBy>Mia Walker</cp:lastModifiedBy>
  <cp:revision>14</cp:revision>
  <cp:lastPrinted>2023-07-27T00:56:49Z</cp:lastPrinted>
  <dcterms:created xsi:type="dcterms:W3CDTF">2019-12-06T06:34:23Z</dcterms:created>
  <dcterms:modified xsi:type="dcterms:W3CDTF">2023-07-28T02:58:58Z</dcterms:modified>
</cp:coreProperties>
</file>