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15"/>
  </p:notesMasterIdLst>
  <p:sldIdLst>
    <p:sldId id="256" r:id="rId3"/>
    <p:sldId id="832" r:id="rId4"/>
    <p:sldId id="2687" r:id="rId5"/>
    <p:sldId id="2688" r:id="rId6"/>
    <p:sldId id="2689" r:id="rId7"/>
    <p:sldId id="2649" r:id="rId8"/>
    <p:sldId id="2628" r:id="rId9"/>
    <p:sldId id="2627" r:id="rId10"/>
    <p:sldId id="2691" r:id="rId11"/>
    <p:sldId id="2685" r:id="rId12"/>
    <p:sldId id="2686" r:id="rId13"/>
    <p:sldId id="26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C89E"/>
    <a:srgbClr val="312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4"/>
    <p:restoredTop sz="80904"/>
  </p:normalViewPr>
  <p:slideViewPr>
    <p:cSldViewPr snapToGrid="0" snapToObjects="1">
      <p:cViewPr>
        <p:scale>
          <a:sx n="70" d="100"/>
          <a:sy n="70" d="100"/>
        </p:scale>
        <p:origin x="20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EE5DF-2009-9F43-9B5E-102B5586562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72FA5-5FA1-544E-9387-34BB5F9402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55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Acknowledgement of Country – the </a:t>
            </a:r>
            <a:r>
              <a:rPr lang="en-AU" sz="10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Whadjuk</a:t>
            </a:r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Noongar people and indeed the First Nations people across Australia on whose lands we are privileged to live and work. </a:t>
            </a: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proud to celebrate not only the world’s oldest living culture but the 60,000-year-old unbroken tradition of human endeavour and scientific discovery.</a:t>
            </a:r>
          </a:p>
          <a:p>
            <a:r>
              <a:rPr lang="en-AU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2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Welcome to the Pawsey Supercomputing Research Centre.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We pay our respect to the traditional owners of this land, the </a:t>
            </a:r>
            <a:r>
              <a:rPr lang="en-AU" dirty="0" err="1"/>
              <a:t>Whadjuk</a:t>
            </a:r>
            <a:r>
              <a:rPr lang="en-AU" dirty="0"/>
              <a:t> people and their culture, and to elders both past and present.</a:t>
            </a:r>
          </a:p>
          <a:p>
            <a:endParaRPr lang="en-AU" dirty="0"/>
          </a:p>
          <a:p>
            <a:r>
              <a:rPr lang="en-AU" dirty="0"/>
              <a:t>We’ve come a long way since 2014, lets start by talking about storage.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725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later stages of the operation of this architecture, the seams were realty starting to show. Throughput, latency and especially reliability were great concerns,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40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Setonix is also the centrepiece of our refreshed architecture, which has been designed to accommodate the growth we see now and into the future. </a:t>
            </a: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elements of our system include the Acacia storage system which offers 130 petabytes of online and offline storage.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Pawsey is also moving from a monolithic single-core router to a spine-leaf architecture with a 400Gbps backbone and 100 Gbps links to host endpoints.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network has been designed to be expandable to support the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Ceph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-based object storage platform as well as integration with Setonix.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Importantly, this will enable a ten-fold increase in bandwidth from moving from 10 Gbps to 100 Gbps ethernet.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64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>
                <a:effectLst/>
              </a:rPr>
              <a:t>BLINK and you’ll miss it: blazingly-fast all-sky radio astronomy </a:t>
            </a:r>
            <a:r>
              <a:rPr lang="en-AU" dirty="0" err="1">
                <a:effectLst/>
              </a:rPr>
              <a:t>pipelinesDr</a:t>
            </a:r>
            <a:r>
              <a:rPr lang="en-AU" dirty="0">
                <a:effectLst/>
              </a:rPr>
              <a:t> Marcin Sokolowski</a:t>
            </a:r>
          </a:p>
          <a:p>
            <a:endParaRPr lang="en-AU" dirty="0">
              <a:effectLst/>
            </a:endParaRPr>
          </a:p>
          <a:p>
            <a:r>
              <a:rPr lang="en-AU" dirty="0" err="1">
                <a:effectLst/>
              </a:rPr>
              <a:t>HiVIS</a:t>
            </a:r>
            <a:r>
              <a:rPr lang="en-AU" dirty="0">
                <a:effectLst/>
              </a:rPr>
              <a:t>: Delivery of a next-generation data storage approach to unlock deep SKA and pathfinder </a:t>
            </a:r>
            <a:r>
              <a:rPr lang="en-AU" dirty="0" err="1">
                <a:effectLst/>
              </a:rPr>
              <a:t>observationsDr</a:t>
            </a:r>
            <a:r>
              <a:rPr lang="en-AU" dirty="0">
                <a:effectLst/>
              </a:rPr>
              <a:t> Martin Meyer</a:t>
            </a:r>
          </a:p>
          <a:p>
            <a:endParaRPr lang="en-AU" dirty="0">
              <a:effectLst/>
            </a:endParaRPr>
          </a:p>
          <a:p>
            <a:r>
              <a:rPr lang="en-AU" dirty="0">
                <a:effectLst/>
              </a:rPr>
              <a:t>PIGI: Parallel interferometric GPU </a:t>
            </a:r>
            <a:r>
              <a:rPr lang="en-AU" dirty="0" err="1">
                <a:effectLst/>
              </a:rPr>
              <a:t>imagingProfessor</a:t>
            </a:r>
            <a:r>
              <a:rPr lang="en-AU" dirty="0">
                <a:effectLst/>
              </a:rPr>
              <a:t> Melanie Johnston-</a:t>
            </a:r>
            <a:r>
              <a:rPr lang="en-AU" dirty="0" err="1">
                <a:effectLst/>
              </a:rPr>
              <a:t>Hollitt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097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E72FA5-5FA1-544E-9387-34BB5F94021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50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C64CA81-6D29-A744-926D-81027C037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30459" y="-1302549"/>
            <a:ext cx="5570726" cy="6861847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799" y="3429000"/>
            <a:ext cx="6102645" cy="215156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31261C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087" y="5863696"/>
            <a:ext cx="7516358" cy="42014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D303660F-8893-9149-A52E-86CF9BDA63C7}"/>
              </a:ext>
            </a:extLst>
          </p:cNvPr>
          <p:cNvSpPr/>
          <p:nvPr/>
        </p:nvSpPr>
        <p:spPr>
          <a:xfrm>
            <a:off x="4190086" y="4127749"/>
            <a:ext cx="1163798" cy="1431550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0EBC8EC-8AD9-DF48-BBF5-CA1DB5134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0523" y="451724"/>
            <a:ext cx="2725923" cy="7709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0991ED5-5103-384D-A29B-0E9679C81B8E}"/>
              </a:ext>
            </a:extLst>
          </p:cNvPr>
          <p:cNvGrpSpPr/>
          <p:nvPr userDrawn="1"/>
        </p:nvGrpSpPr>
        <p:grpSpPr>
          <a:xfrm>
            <a:off x="348636" y="4646428"/>
            <a:ext cx="2601325" cy="1972180"/>
            <a:chOff x="3845582" y="135995"/>
            <a:chExt cx="7554895" cy="57277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5B8C866-83EF-1540-B782-77F93B29AB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82" y="135995"/>
              <a:ext cx="2489200" cy="57277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39D2D98-935B-4347-AB7A-59A23F2C8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782" y="1786995"/>
              <a:ext cx="2921000" cy="40767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3E1747B-DC34-654E-826D-A3FAA0516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1477" y="3222096"/>
              <a:ext cx="2159000" cy="264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91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974C0F-D247-C340-9E76-B57C5035E7D7}"/>
              </a:ext>
            </a:extLst>
          </p:cNvPr>
          <p:cNvSpPr/>
          <p:nvPr userDrawn="1"/>
        </p:nvSpPr>
        <p:spPr>
          <a:xfrm>
            <a:off x="367564" y="1076916"/>
            <a:ext cx="4512781" cy="4512781"/>
          </a:xfrm>
          <a:prstGeom prst="rect">
            <a:avLst/>
          </a:prstGeom>
          <a:solidFill>
            <a:srgbClr val="D4C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E4465-1084-0E42-BE25-2DE68A88F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293" y="4487918"/>
            <a:ext cx="3866707" cy="761538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AU" b="1" dirty="0">
                <a:effectLst/>
                <a:latin typeface="Eurostile" panose="020B0504020202050204" pitchFamily="34" charset="77"/>
              </a:rPr>
              <a:t>Replace background on this page. Align this text to bottom margin. </a:t>
            </a:r>
            <a:endParaRPr lang="en-AU" dirty="0">
              <a:effectLst/>
              <a:latin typeface="Eurostile" panose="020B050402020205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D0F9-D575-6147-87D0-1229A5F4FF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5294" y="4010762"/>
            <a:ext cx="3611525" cy="45547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31261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SEYMORE CRAY</a:t>
            </a:r>
          </a:p>
        </p:txBody>
      </p:sp>
      <p:sp>
        <p:nvSpPr>
          <p:cNvPr id="9" name="Graphic 26">
            <a:extLst>
              <a:ext uri="{FF2B5EF4-FFF2-40B4-BE49-F238E27FC236}">
                <a16:creationId xmlns:a16="http://schemas.microsoft.com/office/drawing/2014/main" id="{0630372A-6BE5-F249-8575-D9087A793626}"/>
              </a:ext>
            </a:extLst>
          </p:cNvPr>
          <p:cNvSpPr/>
          <p:nvPr userDrawn="1"/>
        </p:nvSpPr>
        <p:spPr>
          <a:xfrm>
            <a:off x="705293" y="265450"/>
            <a:ext cx="1164759" cy="1432732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chemeClr val="bg1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20485-868C-564D-A629-3C957A72113E}"/>
              </a:ext>
            </a:extLst>
          </p:cNvPr>
          <p:cNvSpPr/>
          <p:nvPr userDrawn="1"/>
        </p:nvSpPr>
        <p:spPr>
          <a:xfrm>
            <a:off x="-85060" y="5954233"/>
            <a:ext cx="13365125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0EE72234-A97C-0C44-B7FC-02E5FE4B342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98814-27C4-8845-9501-2A141A3139DC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47F9A1-9FAD-4544-A129-7E0B9022D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583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73987652-97E3-7C41-A018-43DEE1330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861" y="-5016299"/>
            <a:ext cx="12279722" cy="692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2" y="279765"/>
            <a:ext cx="6092898" cy="132556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7552" y="2000247"/>
            <a:ext cx="6092898" cy="50619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7552" y="2606462"/>
            <a:ext cx="6092898" cy="34066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571" y="151177"/>
            <a:ext cx="4354549" cy="5363798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Graphic 26">
            <a:extLst>
              <a:ext uri="{FF2B5EF4-FFF2-40B4-BE49-F238E27FC236}">
                <a16:creationId xmlns:a16="http://schemas.microsoft.com/office/drawing/2014/main" id="{268E90ED-4EFA-E64F-AD97-A22EB3CB0ED1}"/>
              </a:ext>
            </a:extLst>
          </p:cNvPr>
          <p:cNvSpPr/>
          <p:nvPr userDrawn="1"/>
        </p:nvSpPr>
        <p:spPr>
          <a:xfrm>
            <a:off x="534571" y="4746574"/>
            <a:ext cx="1356440" cy="166851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9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73987652-97E3-7C41-A018-43DEE1330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861" y="-14287"/>
            <a:ext cx="12279722" cy="21917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01" y="338728"/>
            <a:ext cx="6092898" cy="50619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7167" y="4252134"/>
            <a:ext cx="3337474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7167" y="4858349"/>
            <a:ext cx="3337474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095439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63838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26482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0107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83E8429C-AA69-FA40-8C7B-129A3107FE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67806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5648BE-E0B6-7840-850A-1BAA68732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7986" y="4252134"/>
            <a:ext cx="3337474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5ABF6C5-7099-D54B-99C1-1E705D7D4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7986" y="4858349"/>
            <a:ext cx="3337474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8B3A2600-8442-4745-A8B5-CEF8C82590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0162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1DA4DE-1BD8-2640-86AF-8F788DEC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8805" y="4252134"/>
            <a:ext cx="3123162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3491C25-2231-604D-8E8D-892399CCA4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728805" y="4858349"/>
            <a:ext cx="3123162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729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0509C7-185C-6347-A38C-081E82467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43140" y="0"/>
            <a:ext cx="12278280" cy="2223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01" y="338728"/>
            <a:ext cx="6092898" cy="50619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8398" y="3766434"/>
            <a:ext cx="251582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398" y="4372648"/>
            <a:ext cx="2515820" cy="170559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095439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63838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26482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399" y="1084383"/>
            <a:ext cx="2068654" cy="2548104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31261C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83E8429C-AA69-FA40-8C7B-129A3107FE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87216" y="1138947"/>
            <a:ext cx="2115709" cy="2606065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31261C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5648BE-E0B6-7840-850A-1BAA68732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7601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5ABF6C5-7099-D54B-99C1-1E705D7D4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27601" y="4372648"/>
            <a:ext cx="2635050" cy="166092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1DA4DE-1BD8-2640-86AF-8F788DEC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6034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3491C25-2231-604D-8E8D-892399CCA4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46034" y="4372648"/>
            <a:ext cx="2635050" cy="171988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CC8894E-D42E-5B4C-8CCC-5362089F2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7783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B584168-1870-C34A-9906-4709F6D7C7B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47783" y="4372648"/>
            <a:ext cx="2635050" cy="171988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335F18D9-2333-F348-9EFD-F381266748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2130" y="1084383"/>
            <a:ext cx="2068654" cy="2548104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31261C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1B52F6DC-47B5-CC41-8CCC-AA53F14C29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90947" y="1060353"/>
            <a:ext cx="2115709" cy="2606065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31261C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20157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3987652-97E3-7C41-A018-43DEE1330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40" y="-5016299"/>
            <a:ext cx="12278280" cy="692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788" y="279765"/>
            <a:ext cx="5899661" cy="132556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0788" y="2000247"/>
            <a:ext cx="5899661" cy="50619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0788" y="2606462"/>
            <a:ext cx="5899661" cy="34066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63" y="151177"/>
            <a:ext cx="4354549" cy="5363798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31261C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16" name="Graphic 26">
            <a:extLst>
              <a:ext uri="{FF2B5EF4-FFF2-40B4-BE49-F238E27FC236}">
                <a16:creationId xmlns:a16="http://schemas.microsoft.com/office/drawing/2014/main" id="{268E90ED-4EFA-E64F-AD97-A22EB3CB0ED1}"/>
              </a:ext>
            </a:extLst>
          </p:cNvPr>
          <p:cNvSpPr/>
          <p:nvPr userDrawn="1"/>
        </p:nvSpPr>
        <p:spPr>
          <a:xfrm>
            <a:off x="502963" y="4746574"/>
            <a:ext cx="1356440" cy="166851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09EF8520-7598-6E47-A684-86ECCC3FAEC3}"/>
              </a:ext>
            </a:extLst>
          </p:cNvPr>
          <p:cNvSpPr/>
          <p:nvPr/>
        </p:nvSpPr>
        <p:spPr>
          <a:xfrm>
            <a:off x="-1" y="-228599"/>
            <a:ext cx="14544676" cy="6141149"/>
          </a:xfrm>
          <a:custGeom>
            <a:avLst/>
            <a:gdLst>
              <a:gd name="connsiteX0" fmla="*/ 0 w 12192000"/>
              <a:gd name="connsiteY0" fmla="*/ 0 h 5915723"/>
              <a:gd name="connsiteX1" fmla="*/ 12192000 w 12192000"/>
              <a:gd name="connsiteY1" fmla="*/ 0 h 5915723"/>
              <a:gd name="connsiteX2" fmla="*/ 12192000 w 12192000"/>
              <a:gd name="connsiteY2" fmla="*/ 5915724 h 5915723"/>
              <a:gd name="connsiteX3" fmla="*/ 5171250 w 12192000"/>
              <a:gd name="connsiteY3" fmla="*/ 5915724 h 5915723"/>
              <a:gd name="connsiteX4" fmla="*/ 5166424 w 12192000"/>
              <a:gd name="connsiteY4" fmla="*/ 5914454 h 5915723"/>
              <a:gd name="connsiteX5" fmla="*/ 5091748 w 12192000"/>
              <a:gd name="connsiteY5" fmla="*/ 5865241 h 5915723"/>
              <a:gd name="connsiteX6" fmla="*/ 4920869 w 12192000"/>
              <a:gd name="connsiteY6" fmla="*/ 5554663 h 5915723"/>
              <a:gd name="connsiteX7" fmla="*/ 4858322 w 12192000"/>
              <a:gd name="connsiteY7" fmla="*/ 5517198 h 5915723"/>
              <a:gd name="connsiteX8" fmla="*/ 0 w 12192000"/>
              <a:gd name="connsiteY8" fmla="*/ 5524500 h 59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915723">
                <a:moveTo>
                  <a:pt x="0" y="0"/>
                </a:moveTo>
                <a:lnTo>
                  <a:pt x="12192000" y="0"/>
                </a:lnTo>
                <a:lnTo>
                  <a:pt x="12192000" y="5915724"/>
                </a:lnTo>
                <a:lnTo>
                  <a:pt x="5171250" y="5915724"/>
                </a:lnTo>
                <a:cubicBezTo>
                  <a:pt x="5169610" y="5915428"/>
                  <a:pt x="5167996" y="5915003"/>
                  <a:pt x="5166424" y="5914454"/>
                </a:cubicBezTo>
                <a:cubicBezTo>
                  <a:pt x="5134790" y="5911795"/>
                  <a:pt x="5106668" y="5893262"/>
                  <a:pt x="5091748" y="5865241"/>
                </a:cubicBezTo>
                <a:lnTo>
                  <a:pt x="4920869" y="5554663"/>
                </a:lnTo>
                <a:cubicBezTo>
                  <a:pt x="4908622" y="5531503"/>
                  <a:pt x="4884520" y="5517067"/>
                  <a:pt x="4858322" y="5517198"/>
                </a:cubicBezTo>
                <a:lnTo>
                  <a:pt x="0" y="5524500"/>
                </a:lnTo>
                <a:close/>
              </a:path>
            </a:pathLst>
          </a:custGeom>
          <a:solidFill>
            <a:schemeClr val="bg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6497A-C2B2-8448-9B8F-B4EB5072E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061" y="5499305"/>
            <a:ext cx="5415378" cy="50145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Graph / Data caption</a:t>
            </a: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14445D0E-6DB3-C34C-A60D-6800E4620632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FA078-7E56-D643-A771-6CD897D75706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D675C26-3394-934D-A7C4-5F67EA499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6F616A-4311-804B-B6A9-BAF0A1B66E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061" y="6000755"/>
            <a:ext cx="5591589" cy="742134"/>
          </a:xfrm>
        </p:spPr>
        <p:txBody>
          <a:bodyPr numCol="1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Image / graph caption text</a:t>
            </a:r>
          </a:p>
        </p:txBody>
      </p:sp>
    </p:spTree>
    <p:extLst>
      <p:ext uri="{BB962C8B-B14F-4D97-AF65-F5344CB8AC3E}">
        <p14:creationId xmlns:p14="http://schemas.microsoft.com/office/powerpoint/2010/main" val="1372625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643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F6F4-3C22-324C-A5DF-BF627BE2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07DC-CBC7-B143-8E4B-BADCB5BF0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F2AC7-79A2-BF4B-81A3-A97FF0ED2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6FE0C92D-22F1-9F4F-9BBF-244D8A8E999A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F06FD-166F-C642-AA93-C6F91706499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652C1E-0C8E-FF47-B003-4ED85F5BA7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38937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1918-1C3E-FB4C-830B-C6C02CC0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2DF36-B4A8-FB4D-A3E6-03E4D7DE8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5CC91-57C8-BF44-9077-F1A0C5BC9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5502E3EC-D558-6C40-90D1-63401B44229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F6E09-251D-3045-B2AE-570FA1E9EF7C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F7EFD9B-D59A-D74E-A6AE-2F0E6F37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59696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B74E-5EC0-0C4F-B848-DE8B314B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A38C8-EC80-8942-8662-207CAF527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88AB2A93-12D9-E543-BFE7-1B365D992F7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3DF4D-B826-BB48-8292-E3C53FEB3777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B000E20-2B75-6D42-99FE-32C98EAA5D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3757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656" y="3870251"/>
            <a:ext cx="7318743" cy="1720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31261C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656" y="5863696"/>
            <a:ext cx="7318744" cy="5425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D303660F-8893-9149-A52E-86CF9BDA63C7}"/>
              </a:ext>
            </a:extLst>
          </p:cNvPr>
          <p:cNvSpPr/>
          <p:nvPr/>
        </p:nvSpPr>
        <p:spPr>
          <a:xfrm>
            <a:off x="-531629" y="-1048495"/>
            <a:ext cx="5371895" cy="660779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D8521C-C101-5241-A8AE-A3A0319B2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0523" y="451724"/>
            <a:ext cx="2725923" cy="7709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19FFFE6-9DC2-3F4E-9A82-8A7042DEC023}"/>
              </a:ext>
            </a:extLst>
          </p:cNvPr>
          <p:cNvGrpSpPr/>
          <p:nvPr userDrawn="1"/>
        </p:nvGrpSpPr>
        <p:grpSpPr>
          <a:xfrm>
            <a:off x="348636" y="4646428"/>
            <a:ext cx="2601325" cy="1972180"/>
            <a:chOff x="3845582" y="135995"/>
            <a:chExt cx="7554895" cy="57277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F589CE-6A8F-D744-87D4-A0EA7051D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82" y="135995"/>
              <a:ext cx="2489200" cy="57277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1E1C7A-6EBC-3643-8D15-71825F37D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4782" y="1786995"/>
              <a:ext cx="2921000" cy="40767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E68631-6C11-3547-A4D0-D346C77F0B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1477" y="3222096"/>
              <a:ext cx="2159000" cy="264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402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EC042-8301-1141-A545-174E4819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7FF73-6639-9643-99F7-E6B55234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59B44-2F75-FF42-9456-47ED9955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76EB44-79F3-CB4A-8CCF-BEFB7106FDC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279D9-4173-8148-BA90-85478257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85A44-0C34-CC44-ACE3-C73E2DEC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C8918-1DF4-1E4A-A9BA-6493A1D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60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608" y="275362"/>
            <a:ext cx="6251712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609" y="1380365"/>
            <a:ext cx="6251712" cy="5008834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38417E-1A91-8343-B36E-825478BFD4CD}"/>
              </a:ext>
            </a:extLst>
          </p:cNvPr>
          <p:cNvSpPr/>
          <p:nvPr userDrawn="1"/>
        </p:nvSpPr>
        <p:spPr>
          <a:xfrm>
            <a:off x="-9939" y="-9939"/>
            <a:ext cx="646043" cy="687787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30C162-4C71-0142-A57D-4D1C17F95405}"/>
              </a:ext>
            </a:extLst>
          </p:cNvPr>
          <p:cNvSpPr txBox="1"/>
          <p:nvPr userDrawn="1"/>
        </p:nvSpPr>
        <p:spPr>
          <a:xfrm>
            <a:off x="-2693" y="6389199"/>
            <a:ext cx="63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16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sz="140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6D34FAF-9F33-404E-9AD8-DACA7CB0D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1541426" y="2342959"/>
            <a:ext cx="3669006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193E49E-A3D9-4247-BA3D-66D2ADA44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341"/>
          <a:stretch/>
        </p:blipFill>
        <p:spPr>
          <a:xfrm>
            <a:off x="118016" y="130247"/>
            <a:ext cx="390132" cy="413901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C922A68-578A-6548-8F99-505CE3495F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103" y="-9525"/>
            <a:ext cx="4311258" cy="68675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14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B438A9EA-7693-1B40-9EA4-D033A4E562CA}"/>
              </a:ext>
            </a:extLst>
          </p:cNvPr>
          <p:cNvSpPr/>
          <p:nvPr userDrawn="1"/>
        </p:nvSpPr>
        <p:spPr>
          <a:xfrm>
            <a:off x="605250" y="6234379"/>
            <a:ext cx="9209932" cy="633560"/>
          </a:xfrm>
          <a:custGeom>
            <a:avLst/>
            <a:gdLst>
              <a:gd name="connsiteX0" fmla="*/ 0 w 9017949"/>
              <a:gd name="connsiteY0" fmla="*/ 0 h 502517"/>
              <a:gd name="connsiteX1" fmla="*/ 8659238 w 9017949"/>
              <a:gd name="connsiteY1" fmla="*/ 0 h 502517"/>
              <a:gd name="connsiteX2" fmla="*/ 8665190 w 9017949"/>
              <a:gd name="connsiteY2" fmla="*/ 1626 h 502517"/>
              <a:gd name="connsiteX3" fmla="*/ 8757294 w 9017949"/>
              <a:gd name="connsiteY3" fmla="*/ 64638 h 502517"/>
              <a:gd name="connsiteX4" fmla="*/ 8968052 w 9017949"/>
              <a:gd name="connsiteY4" fmla="*/ 462295 h 502517"/>
              <a:gd name="connsiteX5" fmla="*/ 9000172 w 9017949"/>
              <a:gd name="connsiteY5" fmla="*/ 497463 h 502517"/>
              <a:gd name="connsiteX6" fmla="*/ 9017949 w 9017949"/>
              <a:gd name="connsiteY6" fmla="*/ 502517 h 502517"/>
              <a:gd name="connsiteX7" fmla="*/ 2332 w 9017949"/>
              <a:gd name="connsiteY7" fmla="*/ 502517 h 502517"/>
              <a:gd name="connsiteX0" fmla="*/ 1716242 w 9015618"/>
              <a:gd name="connsiteY0" fmla="*/ 0 h 502517"/>
              <a:gd name="connsiteX1" fmla="*/ 8656907 w 9015618"/>
              <a:gd name="connsiteY1" fmla="*/ 0 h 502517"/>
              <a:gd name="connsiteX2" fmla="*/ 8662859 w 9015618"/>
              <a:gd name="connsiteY2" fmla="*/ 1626 h 502517"/>
              <a:gd name="connsiteX3" fmla="*/ 8754963 w 9015618"/>
              <a:gd name="connsiteY3" fmla="*/ 64638 h 502517"/>
              <a:gd name="connsiteX4" fmla="*/ 8965721 w 9015618"/>
              <a:gd name="connsiteY4" fmla="*/ 462295 h 502517"/>
              <a:gd name="connsiteX5" fmla="*/ 8997841 w 9015618"/>
              <a:gd name="connsiteY5" fmla="*/ 497463 h 502517"/>
              <a:gd name="connsiteX6" fmla="*/ 9015618 w 9015618"/>
              <a:gd name="connsiteY6" fmla="*/ 502517 h 502517"/>
              <a:gd name="connsiteX7" fmla="*/ 1 w 9015618"/>
              <a:gd name="connsiteY7" fmla="*/ 502517 h 502517"/>
              <a:gd name="connsiteX8" fmla="*/ 1716242 w 9015618"/>
              <a:gd name="connsiteY8" fmla="*/ 0 h 502517"/>
              <a:gd name="connsiteX0" fmla="*/ 5611 w 7304987"/>
              <a:gd name="connsiteY0" fmla="*/ 0 h 502517"/>
              <a:gd name="connsiteX1" fmla="*/ 6946276 w 7304987"/>
              <a:gd name="connsiteY1" fmla="*/ 0 h 502517"/>
              <a:gd name="connsiteX2" fmla="*/ 6952228 w 7304987"/>
              <a:gd name="connsiteY2" fmla="*/ 1626 h 502517"/>
              <a:gd name="connsiteX3" fmla="*/ 7044332 w 7304987"/>
              <a:gd name="connsiteY3" fmla="*/ 64638 h 502517"/>
              <a:gd name="connsiteX4" fmla="*/ 7255090 w 7304987"/>
              <a:gd name="connsiteY4" fmla="*/ 462295 h 502517"/>
              <a:gd name="connsiteX5" fmla="*/ 7287210 w 7304987"/>
              <a:gd name="connsiteY5" fmla="*/ 497463 h 502517"/>
              <a:gd name="connsiteX6" fmla="*/ 7304987 w 7304987"/>
              <a:gd name="connsiteY6" fmla="*/ 502517 h 502517"/>
              <a:gd name="connsiteX7" fmla="*/ 60 w 7304987"/>
              <a:gd name="connsiteY7" fmla="*/ 502517 h 502517"/>
              <a:gd name="connsiteX8" fmla="*/ 5611 w 7304987"/>
              <a:gd name="connsiteY8" fmla="*/ 0 h 50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4987" h="502517">
                <a:moveTo>
                  <a:pt x="5611" y="0"/>
                </a:moveTo>
                <a:lnTo>
                  <a:pt x="6946276" y="0"/>
                </a:lnTo>
                <a:cubicBezTo>
                  <a:pt x="6948298" y="379"/>
                  <a:pt x="6950290" y="923"/>
                  <a:pt x="6952228" y="1626"/>
                </a:cubicBezTo>
                <a:cubicBezTo>
                  <a:pt x="6991245" y="5031"/>
                  <a:pt x="7025930" y="28760"/>
                  <a:pt x="7044332" y="64638"/>
                </a:cubicBezTo>
                <a:lnTo>
                  <a:pt x="7255090" y="462295"/>
                </a:lnTo>
                <a:cubicBezTo>
                  <a:pt x="7262643" y="477122"/>
                  <a:pt x="7273851" y="489156"/>
                  <a:pt x="7287210" y="497463"/>
                </a:cubicBezTo>
                <a:lnTo>
                  <a:pt x="7304987" y="502517"/>
                </a:lnTo>
                <a:lnTo>
                  <a:pt x="60" y="502517"/>
                </a:lnTo>
                <a:cubicBezTo>
                  <a:pt x="-717" y="335011"/>
                  <a:pt x="6388" y="167506"/>
                  <a:pt x="56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6497A-C2B2-8448-9B8F-B4EB5072E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512" y="6375178"/>
            <a:ext cx="5415378" cy="501450"/>
          </a:xfrm>
        </p:spPr>
        <p:txBody>
          <a:bodyPr anchor="t">
            <a:normAutofit/>
          </a:bodyPr>
          <a:lstStyle>
            <a:lvl1pPr>
              <a:defRPr sz="1600">
                <a:solidFill>
                  <a:srgbClr val="31261C"/>
                </a:solidFill>
              </a:defRPr>
            </a:lvl1pPr>
          </a:lstStyle>
          <a:p>
            <a:r>
              <a:rPr lang="en-GB"/>
              <a:t>Change background image – this area for caption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A40B72-9C92-AC40-9411-F3BA2C9247BC}"/>
              </a:ext>
            </a:extLst>
          </p:cNvPr>
          <p:cNvSpPr/>
          <p:nvPr userDrawn="1"/>
        </p:nvSpPr>
        <p:spPr>
          <a:xfrm>
            <a:off x="-9939" y="-9939"/>
            <a:ext cx="646043" cy="687787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4E90F-44BA-184F-B1D2-2C746CDC8579}"/>
              </a:ext>
            </a:extLst>
          </p:cNvPr>
          <p:cNvSpPr txBox="1"/>
          <p:nvPr userDrawn="1"/>
        </p:nvSpPr>
        <p:spPr>
          <a:xfrm>
            <a:off x="-2693" y="6389199"/>
            <a:ext cx="631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16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sz="140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5CD2E0-667D-824A-9F1B-6EC5053E3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1541426" y="2342959"/>
            <a:ext cx="3669006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/>
              <a:t>Title of Presentation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5F14E18-97DB-124B-BEFC-4CFD0BDB15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341"/>
          <a:stretch/>
        </p:blipFill>
        <p:spPr>
          <a:xfrm>
            <a:off x="118016" y="130247"/>
            <a:ext cx="390132" cy="41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3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C64CA81-6D29-A744-926D-81027C037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30459" y="-1302549"/>
            <a:ext cx="5570726" cy="6861847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799" y="3429000"/>
            <a:ext cx="6102645" cy="2151563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solidFill>
                  <a:schemeClr val="bg1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0087" y="5863696"/>
            <a:ext cx="7516358" cy="420146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D303660F-8893-9149-A52E-86CF9BDA63C7}"/>
              </a:ext>
            </a:extLst>
          </p:cNvPr>
          <p:cNvSpPr/>
          <p:nvPr/>
        </p:nvSpPr>
        <p:spPr>
          <a:xfrm>
            <a:off x="4190086" y="4127749"/>
            <a:ext cx="1163798" cy="1431550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chemeClr val="bg1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0EBC8EC-8AD9-DF48-BBF5-CA1DB5134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0523" y="451724"/>
            <a:ext cx="2725923" cy="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75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3656" y="3870251"/>
            <a:ext cx="7318743" cy="1720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31261C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656" y="5863696"/>
            <a:ext cx="7318744" cy="54258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D4C89E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28" name="Graphic 26">
            <a:extLst>
              <a:ext uri="{FF2B5EF4-FFF2-40B4-BE49-F238E27FC236}">
                <a16:creationId xmlns:a16="http://schemas.microsoft.com/office/drawing/2014/main" id="{D303660F-8893-9149-A52E-86CF9BDA63C7}"/>
              </a:ext>
            </a:extLst>
          </p:cNvPr>
          <p:cNvSpPr/>
          <p:nvPr/>
        </p:nvSpPr>
        <p:spPr>
          <a:xfrm>
            <a:off x="-531629" y="-1048495"/>
            <a:ext cx="5371895" cy="660779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FD8521C-C101-5241-A8AE-A3A0319B2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0523" y="451724"/>
            <a:ext cx="2725923" cy="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8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0" y="1825625"/>
            <a:ext cx="11446565" cy="41608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45D37C4B-5EDA-3B45-8F88-BD5A725A3EC4}"/>
              </a:ext>
            </a:extLst>
          </p:cNvPr>
          <p:cNvSpPr/>
          <p:nvPr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B7C0C-97FA-894E-B525-2316F8B15A0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DE4B3E-7C0E-D942-8F0C-7460772AE4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911230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5512243" cy="4351338"/>
          </a:xfrm>
        </p:spPr>
        <p:txBody>
          <a:bodyPr numCol="1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EFD2B-E63D-4546-9F84-4DE257115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5106" y="1817688"/>
            <a:ext cx="5512243" cy="43703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CD6E2D41-228F-3B4C-AA39-F60986564759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C9217-C44D-7046-BAB9-C8F99775DD35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773B5E-FE40-A24F-9CDA-C06EC8630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4210054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6451523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6221125" cy="43513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5D65D-841F-3644-AA8F-D1364F405EC2}"/>
              </a:ext>
            </a:extLst>
          </p:cNvPr>
          <p:cNvSpPr/>
          <p:nvPr userDrawn="1"/>
        </p:nvSpPr>
        <p:spPr>
          <a:xfrm>
            <a:off x="7305254" y="1311966"/>
            <a:ext cx="4525308" cy="4525308"/>
          </a:xfrm>
          <a:prstGeom prst="rect">
            <a:avLst/>
          </a:prstGeom>
          <a:solidFill>
            <a:srgbClr val="D4C8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raphic 26">
            <a:extLst>
              <a:ext uri="{FF2B5EF4-FFF2-40B4-BE49-F238E27FC236}">
                <a16:creationId xmlns:a16="http://schemas.microsoft.com/office/drawing/2014/main" id="{0D26C76E-B2AC-A745-8386-8F842DA19054}"/>
              </a:ext>
            </a:extLst>
          </p:cNvPr>
          <p:cNvSpPr/>
          <p:nvPr userDrawn="1"/>
        </p:nvSpPr>
        <p:spPr>
          <a:xfrm>
            <a:off x="10200267" y="382772"/>
            <a:ext cx="1371594" cy="1687152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chemeClr val="bg1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179A37-6517-6842-983A-7181DDA6B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3513" y="3690902"/>
            <a:ext cx="3605212" cy="32634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31261C"/>
                </a:solidFill>
              </a:defRPr>
            </a:lvl1pPr>
            <a:lvl2pPr marL="457200" indent="0">
              <a:buNone/>
              <a:defRPr sz="1800">
                <a:solidFill>
                  <a:srgbClr val="D4C89E"/>
                </a:solidFill>
              </a:defRPr>
            </a:lvl2pPr>
            <a:lvl3pPr marL="914400" indent="0">
              <a:buNone/>
              <a:defRPr sz="1600">
                <a:solidFill>
                  <a:srgbClr val="D4C89E"/>
                </a:solidFill>
              </a:defRPr>
            </a:lvl3pPr>
            <a:lvl4pPr marL="1371600" indent="0">
              <a:buNone/>
              <a:defRPr sz="1400">
                <a:solidFill>
                  <a:srgbClr val="D4C89E"/>
                </a:solidFill>
              </a:defRPr>
            </a:lvl4pPr>
            <a:lvl5pPr marL="1828800" indent="0">
              <a:buNone/>
              <a:defRPr sz="1400"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SEYMORE CRAY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CD7D1-7BAC-EE43-BA1A-2BEEAA8140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3513" y="4062413"/>
            <a:ext cx="3614737" cy="14033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The trouble with programmers is that you can never tell what a programmer is doing until it’s too late. </a:t>
            </a: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AAB38988-A9D6-AC41-A7D0-3F05655FF37F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C3CCA-8042-3748-A828-610388057C19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2A63CE9-8D8E-A447-BFB5-FEF08D10A2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66974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4512015-C344-F447-A2BE-4A126B1FDC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2974" y="-10633"/>
            <a:ext cx="6649659" cy="6007396"/>
          </a:xfrm>
          <a:custGeom>
            <a:avLst/>
            <a:gdLst>
              <a:gd name="connsiteX0" fmla="*/ 0 w 6649659"/>
              <a:gd name="connsiteY0" fmla="*/ 0 h 6007396"/>
              <a:gd name="connsiteX1" fmla="*/ 6649659 w 6649659"/>
              <a:gd name="connsiteY1" fmla="*/ 0 h 6007396"/>
              <a:gd name="connsiteX2" fmla="*/ 6649659 w 6649659"/>
              <a:gd name="connsiteY2" fmla="*/ 6007396 h 6007396"/>
              <a:gd name="connsiteX3" fmla="*/ 5693866 w 6649659"/>
              <a:gd name="connsiteY3" fmla="*/ 6007396 h 6007396"/>
              <a:gd name="connsiteX4" fmla="*/ 5688940 w 6649659"/>
              <a:gd name="connsiteY4" fmla="*/ 6006116 h 6007396"/>
              <a:gd name="connsiteX5" fmla="*/ 5611769 w 6649659"/>
              <a:gd name="connsiteY5" fmla="*/ 5955311 h 6007396"/>
              <a:gd name="connsiteX6" fmla="*/ 5435354 w 6649659"/>
              <a:gd name="connsiteY6" fmla="*/ 5634038 h 6007396"/>
              <a:gd name="connsiteX7" fmla="*/ 5370726 w 6649659"/>
              <a:gd name="connsiteY7" fmla="*/ 5595646 h 6007396"/>
              <a:gd name="connsiteX8" fmla="*/ 0 w 6649659"/>
              <a:gd name="connsiteY8" fmla="*/ 5602940 h 600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49659" h="6007396">
                <a:moveTo>
                  <a:pt x="0" y="0"/>
                </a:moveTo>
                <a:lnTo>
                  <a:pt x="6649659" y="0"/>
                </a:lnTo>
                <a:lnTo>
                  <a:pt x="6649659" y="6007396"/>
                </a:lnTo>
                <a:lnTo>
                  <a:pt x="5693866" y="6007396"/>
                </a:lnTo>
                <a:cubicBezTo>
                  <a:pt x="5692194" y="6007097"/>
                  <a:pt x="5690546" y="6006670"/>
                  <a:pt x="5688940" y="6006116"/>
                </a:cubicBezTo>
                <a:cubicBezTo>
                  <a:pt x="5656273" y="6003339"/>
                  <a:pt x="5627232" y="5984219"/>
                  <a:pt x="5611769" y="5955311"/>
                </a:cubicBezTo>
                <a:lnTo>
                  <a:pt x="5435354" y="5634038"/>
                </a:lnTo>
                <a:cubicBezTo>
                  <a:pt x="5422636" y="5610209"/>
                  <a:pt x="5397736" y="5595417"/>
                  <a:pt x="5370726" y="5595646"/>
                </a:cubicBezTo>
                <a:lnTo>
                  <a:pt x="0" y="5602940"/>
                </a:ln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4530547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4530547" cy="43513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85EA83C-27B8-3541-8B67-18A2E44C6A4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321AC-B361-D14F-9574-CE3D4E0B933F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F932E1-79E9-914C-A6A5-CE0D536DFD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22441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92ED1F-713A-A545-A922-C511CBC8F9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177" y="-57153"/>
            <a:ext cx="4733811" cy="6958013"/>
          </a:xfrm>
          <a:custGeom>
            <a:avLst/>
            <a:gdLst>
              <a:gd name="connsiteX0" fmla="*/ 0 w 4733811"/>
              <a:gd name="connsiteY0" fmla="*/ 0 h 6958013"/>
              <a:gd name="connsiteX1" fmla="*/ 4733811 w 4733811"/>
              <a:gd name="connsiteY1" fmla="*/ 0 h 6958013"/>
              <a:gd name="connsiteX2" fmla="*/ 4733811 w 4733811"/>
              <a:gd name="connsiteY2" fmla="*/ 4520905 h 6958013"/>
              <a:gd name="connsiteX3" fmla="*/ 4732780 w 4733811"/>
              <a:gd name="connsiteY3" fmla="*/ 4524899 h 6958013"/>
              <a:gd name="connsiteX4" fmla="*/ 4692146 w 4733811"/>
              <a:gd name="connsiteY4" fmla="*/ 4586555 h 6958013"/>
              <a:gd name="connsiteX5" fmla="*/ 4435590 w 4733811"/>
              <a:gd name="connsiteY5" fmla="*/ 4727648 h 6958013"/>
              <a:gd name="connsiteX6" fmla="*/ 4404679 w 4733811"/>
              <a:gd name="connsiteY6" fmla="*/ 4779189 h 6958013"/>
              <a:gd name="connsiteX7" fmla="*/ 4410667 w 4733811"/>
              <a:gd name="connsiteY7" fmla="*/ 6957884 h 6958013"/>
              <a:gd name="connsiteX8" fmla="*/ 0 w 4733811"/>
              <a:gd name="connsiteY8" fmla="*/ 6958013 h 695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3811" h="6958013">
                <a:moveTo>
                  <a:pt x="0" y="0"/>
                </a:moveTo>
                <a:lnTo>
                  <a:pt x="4733811" y="0"/>
                </a:lnTo>
                <a:lnTo>
                  <a:pt x="4733811" y="4520905"/>
                </a:lnTo>
                <a:cubicBezTo>
                  <a:pt x="4733567" y="4522260"/>
                  <a:pt x="4733222" y="4523594"/>
                  <a:pt x="4732780" y="4524899"/>
                </a:cubicBezTo>
                <a:cubicBezTo>
                  <a:pt x="4730557" y="4551014"/>
                  <a:pt x="4715262" y="4574222"/>
                  <a:pt x="4692146" y="4586555"/>
                </a:cubicBezTo>
                <a:lnTo>
                  <a:pt x="4435590" y="4727648"/>
                </a:lnTo>
                <a:cubicBezTo>
                  <a:pt x="4416495" y="4737727"/>
                  <a:pt x="4404583" y="4757590"/>
                  <a:pt x="4404679" y="4779189"/>
                </a:cubicBezTo>
                <a:lnTo>
                  <a:pt x="4410667" y="6957884"/>
                </a:lnTo>
                <a:lnTo>
                  <a:pt x="0" y="6958013"/>
                </a:ln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510" y="275362"/>
            <a:ext cx="6445940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511" y="1600698"/>
            <a:ext cx="6445940" cy="450902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85EA83C-27B8-3541-8B67-18A2E44C6A4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321AC-B361-D14F-9574-CE3D4E0B933F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F932E1-79E9-914C-A6A5-CE0D536DFD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75496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0" y="1825625"/>
            <a:ext cx="11446565" cy="41608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45D37C4B-5EDA-3B45-8F88-BD5A725A3EC4}"/>
              </a:ext>
            </a:extLst>
          </p:cNvPr>
          <p:cNvSpPr/>
          <p:nvPr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B7C0C-97FA-894E-B525-2316F8B15A0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EDE4B3E-7C0E-D942-8F0C-7460772AE4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05934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2365999"/>
            <a:ext cx="5512243" cy="3810964"/>
          </a:xfrm>
        </p:spPr>
        <p:txBody>
          <a:bodyPr numCol="1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EFD2B-E63D-4546-9F84-4DE257115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5106" y="2360428"/>
            <a:ext cx="5512243" cy="38276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65D86C-D7B0-8F40-AD8E-77738CD6F9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1860550"/>
            <a:ext cx="5529263" cy="500063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A61F3B-79B3-894B-ACC7-04E8256D529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8087" y="1839913"/>
            <a:ext cx="5529263" cy="520700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73A56A02-3BDA-CC45-BF81-70F57CC493E9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52FDF-E33C-DC42-80ED-00B77876241B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3362703-AC9B-0340-93F7-AE6379964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879087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C6935AC3-930C-104F-B195-1727ABA2A9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1" b="1"/>
          <a:stretch/>
        </p:blipFill>
        <p:spPr>
          <a:xfrm>
            <a:off x="-128587" y="-26722"/>
            <a:ext cx="12378736" cy="6913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E4465-1084-0E42-BE25-2DE68A88F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65" y="4740627"/>
            <a:ext cx="4784651" cy="144586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Align text to bottom of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D0F9-D575-6147-87D0-1229A5F4FF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89565" y="4263471"/>
            <a:ext cx="4784651" cy="477155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rgbClr val="D4C89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01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16C2F82-0A15-EA47-A1B9-DF5155E60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718" y="5629779"/>
            <a:ext cx="2725923" cy="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23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06B9A-614C-5648-B872-7EB093693C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4"/>
          <a:stretch/>
        </p:blipFill>
        <p:spPr>
          <a:xfrm>
            <a:off x="-43140" y="1"/>
            <a:ext cx="12278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E4465-1084-0E42-BE25-2DE68A88F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65" y="4740627"/>
            <a:ext cx="4784651" cy="1445862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Align text to bottom of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D0F9-D575-6147-87D0-1229A5F4FF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89565" y="4263471"/>
            <a:ext cx="4784651" cy="477155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rgbClr val="31261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01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16C2F82-0A15-EA47-A1B9-DF5155E60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718" y="5629779"/>
            <a:ext cx="2725923" cy="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49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rgbClr val="D4C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974C0F-D247-C340-9E76-B57C5035E7D7}"/>
              </a:ext>
            </a:extLst>
          </p:cNvPr>
          <p:cNvSpPr/>
          <p:nvPr userDrawn="1"/>
        </p:nvSpPr>
        <p:spPr>
          <a:xfrm>
            <a:off x="367564" y="1076916"/>
            <a:ext cx="4512781" cy="4512781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E4465-1084-0E42-BE25-2DE68A88F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293" y="4487918"/>
            <a:ext cx="3866707" cy="761538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AU" b="1" dirty="0">
                <a:effectLst/>
                <a:latin typeface="Eurostile" panose="020B0504020202050204" pitchFamily="34" charset="77"/>
              </a:rPr>
              <a:t>Replace background on this page. Align this text to bottom margin. </a:t>
            </a:r>
            <a:endParaRPr lang="en-AU" dirty="0">
              <a:effectLst/>
              <a:latin typeface="Eurostile" panose="020B050402020205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D0F9-D575-6147-87D0-1229A5F4FF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05294" y="4010762"/>
            <a:ext cx="3611525" cy="45547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rgbClr val="D4C89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SEYMORE CRAY</a:t>
            </a:r>
          </a:p>
        </p:txBody>
      </p:sp>
      <p:sp>
        <p:nvSpPr>
          <p:cNvPr id="9" name="Graphic 26">
            <a:extLst>
              <a:ext uri="{FF2B5EF4-FFF2-40B4-BE49-F238E27FC236}">
                <a16:creationId xmlns:a16="http://schemas.microsoft.com/office/drawing/2014/main" id="{0630372A-6BE5-F249-8575-D9087A793626}"/>
              </a:ext>
            </a:extLst>
          </p:cNvPr>
          <p:cNvSpPr/>
          <p:nvPr userDrawn="1"/>
        </p:nvSpPr>
        <p:spPr>
          <a:xfrm>
            <a:off x="705293" y="265450"/>
            <a:ext cx="1164759" cy="1432732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chemeClr val="bg1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D20485-868C-564D-A629-3C957A72113E}"/>
              </a:ext>
            </a:extLst>
          </p:cNvPr>
          <p:cNvSpPr/>
          <p:nvPr userDrawn="1"/>
        </p:nvSpPr>
        <p:spPr>
          <a:xfrm>
            <a:off x="-85060" y="5954233"/>
            <a:ext cx="13365125" cy="903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0EE72234-A97C-0C44-B7FC-02E5FE4B342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98814-27C4-8845-9501-2A141A3139DC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147F9A1-9FAD-4544-A129-7E0B9022D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564583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118DA9A-383E-4340-A847-88CC9C5CF0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40" y="-5016299"/>
            <a:ext cx="12278280" cy="692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552" y="279765"/>
            <a:ext cx="6092898" cy="132556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67552" y="2000247"/>
            <a:ext cx="6092898" cy="50619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7552" y="2606462"/>
            <a:ext cx="6092898" cy="34066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4571" y="151177"/>
            <a:ext cx="4354549" cy="5363798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Graphic 26">
            <a:extLst>
              <a:ext uri="{FF2B5EF4-FFF2-40B4-BE49-F238E27FC236}">
                <a16:creationId xmlns:a16="http://schemas.microsoft.com/office/drawing/2014/main" id="{268E90ED-4EFA-E64F-AD97-A22EB3CB0ED1}"/>
              </a:ext>
            </a:extLst>
          </p:cNvPr>
          <p:cNvSpPr/>
          <p:nvPr userDrawn="1"/>
        </p:nvSpPr>
        <p:spPr>
          <a:xfrm>
            <a:off x="534571" y="4746574"/>
            <a:ext cx="1356440" cy="166851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37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7019B0B-63BA-6044-A70F-D6F28F775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40" y="-5016299"/>
            <a:ext cx="12278280" cy="692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01" y="338728"/>
            <a:ext cx="6092898" cy="50619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47167" y="4252134"/>
            <a:ext cx="3337474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7167" y="4858349"/>
            <a:ext cx="3337474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095439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63838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26482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0107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83E8429C-AA69-FA40-8C7B-129A3107FE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67806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5648BE-E0B6-7840-850A-1BAA68732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7986" y="4252134"/>
            <a:ext cx="3337474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5ABF6C5-7099-D54B-99C1-1E705D7D4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7986" y="4858349"/>
            <a:ext cx="3337474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8B3A2600-8442-4745-A8B5-CEF8C82590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20162" y="1132256"/>
            <a:ext cx="2523088" cy="3107862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1DA4DE-1BD8-2640-86AF-8F788DEC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28805" y="4252134"/>
            <a:ext cx="3123162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3491C25-2231-604D-8E8D-892399CCA4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728805" y="4858349"/>
            <a:ext cx="3123162" cy="123709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008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70509C7-185C-6347-A38C-081E82467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43140" y="0"/>
            <a:ext cx="12278280" cy="2223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901" y="338728"/>
            <a:ext cx="6092898" cy="506198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8398" y="3766434"/>
            <a:ext cx="251582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398" y="4372648"/>
            <a:ext cx="2515820" cy="170559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095439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63838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26482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399" y="1084383"/>
            <a:ext cx="2068654" cy="2548104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83E8429C-AA69-FA40-8C7B-129A3107FE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87216" y="1138947"/>
            <a:ext cx="2115709" cy="2606065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035648BE-E0B6-7840-850A-1BAA68732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7601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5ABF6C5-7099-D54B-99C1-1E705D7D4C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27601" y="4372648"/>
            <a:ext cx="2635050" cy="166092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1DA4DE-1BD8-2640-86AF-8F788DEC08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6034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3491C25-2231-604D-8E8D-892399CCA4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46034" y="4372648"/>
            <a:ext cx="2635050" cy="171988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CC8894E-D42E-5B4C-8CCC-5362089F24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7783" y="3766434"/>
            <a:ext cx="2635050" cy="5061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Subtitle 3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B584168-1870-C34A-9906-4709F6D7C7B7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47783" y="4372648"/>
            <a:ext cx="2635050" cy="171988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 sz="16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335F18D9-2333-F348-9EFD-F381266748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32130" y="1084383"/>
            <a:ext cx="2068654" cy="2548104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1B52F6DC-47B5-CC41-8CCC-AA53F14C297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90947" y="1060353"/>
            <a:ext cx="2115709" cy="2606065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976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D6F4137-CC11-0A47-A8D1-2BCD18CFA4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140" y="-5016299"/>
            <a:ext cx="12278280" cy="6921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D24E8-C806-DE4A-90F7-063972E0D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788" y="279765"/>
            <a:ext cx="5899661" cy="132556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8AB61-8C7F-F246-BE69-2CC2E4617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60788" y="2000247"/>
            <a:ext cx="5899661" cy="50619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39DBB-6993-7740-81E3-342C88537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0788" y="2606462"/>
            <a:ext cx="5899661" cy="34066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FD42EC53-E720-4D4E-A2BB-F64FC20227C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503BF-1AC3-A046-8D1E-EB398D71EE1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330A6-9A5C-2943-9E61-F40E940865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B72853-2566-094F-A4DB-5C9420067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963" y="151177"/>
            <a:ext cx="4354549" cy="5363798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16" name="Graphic 26">
            <a:extLst>
              <a:ext uri="{FF2B5EF4-FFF2-40B4-BE49-F238E27FC236}">
                <a16:creationId xmlns:a16="http://schemas.microsoft.com/office/drawing/2014/main" id="{268E90ED-4EFA-E64F-AD97-A22EB3CB0ED1}"/>
              </a:ext>
            </a:extLst>
          </p:cNvPr>
          <p:cNvSpPr/>
          <p:nvPr userDrawn="1"/>
        </p:nvSpPr>
        <p:spPr>
          <a:xfrm>
            <a:off x="502963" y="4746574"/>
            <a:ext cx="1356440" cy="1668513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60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09EF8520-7598-6E47-A684-86ECCC3FAEC3}"/>
              </a:ext>
            </a:extLst>
          </p:cNvPr>
          <p:cNvSpPr/>
          <p:nvPr/>
        </p:nvSpPr>
        <p:spPr>
          <a:xfrm>
            <a:off x="-1" y="-228599"/>
            <a:ext cx="14544676" cy="6141149"/>
          </a:xfrm>
          <a:custGeom>
            <a:avLst/>
            <a:gdLst>
              <a:gd name="connsiteX0" fmla="*/ 0 w 12192000"/>
              <a:gd name="connsiteY0" fmla="*/ 0 h 5915723"/>
              <a:gd name="connsiteX1" fmla="*/ 12192000 w 12192000"/>
              <a:gd name="connsiteY1" fmla="*/ 0 h 5915723"/>
              <a:gd name="connsiteX2" fmla="*/ 12192000 w 12192000"/>
              <a:gd name="connsiteY2" fmla="*/ 5915724 h 5915723"/>
              <a:gd name="connsiteX3" fmla="*/ 5171250 w 12192000"/>
              <a:gd name="connsiteY3" fmla="*/ 5915724 h 5915723"/>
              <a:gd name="connsiteX4" fmla="*/ 5166424 w 12192000"/>
              <a:gd name="connsiteY4" fmla="*/ 5914454 h 5915723"/>
              <a:gd name="connsiteX5" fmla="*/ 5091748 w 12192000"/>
              <a:gd name="connsiteY5" fmla="*/ 5865241 h 5915723"/>
              <a:gd name="connsiteX6" fmla="*/ 4920869 w 12192000"/>
              <a:gd name="connsiteY6" fmla="*/ 5554663 h 5915723"/>
              <a:gd name="connsiteX7" fmla="*/ 4858322 w 12192000"/>
              <a:gd name="connsiteY7" fmla="*/ 5517198 h 5915723"/>
              <a:gd name="connsiteX8" fmla="*/ 0 w 12192000"/>
              <a:gd name="connsiteY8" fmla="*/ 5524500 h 5915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915723">
                <a:moveTo>
                  <a:pt x="0" y="0"/>
                </a:moveTo>
                <a:lnTo>
                  <a:pt x="12192000" y="0"/>
                </a:lnTo>
                <a:lnTo>
                  <a:pt x="12192000" y="5915724"/>
                </a:lnTo>
                <a:lnTo>
                  <a:pt x="5171250" y="5915724"/>
                </a:lnTo>
                <a:cubicBezTo>
                  <a:pt x="5169610" y="5915428"/>
                  <a:pt x="5167996" y="5915003"/>
                  <a:pt x="5166424" y="5914454"/>
                </a:cubicBezTo>
                <a:cubicBezTo>
                  <a:pt x="5134790" y="5911795"/>
                  <a:pt x="5106668" y="5893262"/>
                  <a:pt x="5091748" y="5865241"/>
                </a:cubicBezTo>
                <a:lnTo>
                  <a:pt x="4920869" y="5554663"/>
                </a:lnTo>
                <a:cubicBezTo>
                  <a:pt x="4908622" y="5531503"/>
                  <a:pt x="4884520" y="5517067"/>
                  <a:pt x="4858322" y="5517198"/>
                </a:cubicBezTo>
                <a:lnTo>
                  <a:pt x="0" y="552450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6497A-C2B2-8448-9B8F-B4EB5072ED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061" y="5499305"/>
            <a:ext cx="5415378" cy="501450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D4C89E"/>
                </a:solidFill>
              </a:defRPr>
            </a:lvl1pPr>
          </a:lstStyle>
          <a:p>
            <a:r>
              <a:rPr lang="en-GB" dirty="0"/>
              <a:t>Graph / Data caption</a:t>
            </a:r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14445D0E-6DB3-C34C-A60D-6800E4620632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chemeClr val="bg1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2FA078-7E56-D643-A771-6CD897D75706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rgbClr val="D4C89E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rgbClr val="D4C89E"/>
              </a:solidFill>
              <a:latin typeface="Eurostile" panose="020B0504020202050204" pitchFamily="34" charset="77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D675C26-3394-934D-A7C4-5F67EA4992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6F616A-4311-804B-B6A9-BAF0A1B66E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1061" y="6000755"/>
            <a:ext cx="5591589" cy="742134"/>
          </a:xfrm>
        </p:spPr>
        <p:txBody>
          <a:bodyPr numCol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Image / graph caption text</a:t>
            </a:r>
          </a:p>
        </p:txBody>
      </p:sp>
    </p:spTree>
    <p:extLst>
      <p:ext uri="{BB962C8B-B14F-4D97-AF65-F5344CB8AC3E}">
        <p14:creationId xmlns:p14="http://schemas.microsoft.com/office/powerpoint/2010/main" val="1741945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DF6F4-3C22-324C-A5DF-BF627BE2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207DC-CBC7-B143-8E4B-BADCB5BF0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F2AC7-79A2-BF4B-81A3-A97FF0ED2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6FE0C92D-22F1-9F4F-9BBF-244D8A8E999A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F06FD-166F-C642-AA93-C6F917064990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4652C1E-0C8E-FF47-B003-4ED85F5BA7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32331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5512243" cy="4351338"/>
          </a:xfrm>
        </p:spPr>
        <p:txBody>
          <a:bodyPr numCol="1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EFD2B-E63D-4546-9F84-4DE257115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5106" y="1817688"/>
            <a:ext cx="5512243" cy="437038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CD6E2D41-228F-3B4C-AA39-F60986564759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C9217-C44D-7046-BAB9-C8F99775DD35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9773B5E-FE40-A24F-9CDA-C06EC86300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84083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1918-1C3E-FB4C-830B-C6C02CC0C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42DF36-B4A8-FB4D-A3E6-03E4D7DE85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5CC91-57C8-BF44-9077-F1A0C5BC9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5502E3EC-D558-6C40-90D1-63401B442298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CF6E09-251D-3045-B2AE-570FA1E9EF7C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CF7EFD9B-D59A-D74E-A6AE-2F0E6F37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20793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B74E-5EC0-0C4F-B848-DE8B314B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A38C8-EC80-8942-8662-207CAF527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88AB2A93-12D9-E543-BFE7-1B365D992F7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3DF4D-B826-BB48-8292-E3C53FEB3777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B000E20-2B75-6D42-99FE-32C98EAA5D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03423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0EC042-8301-1141-A545-174E48191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A7FF73-6639-9643-99F7-E6B55234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59B44-2F75-FF42-9456-47ED9955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76EB44-79F3-CB4A-8CCF-BEFB7106FDCE}" type="datetimeFigureOut">
              <a:rPr lang="en-GB" smtClean="0"/>
              <a:t>24/07/2023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279D9-4173-8148-BA90-85478257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85A44-0C34-CC44-ACE3-C73E2DECC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C8918-1DF4-1E4A-A9BA-6493A1D6462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88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F9E4-4344-C74A-A9BE-EEB7612357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504314"/>
            <a:ext cx="8623300" cy="245198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="1" i="0">
                <a:solidFill>
                  <a:srgbClr val="D4C89E"/>
                </a:solidFill>
                <a:latin typeface="Eurostile" panose="020B0504020202050204" pitchFamily="34" charset="77"/>
              </a:defRPr>
            </a:lvl1pPr>
          </a:lstStyle>
          <a:p>
            <a:r>
              <a:rPr lang="en-GB"/>
              <a:t>Click title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3C05-EA1F-344F-B33F-6A544CABD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200" y="5994400"/>
            <a:ext cx="5880100" cy="41187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Eurostile" panose="020B050402020205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1C3715-E8D7-DE4E-B1F5-3BFC4D98CD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0" y="451724"/>
            <a:ext cx="1892300" cy="8763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PAWSEY SUPERCOMPUTING CENTRE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3345524-DA77-DC46-859D-6D3B973F5F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2100" y="451724"/>
            <a:ext cx="1892300" cy="8763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BASED ON OUR ANNUAL REPORT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A566E94-CE40-7644-88D1-4082C98EB4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451724"/>
            <a:ext cx="1892300" cy="8763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PAWSEY.ORG.AU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5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6451523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6221125" cy="43513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5D65D-841F-3644-AA8F-D1364F405EC2}"/>
              </a:ext>
            </a:extLst>
          </p:cNvPr>
          <p:cNvSpPr/>
          <p:nvPr userDrawn="1"/>
        </p:nvSpPr>
        <p:spPr>
          <a:xfrm>
            <a:off x="7305254" y="1311966"/>
            <a:ext cx="4525308" cy="4525308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raphic 26">
            <a:extLst>
              <a:ext uri="{FF2B5EF4-FFF2-40B4-BE49-F238E27FC236}">
                <a16:creationId xmlns:a16="http://schemas.microsoft.com/office/drawing/2014/main" id="{0D26C76E-B2AC-A745-8386-8F842DA19054}"/>
              </a:ext>
            </a:extLst>
          </p:cNvPr>
          <p:cNvSpPr/>
          <p:nvPr userDrawn="1"/>
        </p:nvSpPr>
        <p:spPr>
          <a:xfrm>
            <a:off x="10200267" y="382772"/>
            <a:ext cx="1371594" cy="1687152"/>
          </a:xfrm>
          <a:custGeom>
            <a:avLst/>
            <a:gdLst>
              <a:gd name="connsiteX0" fmla="*/ 2059746 w 2116810"/>
              <a:gd name="connsiteY0" fmla="*/ 1612686 h 2603819"/>
              <a:gd name="connsiteX1" fmla="*/ 2015702 w 2116810"/>
              <a:gd name="connsiteY1" fmla="*/ 1656670 h 2603819"/>
              <a:gd name="connsiteX2" fmla="*/ 1995453 w 2116810"/>
              <a:gd name="connsiteY2" fmla="*/ 1651738 h 2603819"/>
              <a:gd name="connsiteX3" fmla="*/ 1402362 w 2116810"/>
              <a:gd name="connsiteY3" fmla="*/ 1368204 h 2603819"/>
              <a:gd name="connsiteX4" fmla="*/ 1382732 w 2116810"/>
              <a:gd name="connsiteY4" fmla="*/ 1374808 h 2603819"/>
              <a:gd name="connsiteX5" fmla="*/ 1388476 w 2116810"/>
              <a:gd name="connsiteY5" fmla="*/ 1393954 h 2603819"/>
              <a:gd name="connsiteX6" fmla="*/ 1936677 w 2116810"/>
              <a:gd name="connsiteY6" fmla="*/ 1715020 h 2603819"/>
              <a:gd name="connsiteX7" fmla="*/ 1953738 w 2116810"/>
              <a:gd name="connsiteY7" fmla="*/ 1774856 h 2603819"/>
              <a:gd name="connsiteX8" fmla="*/ 1935821 w 2116810"/>
              <a:gd name="connsiteY8" fmla="*/ 1792365 h 2603819"/>
              <a:gd name="connsiteX9" fmla="*/ 1654873 w 2116810"/>
              <a:gd name="connsiteY9" fmla="*/ 1947815 h 2603819"/>
              <a:gd name="connsiteX10" fmla="*/ 1604656 w 2116810"/>
              <a:gd name="connsiteY10" fmla="*/ 2031621 h 2603819"/>
              <a:gd name="connsiteX11" fmla="*/ 1609506 w 2116810"/>
              <a:gd name="connsiteY11" fmla="*/ 2463289 h 2603819"/>
              <a:gd name="connsiteX12" fmla="*/ 1548352 w 2116810"/>
              <a:gd name="connsiteY12" fmla="*/ 2512889 h 2603819"/>
              <a:gd name="connsiteX13" fmla="*/ 1162976 w 2116810"/>
              <a:gd name="connsiteY13" fmla="*/ 2308885 h 2603819"/>
              <a:gd name="connsiteX14" fmla="*/ 1109240 w 2116810"/>
              <a:gd name="connsiteY14" fmla="*/ 2219852 h 2603819"/>
              <a:gd name="connsiteX15" fmla="*/ 1091075 w 2116810"/>
              <a:gd name="connsiteY15" fmla="*/ 970552 h 2603819"/>
              <a:gd name="connsiteX16" fmla="*/ 1122746 w 2116810"/>
              <a:gd name="connsiteY16" fmla="*/ 921618 h 2603819"/>
              <a:gd name="connsiteX17" fmla="*/ 2027219 w 2116810"/>
              <a:gd name="connsiteY17" fmla="*/ 542115 h 2603819"/>
              <a:gd name="connsiteX18" fmla="*/ 2057741 w 2116810"/>
              <a:gd name="connsiteY18" fmla="*/ 553413 h 2603819"/>
              <a:gd name="connsiteX19" fmla="*/ 2059841 w 2116810"/>
              <a:gd name="connsiteY19" fmla="*/ 563209 h 2603819"/>
              <a:gd name="connsiteX20" fmla="*/ 1019078 w 2116810"/>
              <a:gd name="connsiteY20" fmla="*/ 868978 h 2603819"/>
              <a:gd name="connsiteX21" fmla="*/ 1019078 w 2116810"/>
              <a:gd name="connsiteY21" fmla="*/ 868978 h 2603819"/>
              <a:gd name="connsiteX22" fmla="*/ 157023 w 2116810"/>
              <a:gd name="connsiteY22" fmla="*/ 468761 h 2603819"/>
              <a:gd name="connsiteX23" fmla="*/ 145624 w 2116810"/>
              <a:gd name="connsiteY23" fmla="*/ 438158 h 2603819"/>
              <a:gd name="connsiteX24" fmla="*/ 157689 w 2116810"/>
              <a:gd name="connsiteY24" fmla="*/ 426478 h 2603819"/>
              <a:gd name="connsiteX25" fmla="*/ 979609 w 2116810"/>
              <a:gd name="connsiteY25" fmla="*/ 80136 h 2603819"/>
              <a:gd name="connsiteX26" fmla="*/ 1007827 w 2116810"/>
              <a:gd name="connsiteY26" fmla="*/ 91786 h 2603819"/>
              <a:gd name="connsiteX27" fmla="*/ 1009472 w 2116810"/>
              <a:gd name="connsiteY27" fmla="*/ 99615 h 2603819"/>
              <a:gd name="connsiteX28" fmla="*/ 1045613 w 2116810"/>
              <a:gd name="connsiteY28" fmla="*/ 578507 h 2603819"/>
              <a:gd name="connsiteX29" fmla="*/ 1060165 w 2116810"/>
              <a:gd name="connsiteY29" fmla="*/ 592950 h 2603819"/>
              <a:gd name="connsiteX30" fmla="*/ 1060165 w 2116810"/>
              <a:gd name="connsiteY30" fmla="*/ 592950 h 2603819"/>
              <a:gd name="connsiteX31" fmla="*/ 1074811 w 2116810"/>
              <a:gd name="connsiteY31" fmla="*/ 578697 h 2603819"/>
              <a:gd name="connsiteX32" fmla="*/ 1101632 w 2116810"/>
              <a:gd name="connsiteY32" fmla="*/ 99615 h 2603819"/>
              <a:gd name="connsiteX33" fmla="*/ 1124305 w 2116810"/>
              <a:gd name="connsiteY33" fmla="*/ 78986 h 2603819"/>
              <a:gd name="connsiteX34" fmla="*/ 1131591 w 2116810"/>
              <a:gd name="connsiteY34" fmla="*/ 80611 h 2603819"/>
              <a:gd name="connsiteX35" fmla="*/ 1968538 w 2116810"/>
              <a:gd name="connsiteY35" fmla="*/ 430279 h 2603819"/>
              <a:gd name="connsiteX36" fmla="*/ 1980006 w 2116810"/>
              <a:gd name="connsiteY36" fmla="*/ 458548 h 2603819"/>
              <a:gd name="connsiteX37" fmla="*/ 1969204 w 2116810"/>
              <a:gd name="connsiteY37" fmla="*/ 469711 h 2603819"/>
              <a:gd name="connsiteX38" fmla="*/ 1104675 w 2116810"/>
              <a:gd name="connsiteY38" fmla="*/ 869263 h 2603819"/>
              <a:gd name="connsiteX39" fmla="*/ 1019078 w 2116810"/>
              <a:gd name="connsiteY39" fmla="*/ 869263 h 2603819"/>
              <a:gd name="connsiteX40" fmla="*/ 1011089 w 2116810"/>
              <a:gd name="connsiteY40" fmla="*/ 2192962 h 2603819"/>
              <a:gd name="connsiteX41" fmla="*/ 992532 w 2116810"/>
              <a:gd name="connsiteY41" fmla="*/ 2212419 h 2603819"/>
              <a:gd name="connsiteX42" fmla="*/ 982557 w 2116810"/>
              <a:gd name="connsiteY42" fmla="*/ 2209876 h 2603819"/>
              <a:gd name="connsiteX43" fmla="*/ 147988 w 2116810"/>
              <a:gd name="connsiteY43" fmla="*/ 1776782 h 2603819"/>
              <a:gd name="connsiteX44" fmla="*/ 139590 w 2116810"/>
              <a:gd name="connsiteY44" fmla="*/ 1751250 h 2603819"/>
              <a:gd name="connsiteX45" fmla="*/ 147988 w 2116810"/>
              <a:gd name="connsiteY45" fmla="*/ 1742861 h 2603819"/>
              <a:gd name="connsiteX46" fmla="*/ 769136 w 2116810"/>
              <a:gd name="connsiteY46" fmla="*/ 1391293 h 2603819"/>
              <a:gd name="connsiteX47" fmla="*/ 775460 w 2116810"/>
              <a:gd name="connsiteY47" fmla="*/ 1371577 h 2603819"/>
              <a:gd name="connsiteX48" fmla="*/ 755725 w 2116810"/>
              <a:gd name="connsiteY48" fmla="*/ 1365258 h 2603819"/>
              <a:gd name="connsiteX49" fmla="*/ 89972 w 2116810"/>
              <a:gd name="connsiteY49" fmla="*/ 1667416 h 2603819"/>
              <a:gd name="connsiteX50" fmla="*/ 64331 w 2116810"/>
              <a:gd name="connsiteY50" fmla="*/ 1659289 h 2603819"/>
              <a:gd name="connsiteX51" fmla="*/ 62200 w 2116810"/>
              <a:gd name="connsiteY51" fmla="*/ 1650218 h 2603819"/>
              <a:gd name="connsiteX52" fmla="*/ 62200 w 2116810"/>
              <a:gd name="connsiteY52" fmla="*/ 571856 h 2603819"/>
              <a:gd name="connsiteX53" fmla="*/ 91604 w 2116810"/>
              <a:gd name="connsiteY53" fmla="*/ 542132 h 2603819"/>
              <a:gd name="connsiteX54" fmla="*/ 104618 w 2116810"/>
              <a:gd name="connsiteY54" fmla="*/ 545061 h 2603819"/>
              <a:gd name="connsiteX55" fmla="*/ 990926 w 2116810"/>
              <a:gd name="connsiteY55" fmla="*/ 918102 h 2603819"/>
              <a:gd name="connsiteX56" fmla="*/ 1036293 w 2116810"/>
              <a:gd name="connsiteY56" fmla="*/ 980434 h 2603819"/>
              <a:gd name="connsiteX57" fmla="*/ 2067830 w 2116810"/>
              <a:gd name="connsiteY57" fmla="*/ 402913 h 2603819"/>
              <a:gd name="connsiteX58" fmla="*/ 2024937 w 2116810"/>
              <a:gd name="connsiteY58" fmla="*/ 385335 h 2603819"/>
              <a:gd name="connsiteX59" fmla="*/ 1120178 w 2116810"/>
              <a:gd name="connsiteY59" fmla="*/ 12008 h 2603819"/>
              <a:gd name="connsiteX60" fmla="*/ 1000627 w 2116810"/>
              <a:gd name="connsiteY60" fmla="*/ 12008 h 2603819"/>
              <a:gd name="connsiteX61" fmla="*/ 60774 w 2116810"/>
              <a:gd name="connsiteY61" fmla="*/ 399018 h 2603819"/>
              <a:gd name="connsiteX62" fmla="*/ 60774 w 2116810"/>
              <a:gd name="connsiteY62" fmla="*/ 399018 h 2603819"/>
              <a:gd name="connsiteX63" fmla="*/ 49741 w 2116810"/>
              <a:gd name="connsiteY63" fmla="*/ 403674 h 2603819"/>
              <a:gd name="connsiteX64" fmla="*/ 3234 w 2116810"/>
              <a:gd name="connsiteY64" fmla="*/ 469141 h 2603819"/>
              <a:gd name="connsiteX65" fmla="*/ 0 w 2116810"/>
              <a:gd name="connsiteY65" fmla="*/ 485199 h 2603819"/>
              <a:gd name="connsiteX66" fmla="*/ 0 w 2116810"/>
              <a:gd name="connsiteY66" fmla="*/ 1723667 h 2603819"/>
              <a:gd name="connsiteX67" fmla="*/ 38043 w 2116810"/>
              <a:gd name="connsiteY67" fmla="*/ 1786759 h 2603819"/>
              <a:gd name="connsiteX68" fmla="*/ 1575363 w 2116810"/>
              <a:gd name="connsiteY68" fmla="*/ 2595935 h 2603819"/>
              <a:gd name="connsiteX69" fmla="*/ 1667258 w 2116810"/>
              <a:gd name="connsiteY69" fmla="*/ 2567611 h 2603819"/>
              <a:gd name="connsiteX70" fmla="*/ 1675131 w 2116810"/>
              <a:gd name="connsiteY70" fmla="*/ 2534933 h 2603819"/>
              <a:gd name="connsiteX71" fmla="*/ 1669139 w 2116810"/>
              <a:gd name="connsiteY71" fmla="*/ 2045969 h 2603819"/>
              <a:gd name="connsiteX72" fmla="*/ 1698527 w 2116810"/>
              <a:gd name="connsiteY72" fmla="*/ 1996750 h 2603819"/>
              <a:gd name="connsiteX73" fmla="*/ 2077151 w 2116810"/>
              <a:gd name="connsiteY73" fmla="*/ 1787709 h 2603819"/>
              <a:gd name="connsiteX74" fmla="*/ 2115860 w 2116810"/>
              <a:gd name="connsiteY74" fmla="*/ 1728893 h 2603819"/>
              <a:gd name="connsiteX75" fmla="*/ 2116811 w 2116810"/>
              <a:gd name="connsiteY75" fmla="*/ 1725187 h 2603819"/>
              <a:gd name="connsiteX76" fmla="*/ 2116811 w 2116810"/>
              <a:gd name="connsiteY76" fmla="*/ 483204 h 2603819"/>
              <a:gd name="connsiteX77" fmla="*/ 2116811 w 2116810"/>
              <a:gd name="connsiteY77" fmla="*/ 482349 h 2603819"/>
              <a:gd name="connsiteX78" fmla="*/ 2067355 w 2116810"/>
              <a:gd name="connsiteY78" fmla="*/ 402913 h 2603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2116810" h="2603819">
                <a:moveTo>
                  <a:pt x="2059746" y="1612686"/>
                </a:moveTo>
                <a:cubicBezTo>
                  <a:pt x="2059741" y="1636983"/>
                  <a:pt x="2040022" y="1656675"/>
                  <a:pt x="2015702" y="1656670"/>
                </a:cubicBezTo>
                <a:cubicBezTo>
                  <a:pt x="2008655" y="1656669"/>
                  <a:pt x="2001711" y="1654977"/>
                  <a:pt x="1995453" y="1651738"/>
                </a:cubicBezTo>
                <a:lnTo>
                  <a:pt x="1402362" y="1368204"/>
                </a:lnTo>
                <a:cubicBezTo>
                  <a:pt x="1395116" y="1364612"/>
                  <a:pt x="1386327" y="1367569"/>
                  <a:pt x="1382732" y="1374808"/>
                </a:cubicBezTo>
                <a:cubicBezTo>
                  <a:pt x="1379306" y="1381706"/>
                  <a:pt x="1381818" y="1390076"/>
                  <a:pt x="1388476" y="1393954"/>
                </a:cubicBezTo>
                <a:lnTo>
                  <a:pt x="1936677" y="1715020"/>
                </a:lnTo>
                <a:cubicBezTo>
                  <a:pt x="1957927" y="1726837"/>
                  <a:pt x="1965566" y="1753626"/>
                  <a:pt x="1953738" y="1774856"/>
                </a:cubicBezTo>
                <a:cubicBezTo>
                  <a:pt x="1949590" y="1782303"/>
                  <a:pt x="1943365" y="1788386"/>
                  <a:pt x="1935821" y="1792365"/>
                </a:cubicBezTo>
                <a:lnTo>
                  <a:pt x="1654873" y="1947815"/>
                </a:lnTo>
                <a:cubicBezTo>
                  <a:pt x="1623729" y="1964134"/>
                  <a:pt x="1604342" y="1996489"/>
                  <a:pt x="1604656" y="2031621"/>
                </a:cubicBezTo>
                <a:lnTo>
                  <a:pt x="1609506" y="2463289"/>
                </a:lnTo>
                <a:cubicBezTo>
                  <a:pt x="1610172" y="2516974"/>
                  <a:pt x="1595906" y="2537879"/>
                  <a:pt x="1548352" y="2512889"/>
                </a:cubicBezTo>
                <a:lnTo>
                  <a:pt x="1162976" y="2308885"/>
                </a:lnTo>
                <a:cubicBezTo>
                  <a:pt x="1129932" y="2291451"/>
                  <a:pt x="1109252" y="2257186"/>
                  <a:pt x="1109240" y="2219852"/>
                </a:cubicBezTo>
                <a:lnTo>
                  <a:pt x="1091075" y="970552"/>
                </a:lnTo>
                <a:cubicBezTo>
                  <a:pt x="1091248" y="949487"/>
                  <a:pt x="1103589" y="930419"/>
                  <a:pt x="1122746" y="921618"/>
                </a:cubicBezTo>
                <a:cubicBezTo>
                  <a:pt x="1122746" y="921618"/>
                  <a:pt x="1861542" y="618415"/>
                  <a:pt x="2027219" y="542115"/>
                </a:cubicBezTo>
                <a:cubicBezTo>
                  <a:pt x="2038770" y="536814"/>
                  <a:pt x="2052435" y="541873"/>
                  <a:pt x="2057741" y="553413"/>
                </a:cubicBezTo>
                <a:cubicBezTo>
                  <a:pt x="2059153" y="556485"/>
                  <a:pt x="2059870" y="559829"/>
                  <a:pt x="2059841" y="563209"/>
                </a:cubicBezTo>
                <a:close/>
                <a:moveTo>
                  <a:pt x="1019078" y="868978"/>
                </a:moveTo>
                <a:lnTo>
                  <a:pt x="1019078" y="868978"/>
                </a:lnTo>
                <a:lnTo>
                  <a:pt x="157023" y="468761"/>
                </a:lnTo>
                <a:cubicBezTo>
                  <a:pt x="145416" y="463455"/>
                  <a:pt x="140313" y="449753"/>
                  <a:pt x="145624" y="438158"/>
                </a:cubicBezTo>
                <a:cubicBezTo>
                  <a:pt x="148037" y="432890"/>
                  <a:pt x="152343" y="428721"/>
                  <a:pt x="157689" y="426478"/>
                </a:cubicBezTo>
                <a:lnTo>
                  <a:pt x="979609" y="80136"/>
                </a:lnTo>
                <a:cubicBezTo>
                  <a:pt x="990621" y="75568"/>
                  <a:pt x="1003254" y="80784"/>
                  <a:pt x="1007827" y="91786"/>
                </a:cubicBezTo>
                <a:cubicBezTo>
                  <a:pt x="1008859" y="94270"/>
                  <a:pt x="1009417" y="96926"/>
                  <a:pt x="1009472" y="99615"/>
                </a:cubicBezTo>
                <a:lnTo>
                  <a:pt x="1045613" y="578507"/>
                </a:lnTo>
                <a:cubicBezTo>
                  <a:pt x="1045717" y="586477"/>
                  <a:pt x="1052187" y="592899"/>
                  <a:pt x="1060165" y="592950"/>
                </a:cubicBezTo>
                <a:lnTo>
                  <a:pt x="1060165" y="592950"/>
                </a:lnTo>
                <a:cubicBezTo>
                  <a:pt x="1068087" y="592903"/>
                  <a:pt x="1074556" y="586608"/>
                  <a:pt x="1074811" y="578697"/>
                </a:cubicBezTo>
                <a:lnTo>
                  <a:pt x="1101632" y="99615"/>
                </a:lnTo>
                <a:cubicBezTo>
                  <a:pt x="1102191" y="87663"/>
                  <a:pt x="1112342" y="78427"/>
                  <a:pt x="1124305" y="78986"/>
                </a:cubicBezTo>
                <a:cubicBezTo>
                  <a:pt x="1126809" y="79103"/>
                  <a:pt x="1129274" y="79653"/>
                  <a:pt x="1131591" y="80611"/>
                </a:cubicBezTo>
                <a:lnTo>
                  <a:pt x="1968538" y="430279"/>
                </a:lnTo>
                <a:cubicBezTo>
                  <a:pt x="1979518" y="434921"/>
                  <a:pt x="1984653" y="447578"/>
                  <a:pt x="1980006" y="458548"/>
                </a:cubicBezTo>
                <a:cubicBezTo>
                  <a:pt x="1977917" y="463480"/>
                  <a:pt x="1974067" y="467459"/>
                  <a:pt x="1969204" y="469711"/>
                </a:cubicBezTo>
                <a:lnTo>
                  <a:pt x="1104675" y="869263"/>
                </a:lnTo>
                <a:cubicBezTo>
                  <a:pt x="1077499" y="881693"/>
                  <a:pt x="1046254" y="881693"/>
                  <a:pt x="1019078" y="869263"/>
                </a:cubicBezTo>
                <a:moveTo>
                  <a:pt x="1011089" y="2192962"/>
                </a:moveTo>
                <a:cubicBezTo>
                  <a:pt x="1011343" y="2203455"/>
                  <a:pt x="1003035" y="2212166"/>
                  <a:pt x="992532" y="2212419"/>
                </a:cubicBezTo>
                <a:cubicBezTo>
                  <a:pt x="989036" y="2212504"/>
                  <a:pt x="985585" y="2211623"/>
                  <a:pt x="982557" y="2209876"/>
                </a:cubicBezTo>
                <a:lnTo>
                  <a:pt x="147988" y="1776782"/>
                </a:lnTo>
                <a:cubicBezTo>
                  <a:pt x="138612" y="1772048"/>
                  <a:pt x="134852" y="1760617"/>
                  <a:pt x="139590" y="1751250"/>
                </a:cubicBezTo>
                <a:cubicBezTo>
                  <a:pt x="141422" y="1747630"/>
                  <a:pt x="144364" y="1744690"/>
                  <a:pt x="147988" y="1742861"/>
                </a:cubicBezTo>
                <a:lnTo>
                  <a:pt x="769136" y="1391293"/>
                </a:lnTo>
                <a:cubicBezTo>
                  <a:pt x="776332" y="1387594"/>
                  <a:pt x="779163" y="1378766"/>
                  <a:pt x="775460" y="1371577"/>
                </a:cubicBezTo>
                <a:cubicBezTo>
                  <a:pt x="771757" y="1364387"/>
                  <a:pt x="762922" y="1361559"/>
                  <a:pt x="755725" y="1365258"/>
                </a:cubicBezTo>
                <a:lnTo>
                  <a:pt x="89972" y="1667416"/>
                </a:lnTo>
                <a:cubicBezTo>
                  <a:pt x="80645" y="1672246"/>
                  <a:pt x="69165" y="1668607"/>
                  <a:pt x="64331" y="1659289"/>
                </a:cubicBezTo>
                <a:cubicBezTo>
                  <a:pt x="62879" y="1656489"/>
                  <a:pt x="62146" y="1653371"/>
                  <a:pt x="62200" y="1650218"/>
                </a:cubicBezTo>
                <a:lnTo>
                  <a:pt x="62200" y="571856"/>
                </a:lnTo>
                <a:cubicBezTo>
                  <a:pt x="62104" y="555536"/>
                  <a:pt x="75269" y="542228"/>
                  <a:pt x="91604" y="542132"/>
                </a:cubicBezTo>
                <a:cubicBezTo>
                  <a:pt x="96109" y="542105"/>
                  <a:pt x="100560" y="543107"/>
                  <a:pt x="104618" y="545061"/>
                </a:cubicBezTo>
                <a:lnTo>
                  <a:pt x="990926" y="918102"/>
                </a:lnTo>
                <a:cubicBezTo>
                  <a:pt x="1022597" y="930360"/>
                  <a:pt x="1034866" y="947368"/>
                  <a:pt x="1036293" y="980434"/>
                </a:cubicBezTo>
                <a:close/>
                <a:moveTo>
                  <a:pt x="2067830" y="402913"/>
                </a:moveTo>
                <a:lnTo>
                  <a:pt x="2024937" y="385335"/>
                </a:lnTo>
                <a:lnTo>
                  <a:pt x="1120178" y="12008"/>
                </a:lnTo>
                <a:cubicBezTo>
                  <a:pt x="1081939" y="-4003"/>
                  <a:pt x="1038866" y="-4003"/>
                  <a:pt x="1000627" y="12008"/>
                </a:cubicBezTo>
                <a:lnTo>
                  <a:pt x="60774" y="399018"/>
                </a:lnTo>
                <a:lnTo>
                  <a:pt x="60774" y="399018"/>
                </a:lnTo>
                <a:lnTo>
                  <a:pt x="49741" y="403674"/>
                </a:lnTo>
                <a:cubicBezTo>
                  <a:pt x="25803" y="418088"/>
                  <a:pt x="8953" y="441808"/>
                  <a:pt x="3234" y="469141"/>
                </a:cubicBezTo>
                <a:cubicBezTo>
                  <a:pt x="1205" y="474258"/>
                  <a:pt x="110" y="479697"/>
                  <a:pt x="0" y="485199"/>
                </a:cubicBezTo>
                <a:lnTo>
                  <a:pt x="0" y="1723667"/>
                </a:lnTo>
                <a:cubicBezTo>
                  <a:pt x="-45" y="1750128"/>
                  <a:pt x="14608" y="1774430"/>
                  <a:pt x="38043" y="1786759"/>
                </a:cubicBezTo>
                <a:lnTo>
                  <a:pt x="1575363" y="2595935"/>
                </a:lnTo>
                <a:cubicBezTo>
                  <a:pt x="1608568" y="2613465"/>
                  <a:pt x="1649711" y="2600784"/>
                  <a:pt x="1667258" y="2567611"/>
                </a:cubicBezTo>
                <a:cubicBezTo>
                  <a:pt x="1672581" y="2557549"/>
                  <a:pt x="1675288" y="2546312"/>
                  <a:pt x="1675131" y="2534933"/>
                </a:cubicBezTo>
                <a:lnTo>
                  <a:pt x="1669139" y="2045969"/>
                </a:lnTo>
                <a:cubicBezTo>
                  <a:pt x="1668997" y="2025375"/>
                  <a:pt x="1680322" y="2006409"/>
                  <a:pt x="1698527" y="1996750"/>
                </a:cubicBezTo>
                <a:lnTo>
                  <a:pt x="2077151" y="1787709"/>
                </a:lnTo>
                <a:cubicBezTo>
                  <a:pt x="2099192" y="1775920"/>
                  <a:pt x="2113761" y="1753783"/>
                  <a:pt x="2115860" y="1728893"/>
                </a:cubicBezTo>
                <a:cubicBezTo>
                  <a:pt x="2116265" y="1727682"/>
                  <a:pt x="2116583" y="1726444"/>
                  <a:pt x="2116811" y="1725187"/>
                </a:cubicBezTo>
                <a:lnTo>
                  <a:pt x="2116811" y="483204"/>
                </a:lnTo>
                <a:cubicBezTo>
                  <a:pt x="2116811" y="483204"/>
                  <a:pt x="2116811" y="483204"/>
                  <a:pt x="2116811" y="482349"/>
                </a:cubicBezTo>
                <a:cubicBezTo>
                  <a:pt x="2116811" y="445387"/>
                  <a:pt x="2088278" y="413365"/>
                  <a:pt x="2067355" y="402913"/>
                </a:cubicBezTo>
              </a:path>
            </a:pathLst>
          </a:custGeom>
          <a:solidFill>
            <a:srgbClr val="D4CA9F"/>
          </a:solidFill>
          <a:ln w="9482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179A37-6517-6842-983A-7181DDA6B0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83513" y="3690902"/>
            <a:ext cx="3605212" cy="32634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D4C89E"/>
                </a:solidFill>
              </a:defRPr>
            </a:lvl1pPr>
            <a:lvl2pPr marL="457200" indent="0">
              <a:buNone/>
              <a:defRPr sz="1800">
                <a:solidFill>
                  <a:srgbClr val="D4C89E"/>
                </a:solidFill>
              </a:defRPr>
            </a:lvl2pPr>
            <a:lvl3pPr marL="914400" indent="0">
              <a:buNone/>
              <a:defRPr sz="1600">
                <a:solidFill>
                  <a:srgbClr val="D4C89E"/>
                </a:solidFill>
              </a:defRPr>
            </a:lvl3pPr>
            <a:lvl4pPr marL="1371600" indent="0">
              <a:buNone/>
              <a:defRPr sz="1400">
                <a:solidFill>
                  <a:srgbClr val="D4C89E"/>
                </a:solidFill>
              </a:defRPr>
            </a:lvl4pPr>
            <a:lvl5pPr marL="1828800" indent="0">
              <a:buNone/>
              <a:defRPr sz="1400"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SEYMORE CRAY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9CD7D1-7BAC-EE43-BA1A-2BEEAA8140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83513" y="4062413"/>
            <a:ext cx="3614737" cy="14033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The trouble with programmers is that you can never tell what a programmer is doing until it’s too late. </a:t>
            </a: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AAB38988-A9D6-AC41-A7D0-3F05655FF37F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C3CCA-8042-3748-A828-610388057C19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2A63CE9-8D8E-A447-BFB5-FEF08D10A26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35235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4512015-C344-F447-A2BE-4A126B1FDC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52974" y="-10633"/>
            <a:ext cx="6649659" cy="6007396"/>
          </a:xfrm>
          <a:custGeom>
            <a:avLst/>
            <a:gdLst>
              <a:gd name="connsiteX0" fmla="*/ 0 w 6649659"/>
              <a:gd name="connsiteY0" fmla="*/ 0 h 6007396"/>
              <a:gd name="connsiteX1" fmla="*/ 6649659 w 6649659"/>
              <a:gd name="connsiteY1" fmla="*/ 0 h 6007396"/>
              <a:gd name="connsiteX2" fmla="*/ 6649659 w 6649659"/>
              <a:gd name="connsiteY2" fmla="*/ 6007396 h 6007396"/>
              <a:gd name="connsiteX3" fmla="*/ 5693866 w 6649659"/>
              <a:gd name="connsiteY3" fmla="*/ 6007396 h 6007396"/>
              <a:gd name="connsiteX4" fmla="*/ 5688940 w 6649659"/>
              <a:gd name="connsiteY4" fmla="*/ 6006116 h 6007396"/>
              <a:gd name="connsiteX5" fmla="*/ 5611769 w 6649659"/>
              <a:gd name="connsiteY5" fmla="*/ 5955311 h 6007396"/>
              <a:gd name="connsiteX6" fmla="*/ 5435354 w 6649659"/>
              <a:gd name="connsiteY6" fmla="*/ 5634038 h 6007396"/>
              <a:gd name="connsiteX7" fmla="*/ 5370726 w 6649659"/>
              <a:gd name="connsiteY7" fmla="*/ 5595646 h 6007396"/>
              <a:gd name="connsiteX8" fmla="*/ 0 w 6649659"/>
              <a:gd name="connsiteY8" fmla="*/ 5602940 h 600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49659" h="6007396">
                <a:moveTo>
                  <a:pt x="0" y="0"/>
                </a:moveTo>
                <a:lnTo>
                  <a:pt x="6649659" y="0"/>
                </a:lnTo>
                <a:lnTo>
                  <a:pt x="6649659" y="6007396"/>
                </a:lnTo>
                <a:lnTo>
                  <a:pt x="5693866" y="6007396"/>
                </a:lnTo>
                <a:cubicBezTo>
                  <a:pt x="5692194" y="6007097"/>
                  <a:pt x="5690546" y="6006670"/>
                  <a:pt x="5688940" y="6006116"/>
                </a:cubicBezTo>
                <a:cubicBezTo>
                  <a:pt x="5656273" y="6003339"/>
                  <a:pt x="5627232" y="5984219"/>
                  <a:pt x="5611769" y="5955311"/>
                </a:cubicBezTo>
                <a:lnTo>
                  <a:pt x="5435354" y="5634038"/>
                </a:lnTo>
                <a:cubicBezTo>
                  <a:pt x="5422636" y="5610209"/>
                  <a:pt x="5397736" y="5595417"/>
                  <a:pt x="5370726" y="5595646"/>
                </a:cubicBezTo>
                <a:lnTo>
                  <a:pt x="0" y="5602940"/>
                </a:ln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4530547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1825625"/>
            <a:ext cx="4530547" cy="435133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85EA83C-27B8-3541-8B67-18A2E44C6A4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321AC-B361-D14F-9574-CE3D4E0B933F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F932E1-79E9-914C-A6A5-CE0D536DFD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4296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D92ED1F-713A-A545-A922-C511CBC8F9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5177" y="-57153"/>
            <a:ext cx="4733811" cy="6958013"/>
          </a:xfrm>
          <a:custGeom>
            <a:avLst/>
            <a:gdLst>
              <a:gd name="connsiteX0" fmla="*/ 0 w 4733811"/>
              <a:gd name="connsiteY0" fmla="*/ 0 h 6958013"/>
              <a:gd name="connsiteX1" fmla="*/ 4733811 w 4733811"/>
              <a:gd name="connsiteY1" fmla="*/ 0 h 6958013"/>
              <a:gd name="connsiteX2" fmla="*/ 4733811 w 4733811"/>
              <a:gd name="connsiteY2" fmla="*/ 4520905 h 6958013"/>
              <a:gd name="connsiteX3" fmla="*/ 4732780 w 4733811"/>
              <a:gd name="connsiteY3" fmla="*/ 4524899 h 6958013"/>
              <a:gd name="connsiteX4" fmla="*/ 4692146 w 4733811"/>
              <a:gd name="connsiteY4" fmla="*/ 4586555 h 6958013"/>
              <a:gd name="connsiteX5" fmla="*/ 4435590 w 4733811"/>
              <a:gd name="connsiteY5" fmla="*/ 4727648 h 6958013"/>
              <a:gd name="connsiteX6" fmla="*/ 4404679 w 4733811"/>
              <a:gd name="connsiteY6" fmla="*/ 4779189 h 6958013"/>
              <a:gd name="connsiteX7" fmla="*/ 4410667 w 4733811"/>
              <a:gd name="connsiteY7" fmla="*/ 6957884 h 6958013"/>
              <a:gd name="connsiteX8" fmla="*/ 0 w 4733811"/>
              <a:gd name="connsiteY8" fmla="*/ 6958013 h 695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3811" h="6958013">
                <a:moveTo>
                  <a:pt x="0" y="0"/>
                </a:moveTo>
                <a:lnTo>
                  <a:pt x="4733811" y="0"/>
                </a:lnTo>
                <a:lnTo>
                  <a:pt x="4733811" y="4520905"/>
                </a:lnTo>
                <a:cubicBezTo>
                  <a:pt x="4733567" y="4522260"/>
                  <a:pt x="4733222" y="4523594"/>
                  <a:pt x="4732780" y="4524899"/>
                </a:cubicBezTo>
                <a:cubicBezTo>
                  <a:pt x="4730557" y="4551014"/>
                  <a:pt x="4715262" y="4574222"/>
                  <a:pt x="4692146" y="4586555"/>
                </a:cubicBezTo>
                <a:lnTo>
                  <a:pt x="4435590" y="4727648"/>
                </a:lnTo>
                <a:cubicBezTo>
                  <a:pt x="4416495" y="4737727"/>
                  <a:pt x="4404583" y="4757590"/>
                  <a:pt x="4404679" y="4779189"/>
                </a:cubicBezTo>
                <a:lnTo>
                  <a:pt x="4410667" y="6957884"/>
                </a:lnTo>
                <a:lnTo>
                  <a:pt x="0" y="6958013"/>
                </a:lnTo>
                <a:close/>
              </a:path>
            </a:pathLst>
          </a:custGeom>
          <a:solidFill>
            <a:srgbClr val="D4C89E"/>
          </a:solidFill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510" y="275362"/>
            <a:ext cx="6445940" cy="103660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4511" y="1600698"/>
            <a:ext cx="6445940" cy="4509028"/>
          </a:xfrm>
        </p:spPr>
        <p:txBody>
          <a:bodyPr numCol="1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85EA83C-27B8-3541-8B67-18A2E44C6A4B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321AC-B361-D14F-9574-CE3D4E0B933F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F932E1-79E9-914C-A6A5-CE0D536DFD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3438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BB828-39D7-9640-9575-8E80DA03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50137-40D9-C347-ADFB-68EBF938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2365999"/>
            <a:ext cx="5512243" cy="3810964"/>
          </a:xfrm>
        </p:spPr>
        <p:txBody>
          <a:bodyPr numCol="1">
            <a:normAutofit/>
          </a:bodyPr>
          <a:lstStyle>
            <a:lvl1pPr>
              <a:lnSpc>
                <a:spcPct val="114000"/>
              </a:lnSpc>
              <a:defRPr sz="2000"/>
            </a:lvl1pPr>
            <a:lvl2pPr>
              <a:lnSpc>
                <a:spcPct val="114000"/>
              </a:lnSpc>
              <a:defRPr sz="1800"/>
            </a:lvl2pPr>
            <a:lvl3pPr>
              <a:lnSpc>
                <a:spcPct val="114000"/>
              </a:lnSpc>
              <a:defRPr sz="1600"/>
            </a:lvl3pPr>
            <a:lvl4pPr>
              <a:lnSpc>
                <a:spcPct val="114000"/>
              </a:lnSpc>
              <a:defRPr sz="1400"/>
            </a:lvl4pPr>
            <a:lvl5pPr>
              <a:lnSpc>
                <a:spcPct val="114000"/>
              </a:lnSpc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2EFD2B-E63D-4546-9F84-4DE257115E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5106" y="2360428"/>
            <a:ext cx="5512243" cy="38276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65D86C-D7B0-8F40-AD8E-77738CD6F9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1860550"/>
            <a:ext cx="5529263" cy="500063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2A61F3B-79B3-894B-ACC7-04E8256D529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88087" y="1839913"/>
            <a:ext cx="5529263" cy="520700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GB" dirty="0"/>
              <a:t>Subheading</a:t>
            </a: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73A56A02-3BDA-CC45-BF81-70F57CC493E9}"/>
              </a:ext>
            </a:extLst>
          </p:cNvPr>
          <p:cNvSpPr/>
          <p:nvPr userDrawn="1"/>
        </p:nvSpPr>
        <p:spPr>
          <a:xfrm>
            <a:off x="11560450" y="6109726"/>
            <a:ext cx="514350" cy="633560"/>
          </a:xfrm>
          <a:custGeom>
            <a:avLst/>
            <a:gdLst>
              <a:gd name="connsiteX0" fmla="*/ 5440275 w 5570724"/>
              <a:gd name="connsiteY0" fmla="*/ 1061859 h 6861847"/>
              <a:gd name="connsiteX1" fmla="*/ 5327601 w 5570724"/>
              <a:gd name="connsiteY1" fmla="*/ 1015538 h 6861847"/>
              <a:gd name="connsiteX2" fmla="*/ 2947116 w 5570724"/>
              <a:gd name="connsiteY2" fmla="*/ 31612 h 6861847"/>
              <a:gd name="connsiteX3" fmla="*/ 2632627 w 5570724"/>
              <a:gd name="connsiteY3" fmla="*/ 31612 h 6861847"/>
              <a:gd name="connsiteX4" fmla="*/ 159821 w 5570724"/>
              <a:gd name="connsiteY4" fmla="*/ 1050343 h 6861847"/>
              <a:gd name="connsiteX5" fmla="*/ 158877 w 5570724"/>
              <a:gd name="connsiteY5" fmla="*/ 1050945 h 6861847"/>
              <a:gd name="connsiteX6" fmla="*/ 129849 w 5570724"/>
              <a:gd name="connsiteY6" fmla="*/ 1063062 h 6861847"/>
              <a:gd name="connsiteX7" fmla="*/ 8588 w 5570724"/>
              <a:gd name="connsiteY7" fmla="*/ 1236317 h 6861847"/>
              <a:gd name="connsiteX8" fmla="*/ 0 w 5570724"/>
              <a:gd name="connsiteY8" fmla="*/ 1278771 h 6861847"/>
              <a:gd name="connsiteX9" fmla="*/ 0 w 5570724"/>
              <a:gd name="connsiteY9" fmla="*/ 4542423 h 6861847"/>
              <a:gd name="connsiteX10" fmla="*/ 100307 w 5570724"/>
              <a:gd name="connsiteY10" fmla="*/ 4708631 h 6861847"/>
              <a:gd name="connsiteX11" fmla="*/ 4145217 w 5570724"/>
              <a:gd name="connsiteY11" fmla="*/ 6841142 h 6861847"/>
              <a:gd name="connsiteX12" fmla="*/ 4387108 w 5570724"/>
              <a:gd name="connsiteY12" fmla="*/ 6766174 h 6861847"/>
              <a:gd name="connsiteX13" fmla="*/ 4407749 w 5570724"/>
              <a:gd name="connsiteY13" fmla="*/ 6680435 h 6861847"/>
              <a:gd name="connsiteX14" fmla="*/ 4391948 w 5570724"/>
              <a:gd name="connsiteY14" fmla="*/ 5391853 h 6861847"/>
              <a:gd name="connsiteX15" fmla="*/ 4469239 w 5570724"/>
              <a:gd name="connsiteY15" fmla="*/ 5262169 h 6861847"/>
              <a:gd name="connsiteX16" fmla="*/ 5465437 w 5570724"/>
              <a:gd name="connsiteY16" fmla="*/ 4710865 h 6861847"/>
              <a:gd name="connsiteX17" fmla="*/ 5567290 w 5570724"/>
              <a:gd name="connsiteY17" fmla="*/ 4556174 h 6861847"/>
              <a:gd name="connsiteX18" fmla="*/ 5569780 w 5570724"/>
              <a:gd name="connsiteY18" fmla="*/ 4546462 h 6861847"/>
              <a:gd name="connsiteX19" fmla="*/ 5569781 w 5570724"/>
              <a:gd name="connsiteY19" fmla="*/ 1273443 h 6861847"/>
              <a:gd name="connsiteX20" fmla="*/ 5570725 w 5570724"/>
              <a:gd name="connsiteY20" fmla="*/ 1271209 h 6861847"/>
              <a:gd name="connsiteX21" fmla="*/ 5440533 w 5570724"/>
              <a:gd name="connsiteY21" fmla="*/ 1061859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70724" h="6861847">
                <a:moveTo>
                  <a:pt x="5440275" y="1061859"/>
                </a:moveTo>
                <a:lnTo>
                  <a:pt x="5327601" y="1015538"/>
                </a:lnTo>
                <a:lnTo>
                  <a:pt x="2947116" y="31612"/>
                </a:lnTo>
                <a:cubicBezTo>
                  <a:pt x="2846517" y="-10537"/>
                  <a:pt x="2733226" y="-10537"/>
                  <a:pt x="2632627" y="31612"/>
                </a:cubicBezTo>
                <a:lnTo>
                  <a:pt x="159821" y="1050343"/>
                </a:lnTo>
                <a:lnTo>
                  <a:pt x="158877" y="1050945"/>
                </a:lnTo>
                <a:lnTo>
                  <a:pt x="129849" y="1063062"/>
                </a:lnTo>
                <a:cubicBezTo>
                  <a:pt x="84763" y="1086008"/>
                  <a:pt x="23703" y="1154416"/>
                  <a:pt x="8588" y="1236317"/>
                </a:cubicBezTo>
                <a:cubicBezTo>
                  <a:pt x="3219" y="1249843"/>
                  <a:pt x="310" y="1264221"/>
                  <a:pt x="0" y="1278771"/>
                </a:cubicBezTo>
                <a:lnTo>
                  <a:pt x="0" y="4542423"/>
                </a:lnTo>
                <a:cubicBezTo>
                  <a:pt x="-81" y="4612189"/>
                  <a:pt x="38566" y="4676227"/>
                  <a:pt x="100307" y="4708631"/>
                </a:cubicBezTo>
                <a:lnTo>
                  <a:pt x="4145217" y="6841142"/>
                </a:lnTo>
                <a:cubicBezTo>
                  <a:pt x="4232700" y="6887284"/>
                  <a:pt x="4340999" y="6853720"/>
                  <a:pt x="4387108" y="6766174"/>
                </a:cubicBezTo>
                <a:cubicBezTo>
                  <a:pt x="4401019" y="6739762"/>
                  <a:pt x="4408114" y="6710289"/>
                  <a:pt x="4407749" y="6680435"/>
                </a:cubicBezTo>
                <a:lnTo>
                  <a:pt x="4391948" y="5391853"/>
                </a:lnTo>
                <a:cubicBezTo>
                  <a:pt x="4391526" y="5337583"/>
                  <a:pt x="4421322" y="5287589"/>
                  <a:pt x="4469239" y="5262169"/>
                </a:cubicBezTo>
                <a:lnTo>
                  <a:pt x="5465437" y="4710865"/>
                </a:lnTo>
                <a:cubicBezTo>
                  <a:pt x="5523346" y="4679857"/>
                  <a:pt x="5561668" y="4621657"/>
                  <a:pt x="5567290" y="4556174"/>
                </a:cubicBezTo>
                <a:cubicBezTo>
                  <a:pt x="5568320" y="4552991"/>
                  <a:pt x="5569152" y="4549748"/>
                  <a:pt x="5569780" y="4546462"/>
                </a:cubicBezTo>
                <a:lnTo>
                  <a:pt x="5569781" y="1273443"/>
                </a:lnTo>
                <a:cubicBezTo>
                  <a:pt x="5569781" y="1272584"/>
                  <a:pt x="5570725" y="1272068"/>
                  <a:pt x="5570725" y="1271209"/>
                </a:cubicBezTo>
                <a:cubicBezTo>
                  <a:pt x="5570725" y="1173667"/>
                  <a:pt x="5494550" y="1089274"/>
                  <a:pt x="5440533" y="1061859"/>
                </a:cubicBezTo>
              </a:path>
            </a:pathLst>
          </a:custGeom>
          <a:solidFill>
            <a:srgbClr val="D4CA9F"/>
          </a:solidFill>
          <a:ln w="8586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52FDF-E33C-DC42-80ED-00B77876241B}"/>
              </a:ext>
            </a:extLst>
          </p:cNvPr>
          <p:cNvSpPr txBox="1"/>
          <p:nvPr userDrawn="1"/>
        </p:nvSpPr>
        <p:spPr>
          <a:xfrm>
            <a:off x="11517587" y="6178125"/>
            <a:ext cx="631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BA048A80-EB42-D749-BD45-697AA946CF1B}" type="slidenum">
              <a:rPr lang="en-GB" sz="2000" smtClean="0">
                <a:solidFill>
                  <a:schemeClr val="bg1"/>
                </a:solidFill>
                <a:latin typeface="Eurostile" panose="020B0504020202050204" pitchFamily="34" charset="77"/>
              </a:rPr>
              <a:pPr algn="ctr"/>
              <a:t>‹#›</a:t>
            </a:fld>
            <a:endParaRPr lang="en-GB" dirty="0">
              <a:solidFill>
                <a:schemeClr val="bg1"/>
              </a:solidFill>
              <a:latin typeface="Eurostile" panose="020B0504020202050204" pitchFamily="34" charset="77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3362703-AC9B-0340-93F7-AE6379964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29350" y="6240769"/>
            <a:ext cx="5213900" cy="351754"/>
          </a:xfrm>
        </p:spPr>
        <p:txBody>
          <a:bodyPr>
            <a:normAutofit/>
          </a:bodyPr>
          <a:lstStyle>
            <a:lvl1pPr marL="0" indent="0" algn="r">
              <a:buNone/>
              <a:defRPr sz="1600" b="1">
                <a:solidFill>
                  <a:srgbClr val="D4C89E"/>
                </a:solidFill>
              </a:defRPr>
            </a:lvl1pPr>
            <a:lvl2pPr marL="457200" indent="0" algn="r">
              <a:buNone/>
              <a:defRPr>
                <a:solidFill>
                  <a:srgbClr val="D4C89E"/>
                </a:solidFill>
              </a:defRPr>
            </a:lvl2pPr>
            <a:lvl3pPr marL="914400" indent="0" algn="r">
              <a:buNone/>
              <a:defRPr>
                <a:solidFill>
                  <a:srgbClr val="D4C89E"/>
                </a:solidFill>
              </a:defRPr>
            </a:lvl3pPr>
            <a:lvl4pPr marL="1371600" indent="0" algn="r">
              <a:buNone/>
              <a:defRPr>
                <a:solidFill>
                  <a:srgbClr val="D4C89E"/>
                </a:solidFill>
              </a:defRPr>
            </a:lvl4pPr>
            <a:lvl5pPr marL="1828800" indent="0" algn="r">
              <a:buNone/>
              <a:defRPr>
                <a:solidFill>
                  <a:srgbClr val="D4C89E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297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974C0F-D247-C340-9E76-B57C5035E7D7}"/>
              </a:ext>
            </a:extLst>
          </p:cNvPr>
          <p:cNvSpPr/>
          <p:nvPr userDrawn="1"/>
        </p:nvSpPr>
        <p:spPr>
          <a:xfrm>
            <a:off x="5956743" y="691005"/>
            <a:ext cx="5847907" cy="5847907"/>
          </a:xfrm>
          <a:prstGeom prst="rect">
            <a:avLst/>
          </a:prstGeom>
          <a:solidFill>
            <a:srgbClr val="312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E4465-1084-0E42-BE25-2DE68A88F4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5228" y="4740626"/>
            <a:ext cx="4784651" cy="2852737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Align text to bottom of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D0F9-D575-6147-87D0-1229A5F4FF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75228" y="4263471"/>
            <a:ext cx="4784651" cy="477155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rgbClr val="D4C89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SECTION 01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16C2F82-0A15-EA47-A1B9-DF5155E60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718" y="5629779"/>
            <a:ext cx="2725923" cy="7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03066-05F5-5F48-B4EC-459F69C1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11446565" cy="103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D467B-C2BB-5842-B801-378C155C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60" y="1825625"/>
            <a:ext cx="114465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83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3" r:id="rId5"/>
    <p:sldLayoutId id="2147483665" r:id="rId6"/>
    <p:sldLayoutId id="2147483669" r:id="rId7"/>
    <p:sldLayoutId id="2147483662" r:id="rId8"/>
    <p:sldLayoutId id="2147483651" r:id="rId9"/>
    <p:sldLayoutId id="2147483664" r:id="rId10"/>
    <p:sldLayoutId id="2147483653" r:id="rId11"/>
    <p:sldLayoutId id="2147483667" r:id="rId12"/>
    <p:sldLayoutId id="2147483668" r:id="rId13"/>
    <p:sldLayoutId id="2147483666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92" r:id="rId21"/>
    <p:sldLayoutId id="2147483694" r:id="rId2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D4C89E"/>
          </a:solidFill>
          <a:latin typeface="Eurostile" panose="020B050402020205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31261C"/>
          </a:solidFill>
          <a:latin typeface="Eurostile" panose="020B050402020205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1261C"/>
          </a:solidFill>
          <a:latin typeface="Eurostile" panose="020B050402020205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31261C"/>
          </a:solidFill>
          <a:latin typeface="Eurostile" panose="020B050402020205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1261C"/>
          </a:solidFill>
          <a:latin typeface="Eurostile" panose="020B050402020205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1261C"/>
          </a:solidFill>
          <a:latin typeface="Eurostile" panose="020B050402020205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126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03066-05F5-5F48-B4EC-459F69C14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0" y="275362"/>
            <a:ext cx="11446565" cy="103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D467B-C2BB-5842-B801-378C155C6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60" y="1825625"/>
            <a:ext cx="1144656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2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91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88" r:id="rId18"/>
    <p:sldLayoutId id="2147483689" r:id="rId19"/>
    <p:sldLayoutId id="2147483690" r:id="rId20"/>
    <p:sldLayoutId id="2147483693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D4C89E"/>
          </a:solidFill>
          <a:latin typeface="Eurostile" panose="020B050402020205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Eurostile" panose="020B050402020205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Eurostile" panose="020B050402020205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Eurostile" panose="020B050402020205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Eurostile" panose="020B050402020205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Eurostile" panose="020B050402020205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em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emf"/><Relationship Id="rId10" Type="http://schemas.openxmlformats.org/officeDocument/2006/relationships/image" Target="../media/image26.jpeg"/><Relationship Id="rId4" Type="http://schemas.openxmlformats.org/officeDocument/2006/relationships/image" Target="../media/image20.emf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wsey.org.au/pacer-changing-the-science-and-research-landscap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dresa.org.au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723F1C8-5A8D-6D49-9AB4-75D4467A8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3799" y="3429000"/>
            <a:ext cx="6588201" cy="2151563"/>
          </a:xfrm>
        </p:spPr>
        <p:txBody>
          <a:bodyPr>
            <a:normAutofit fontScale="90000"/>
          </a:bodyPr>
          <a:lstStyle/>
          <a:p>
            <a:r>
              <a:rPr lang="en-GB" dirty="0"/>
              <a:t>MWA and Pawsey: together for 47 petabytes and counting</a:t>
            </a:r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ADBF1444-B4BF-CC96-C695-6C33D99CE8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8641" y="-903765"/>
            <a:ext cx="5568116" cy="5843318"/>
          </a:xfrm>
          <a:custGeom>
            <a:avLst/>
            <a:gdLst>
              <a:gd name="connsiteX0" fmla="*/ 2789873 w 5570726"/>
              <a:gd name="connsiteY0" fmla="*/ 0 h 6861847"/>
              <a:gd name="connsiteX1" fmla="*/ 2947117 w 5570726"/>
              <a:gd name="connsiteY1" fmla="*/ 31612 h 6861847"/>
              <a:gd name="connsiteX2" fmla="*/ 5327602 w 5570726"/>
              <a:gd name="connsiteY2" fmla="*/ 1015538 h 6861847"/>
              <a:gd name="connsiteX3" fmla="*/ 5440276 w 5570726"/>
              <a:gd name="connsiteY3" fmla="*/ 1061859 h 6861847"/>
              <a:gd name="connsiteX4" fmla="*/ 5440534 w 5570726"/>
              <a:gd name="connsiteY4" fmla="*/ 1061859 h 6861847"/>
              <a:gd name="connsiteX5" fmla="*/ 5570726 w 5570726"/>
              <a:gd name="connsiteY5" fmla="*/ 1271209 h 6861847"/>
              <a:gd name="connsiteX6" fmla="*/ 5569782 w 5570726"/>
              <a:gd name="connsiteY6" fmla="*/ 1273443 h 6861847"/>
              <a:gd name="connsiteX7" fmla="*/ 5569781 w 5570726"/>
              <a:gd name="connsiteY7" fmla="*/ 4546462 h 6861847"/>
              <a:gd name="connsiteX8" fmla="*/ 5567291 w 5570726"/>
              <a:gd name="connsiteY8" fmla="*/ 4556174 h 6861847"/>
              <a:gd name="connsiteX9" fmla="*/ 5465438 w 5570726"/>
              <a:gd name="connsiteY9" fmla="*/ 4710865 h 6861847"/>
              <a:gd name="connsiteX10" fmla="*/ 4469240 w 5570726"/>
              <a:gd name="connsiteY10" fmla="*/ 5262169 h 6861847"/>
              <a:gd name="connsiteX11" fmla="*/ 4391949 w 5570726"/>
              <a:gd name="connsiteY11" fmla="*/ 5391853 h 6861847"/>
              <a:gd name="connsiteX12" fmla="*/ 4407750 w 5570726"/>
              <a:gd name="connsiteY12" fmla="*/ 6680435 h 6861847"/>
              <a:gd name="connsiteX13" fmla="*/ 4387109 w 5570726"/>
              <a:gd name="connsiteY13" fmla="*/ 6766174 h 6861847"/>
              <a:gd name="connsiteX14" fmla="*/ 4145218 w 5570726"/>
              <a:gd name="connsiteY14" fmla="*/ 6841142 h 6861847"/>
              <a:gd name="connsiteX15" fmla="*/ 100308 w 5570726"/>
              <a:gd name="connsiteY15" fmla="*/ 4708631 h 6861847"/>
              <a:gd name="connsiteX16" fmla="*/ 1 w 5570726"/>
              <a:gd name="connsiteY16" fmla="*/ 4542423 h 6861847"/>
              <a:gd name="connsiteX17" fmla="*/ 1 w 5570726"/>
              <a:gd name="connsiteY17" fmla="*/ 1278771 h 6861847"/>
              <a:gd name="connsiteX18" fmla="*/ 8589 w 5570726"/>
              <a:gd name="connsiteY18" fmla="*/ 1236317 h 6861847"/>
              <a:gd name="connsiteX19" fmla="*/ 129850 w 5570726"/>
              <a:gd name="connsiteY19" fmla="*/ 1063062 h 6861847"/>
              <a:gd name="connsiteX20" fmla="*/ 158878 w 5570726"/>
              <a:gd name="connsiteY20" fmla="*/ 1050945 h 6861847"/>
              <a:gd name="connsiteX21" fmla="*/ 159822 w 5570726"/>
              <a:gd name="connsiteY21" fmla="*/ 1050343 h 6861847"/>
              <a:gd name="connsiteX22" fmla="*/ 2632628 w 5570726"/>
              <a:gd name="connsiteY22" fmla="*/ 31612 h 6861847"/>
              <a:gd name="connsiteX23" fmla="*/ 2789873 w 5570726"/>
              <a:gd name="connsiteY23" fmla="*/ 0 h 6861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0726" h="6861847">
                <a:moveTo>
                  <a:pt x="2789873" y="0"/>
                </a:moveTo>
                <a:cubicBezTo>
                  <a:pt x="2843345" y="0"/>
                  <a:pt x="2896818" y="10538"/>
                  <a:pt x="2947117" y="31612"/>
                </a:cubicBezTo>
                <a:lnTo>
                  <a:pt x="5327602" y="1015538"/>
                </a:lnTo>
                <a:lnTo>
                  <a:pt x="5440276" y="1061859"/>
                </a:lnTo>
                <a:lnTo>
                  <a:pt x="5440534" y="1061859"/>
                </a:lnTo>
                <a:cubicBezTo>
                  <a:pt x="5494551" y="1089274"/>
                  <a:pt x="5570726" y="1173667"/>
                  <a:pt x="5570726" y="1271209"/>
                </a:cubicBezTo>
                <a:cubicBezTo>
                  <a:pt x="5570726" y="1272068"/>
                  <a:pt x="5569782" y="1272584"/>
                  <a:pt x="5569782" y="1273443"/>
                </a:cubicBezTo>
                <a:lnTo>
                  <a:pt x="5569781" y="4546462"/>
                </a:lnTo>
                <a:cubicBezTo>
                  <a:pt x="5569153" y="4549748"/>
                  <a:pt x="5568321" y="4552991"/>
                  <a:pt x="5567291" y="4556174"/>
                </a:cubicBezTo>
                <a:cubicBezTo>
                  <a:pt x="5561669" y="4621657"/>
                  <a:pt x="5523347" y="4679857"/>
                  <a:pt x="5465438" y="4710865"/>
                </a:cubicBezTo>
                <a:lnTo>
                  <a:pt x="4469240" y="5262169"/>
                </a:lnTo>
                <a:cubicBezTo>
                  <a:pt x="4421323" y="5287589"/>
                  <a:pt x="4391527" y="5337583"/>
                  <a:pt x="4391949" y="5391853"/>
                </a:cubicBezTo>
                <a:lnTo>
                  <a:pt x="4407750" y="6680435"/>
                </a:lnTo>
                <a:cubicBezTo>
                  <a:pt x="4408115" y="6710289"/>
                  <a:pt x="4401020" y="6739762"/>
                  <a:pt x="4387109" y="6766174"/>
                </a:cubicBezTo>
                <a:cubicBezTo>
                  <a:pt x="4341000" y="6853720"/>
                  <a:pt x="4232701" y="6887284"/>
                  <a:pt x="4145218" y="6841142"/>
                </a:cubicBezTo>
                <a:lnTo>
                  <a:pt x="100308" y="4708631"/>
                </a:lnTo>
                <a:cubicBezTo>
                  <a:pt x="38567" y="4676227"/>
                  <a:pt x="-80" y="4612189"/>
                  <a:pt x="1" y="4542423"/>
                </a:cubicBezTo>
                <a:lnTo>
                  <a:pt x="1" y="1278771"/>
                </a:lnTo>
                <a:cubicBezTo>
                  <a:pt x="311" y="1264221"/>
                  <a:pt x="3220" y="1249843"/>
                  <a:pt x="8589" y="1236317"/>
                </a:cubicBezTo>
                <a:cubicBezTo>
                  <a:pt x="23704" y="1154416"/>
                  <a:pt x="84764" y="1086008"/>
                  <a:pt x="129850" y="1063062"/>
                </a:cubicBezTo>
                <a:lnTo>
                  <a:pt x="158878" y="1050945"/>
                </a:lnTo>
                <a:lnTo>
                  <a:pt x="159822" y="1050343"/>
                </a:lnTo>
                <a:lnTo>
                  <a:pt x="2632628" y="31612"/>
                </a:lnTo>
                <a:cubicBezTo>
                  <a:pt x="2682928" y="10538"/>
                  <a:pt x="2736400" y="0"/>
                  <a:pt x="2789873" y="0"/>
                </a:cubicBezTo>
                <a:close/>
              </a:path>
            </a:pathLst>
          </a:custGeom>
          <a:solidFill>
            <a:srgbClr val="D4C89E"/>
          </a:solidFill>
        </p:spPr>
      </p:pic>
      <p:pic>
        <p:nvPicPr>
          <p:cNvPr id="5" name="Picture Placeholder 2">
            <a:extLst>
              <a:ext uri="{FF2B5EF4-FFF2-40B4-BE49-F238E27FC236}">
                <a16:creationId xmlns:a16="http://schemas.microsoft.com/office/drawing/2014/main" id="{A3EA5FA2-E3D7-1BAE-1FC7-1C1C3205FF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4" r="7464"/>
          <a:stretch/>
        </p:blipFill>
        <p:spPr/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48C974E5-8C79-82EA-378E-331CCB5C63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en-US" dirty="0"/>
              <a:t>Mark Gray and Ugo </a:t>
            </a:r>
            <a:r>
              <a:rPr lang="en-US" dirty="0" err="1"/>
              <a:t>Varetto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7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6E918-9274-8A83-9D88-0F07B566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Outcomes: Leading science culture in Australia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78AE2F-9FEA-2FF8-9C13-CD708241E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MWA and Pawsey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CB04E-0E9E-276B-6861-B33AB910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608" y="1590380"/>
            <a:ext cx="7769600" cy="4370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968DB6-ECA9-DFA9-63A0-AE50BB4EF3E9}"/>
              </a:ext>
            </a:extLst>
          </p:cNvPr>
          <p:cNvSpPr txBox="1"/>
          <p:nvPr/>
        </p:nvSpPr>
        <p:spPr>
          <a:xfrm>
            <a:off x="6534912" y="5960780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 and Francis, AERO Forum 2023 </a:t>
            </a:r>
          </a:p>
        </p:txBody>
      </p:sp>
    </p:spTree>
    <p:extLst>
      <p:ext uri="{BB962C8B-B14F-4D97-AF65-F5344CB8AC3E}">
        <p14:creationId xmlns:p14="http://schemas.microsoft.com/office/powerpoint/2010/main" val="1919608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4390-07C0-9311-3243-C9097CA9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Foreseeable Future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BCECD-6E55-CF9D-9C85-16777CF04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Expanded Storage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11FD6-85EE-CBC5-B8D0-33D0EE485E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More object storage for research datasets.  Partially funded through ARDC/AAL/MWA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B97F3-D26C-8179-BEEE-FC233056E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MWA and Pawsey</a:t>
            </a:r>
          </a:p>
          <a:p>
            <a:endParaRPr lang="en-US" dirty="0"/>
          </a:p>
        </p:txBody>
      </p:sp>
      <p:pic>
        <p:nvPicPr>
          <p:cNvPr id="14" name="Picture Placeholder 13" descr="A row of black computer servers&#10;&#10;Description automatically generated">
            <a:extLst>
              <a:ext uri="{FF2B5EF4-FFF2-40B4-BE49-F238E27FC236}">
                <a16:creationId xmlns:a16="http://schemas.microsoft.com/office/drawing/2014/main" id="{780B1652-FD17-7FB7-EAE2-A21317607C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091" t="26901" r="35372" b="9906"/>
          <a:stretch/>
        </p:blipFill>
        <p:spPr>
          <a:xfrm>
            <a:off x="940107" y="1132256"/>
            <a:ext cx="2523088" cy="310786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EA561C3-B18A-118C-A0BE-7C8904A5D3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32095" t="22485" r="20157" b="-959"/>
          <a:stretch/>
        </p:blipFill>
        <p:spPr>
          <a:xfrm>
            <a:off x="4967806" y="1132256"/>
            <a:ext cx="2523088" cy="310786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398613-6F5D-AA1C-ABD5-3863A23B23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Quantum Technologies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4E3A1C-1987-2541-1210-5D3117140DD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We’re investing in new technologies and working with novel Australian companies</a:t>
            </a:r>
          </a:p>
        </p:txBody>
      </p:sp>
      <p:pic>
        <p:nvPicPr>
          <p:cNvPr id="17" name="Picture Placeholder 16" descr="A close up of a machine&#10;&#10;Description automatically generated">
            <a:extLst>
              <a:ext uri="{FF2B5EF4-FFF2-40B4-BE49-F238E27FC236}">
                <a16:creationId xmlns:a16="http://schemas.microsoft.com/office/drawing/2014/main" id="{1258527E-DC18-0632-9253-B2A2E58F11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l="25996" t="14297" r="28114" b="10405"/>
          <a:stretch/>
        </p:blipFill>
        <p:spPr>
          <a:xfrm>
            <a:off x="8920162" y="1132256"/>
            <a:ext cx="2523088" cy="310786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DC60DBD-B58D-6B0C-3F7F-315EA209D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Next Chapter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267ABB1-5D0A-6849-163C-5A062E2D900F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SKA and future national digital investment; growth in storage and compute.</a:t>
            </a:r>
          </a:p>
        </p:txBody>
      </p:sp>
    </p:spTree>
    <p:extLst>
      <p:ext uri="{BB962C8B-B14F-4D97-AF65-F5344CB8AC3E}">
        <p14:creationId xmlns:p14="http://schemas.microsoft.com/office/powerpoint/2010/main" val="159233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building, night&#10;&#10;Description automatically generated">
            <a:extLst>
              <a:ext uri="{FF2B5EF4-FFF2-40B4-BE49-F238E27FC236}">
                <a16:creationId xmlns:a16="http://schemas.microsoft.com/office/drawing/2014/main" id="{DFC89936-EEF9-E2AA-0F41-C9F111B5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253" y="-999515"/>
            <a:ext cx="12694991" cy="8463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2BB25C-934E-2845-A899-2ADB212A6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3925934"/>
            <a:ext cx="9156700" cy="8001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0ADF1A2-BC49-F3BF-5D11-BE9CE6CDA8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2353" y="158983"/>
            <a:ext cx="2725923" cy="770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3C0B88-FC6A-15C6-8A17-6CC8679284C9}"/>
              </a:ext>
            </a:extLst>
          </p:cNvPr>
          <p:cNvSpPr txBox="1"/>
          <p:nvPr/>
        </p:nvSpPr>
        <p:spPr>
          <a:xfrm>
            <a:off x="2150174" y="2043222"/>
            <a:ext cx="11135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D4C89E"/>
                </a:solidFill>
                <a:latin typeface="Eurostile" panose="020B0504020202050204" pitchFamily="34" charset="77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15237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8D1250F-5CC6-2A68-4EFB-C3D49986CA7B}"/>
              </a:ext>
            </a:extLst>
          </p:cNvPr>
          <p:cNvSpPr/>
          <p:nvPr/>
        </p:nvSpPr>
        <p:spPr>
          <a:xfrm>
            <a:off x="624112" y="30384"/>
            <a:ext cx="11555898" cy="6853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48DBB8F-6FCD-3F61-EB80-6DB96CA50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02"/>
          <a:stretch/>
        </p:blipFill>
        <p:spPr>
          <a:xfrm>
            <a:off x="589081" y="7104"/>
            <a:ext cx="6434279" cy="689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0C547-87DE-804B-A030-3AFBBD95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367" y="564993"/>
            <a:ext cx="6251712" cy="1437060"/>
          </a:xfrm>
        </p:spPr>
        <p:txBody>
          <a:bodyPr>
            <a:normAutofit/>
          </a:bodyPr>
          <a:lstStyle/>
          <a:p>
            <a:r>
              <a:rPr lang="en-US" b="1"/>
              <a:t>Acknowledgment </a:t>
            </a:r>
            <a:br>
              <a:rPr lang="en-US"/>
            </a:br>
            <a:r>
              <a:rPr lang="en-US"/>
              <a:t>of Country</a:t>
            </a:r>
            <a:endParaRPr lang="en-US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8574D-8F54-DE41-96F7-F3EFC5F5F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101" y="3279288"/>
            <a:ext cx="3957204" cy="2637050"/>
          </a:xfrm>
        </p:spPr>
        <p:txBody>
          <a:bodyPr vert="horz" lIns="91440" tIns="45720" rIns="91440" bIns="45720" numCol="1" rtlCol="0" anchor="t">
            <a:normAutofit fontScale="92500"/>
          </a:bodyPr>
          <a:lstStyle/>
          <a:p>
            <a:pPr marL="0" indent="0" fontAlgn="base">
              <a:buNone/>
            </a:pPr>
            <a:r>
              <a:rPr lang="en-AU" sz="2400">
                <a:latin typeface="Eurostile"/>
              </a:rPr>
              <a:t>I acknowledge the traditional owners of this land, the Noongar </a:t>
            </a:r>
            <a:r>
              <a:rPr lang="en-AU" sz="2400" err="1">
                <a:latin typeface="Eurostile"/>
              </a:rPr>
              <a:t>Whadjuk</a:t>
            </a:r>
            <a:r>
              <a:rPr lang="en-AU" sz="2400">
                <a:latin typeface="Eurostile"/>
              </a:rPr>
              <a:t> People– their ancestors and elders, past, and present – as the original custodians of this land. </a:t>
            </a:r>
            <a:endParaRPr lang="en-AU" sz="3200" b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C3792D-F489-95F5-75F2-6C93963F8A5D}"/>
              </a:ext>
            </a:extLst>
          </p:cNvPr>
          <p:cNvSpPr txBox="1"/>
          <p:nvPr/>
        </p:nvSpPr>
        <p:spPr>
          <a:xfrm>
            <a:off x="7423100" y="2219257"/>
            <a:ext cx="4402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Ngaala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Kaaditji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Noongar moort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keyen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kaadak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nidja</a:t>
            </a:r>
            <a:r>
              <a:rPr lang="en-AU" sz="2400" b="1" i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2400" b="1" i="1" err="1">
                <a:solidFill>
                  <a:srgbClr val="000000"/>
                </a:solidFill>
                <a:effectLst/>
                <a:latin typeface="Eurostile" panose="020B0504020202050204" pitchFamily="34" charset="77"/>
                <a:ea typeface="Times New Roman" panose="02020603050405020304" pitchFamily="18" charset="0"/>
                <a:cs typeface="Calibri" panose="020F0502020204030204" pitchFamily="34" charset="0"/>
              </a:rPr>
              <a:t>boodja</a:t>
            </a:r>
            <a:endParaRPr lang="en-AU" sz="2400">
              <a:effectLst/>
              <a:latin typeface="Eurostile" panose="020B0504020202050204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D2313-ACA1-7C58-24F1-A3AA27F900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543" y="6009242"/>
            <a:ext cx="6390862" cy="746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0F66A-BE69-95E2-101F-A2288AAE0B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1312" y="6109205"/>
            <a:ext cx="367815" cy="293426"/>
          </a:xfrm>
          <a:prstGeom prst="rect">
            <a:avLst/>
          </a:prstGeom>
        </p:spPr>
      </p:pic>
      <p:sp>
        <p:nvSpPr>
          <p:cNvPr id="15" name="Subtitle 11">
            <a:extLst>
              <a:ext uri="{FF2B5EF4-FFF2-40B4-BE49-F238E27FC236}">
                <a16:creationId xmlns:a16="http://schemas.microsoft.com/office/drawing/2014/main" id="{DF6AB0F1-6556-D065-E4CE-E624B484FE00}"/>
              </a:ext>
            </a:extLst>
          </p:cNvPr>
          <p:cNvSpPr txBox="1">
            <a:spLocks/>
          </p:cNvSpPr>
          <p:nvPr/>
        </p:nvSpPr>
        <p:spPr>
          <a:xfrm>
            <a:off x="7482112" y="91751"/>
            <a:ext cx="5880100" cy="41187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31261C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Meteorites by Wajarri Yamatji artist Margaret Whitehurst</a:t>
            </a:r>
          </a:p>
        </p:txBody>
      </p:sp>
    </p:spTree>
    <p:extLst>
      <p:ext uri="{BB962C8B-B14F-4D97-AF65-F5344CB8AC3E}">
        <p14:creationId xmlns:p14="http://schemas.microsoft.com/office/powerpoint/2010/main" val="2840340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0C547-87DE-804B-A030-3AFBBD953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Partnership for HPC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9F558-9D02-344F-B9D9-459E6B933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An Australian National Tier-1 Facility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8574D-8F54-DE41-96F7-F3EFC5F5F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67551" y="2606462"/>
            <a:ext cx="6538919" cy="34066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Headquartered in Perth, Western Australia on </a:t>
            </a:r>
            <a:r>
              <a:rPr lang="en-US" dirty="0" err="1"/>
              <a:t>Whadjuk</a:t>
            </a:r>
            <a:r>
              <a:rPr lang="en-US" dirty="0"/>
              <a:t> country</a:t>
            </a:r>
          </a:p>
          <a:p>
            <a:pPr>
              <a:lnSpc>
                <a:spcPct val="100000"/>
              </a:lnSpc>
            </a:pPr>
            <a:r>
              <a:rPr lang="en-US" dirty="0"/>
              <a:t>Launched as </a:t>
            </a:r>
            <a:r>
              <a:rPr lang="en-US" dirty="0" err="1"/>
              <a:t>Pawsey</a:t>
            </a:r>
            <a:r>
              <a:rPr lang="en-US" dirty="0"/>
              <a:t> in 2014, UJV foundations back to 2000 </a:t>
            </a:r>
          </a:p>
          <a:p>
            <a:pPr>
              <a:lnSpc>
                <a:spcPct val="100000"/>
              </a:lnSpc>
            </a:pPr>
            <a:r>
              <a:rPr lang="en-US" dirty="0"/>
              <a:t>Critical infrastructure for Square </a:t>
            </a:r>
            <a:r>
              <a:rPr lang="en-US" dirty="0" err="1"/>
              <a:t>Kilometre</a:t>
            </a:r>
            <a:r>
              <a:rPr lang="en-US" dirty="0"/>
              <a:t> Array (SKA) in WA on </a:t>
            </a:r>
            <a:r>
              <a:rPr lang="en-US" dirty="0" err="1"/>
              <a:t>Wajarri</a:t>
            </a:r>
            <a:r>
              <a:rPr lang="en-US" dirty="0"/>
              <a:t> </a:t>
            </a:r>
            <a:r>
              <a:rPr lang="en-US" dirty="0" err="1"/>
              <a:t>Yamatji</a:t>
            </a:r>
            <a:r>
              <a:rPr lang="en-US" dirty="0"/>
              <a:t> country, 800km north of Perth (Prime Minister’s April 2021 $387m announcement ) </a:t>
            </a:r>
          </a:p>
          <a:p>
            <a:pPr>
              <a:lnSpc>
                <a:spcPct val="100000"/>
              </a:lnSpc>
            </a:pPr>
            <a:r>
              <a:rPr lang="en-US" dirty="0"/>
              <a:t>AU$70m capital refresh by Australian Government</a:t>
            </a:r>
          </a:p>
          <a:p>
            <a:pPr>
              <a:lnSpc>
                <a:spcPct val="100000"/>
              </a:lnSpc>
            </a:pPr>
            <a:r>
              <a:rPr lang="en-US" dirty="0"/>
              <a:t>60+ Staff employed via CSIRO, national science agency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EF409-49D3-C741-B8B4-0995BF08BE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Eurostile"/>
              </a:rPr>
              <a:t>MWA and Pawsey</a:t>
            </a: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9B527D6-9E9C-4E4A-B8D6-17D5AD1479D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/>
          <a:stretch/>
        </p:blipFill>
        <p:spPr>
          <a:xfrm>
            <a:off x="530633" y="151177"/>
            <a:ext cx="4352508" cy="53637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221CA-7991-D14E-8EE0-0699C9FF92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73" y="5201909"/>
            <a:ext cx="7705697" cy="9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AB902-BA40-C547-9B50-E7DE574E0E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72" y="5134405"/>
            <a:ext cx="7705697" cy="9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CBA604-22D0-874E-B991-63426E35A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773" y="5212412"/>
            <a:ext cx="7705697" cy="9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ECE3FF-FC10-B640-8132-21D4C5CD91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848" y="5291356"/>
            <a:ext cx="443488" cy="3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E51C-8F2D-8ACC-0E0F-75B2F21D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Storage journey at Pawsey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18D952-3BCB-C4B4-4D31-6EC205E51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71060" y="1825625"/>
            <a:ext cx="11446565" cy="38048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E01C9-7185-E2EE-B159-2F7D1C9C2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Eurostile"/>
              </a:rPr>
              <a:t>MWA and Pawsey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EB1BFC-6DF4-1924-ADE1-AEF2212BC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811152"/>
              </p:ext>
            </p:extLst>
          </p:nvPr>
        </p:nvGraphicFramePr>
        <p:xfrm>
          <a:off x="371060" y="1227487"/>
          <a:ext cx="11446564" cy="4351337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15521">
                  <a:extLst>
                    <a:ext uri="{9D8B030D-6E8A-4147-A177-3AD203B41FA5}">
                      <a16:colId xmlns:a16="http://schemas.microsoft.com/office/drawing/2014/main" val="1808767462"/>
                    </a:ext>
                  </a:extLst>
                </a:gridCol>
                <a:gridCol w="5514650">
                  <a:extLst>
                    <a:ext uri="{9D8B030D-6E8A-4147-A177-3AD203B41FA5}">
                      <a16:colId xmlns:a16="http://schemas.microsoft.com/office/drawing/2014/main" val="2547718831"/>
                    </a:ext>
                  </a:extLst>
                </a:gridCol>
                <a:gridCol w="2116393">
                  <a:extLst>
                    <a:ext uri="{9D8B030D-6E8A-4147-A177-3AD203B41FA5}">
                      <a16:colId xmlns:a16="http://schemas.microsoft.com/office/drawing/2014/main" val="2962265423"/>
                    </a:ext>
                  </a:extLst>
                </a:gridCol>
              </a:tblGrid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2011 Initial Procurement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SGI Systems; robots libraries and 20PB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751281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2016 Tape uplift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 TS1150 Drives and 20PB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506835"/>
                  </a:ext>
                </a:extLst>
              </a:tr>
              <a:tr h="537387">
                <a:tc>
                  <a:txBody>
                    <a:bodyPr/>
                    <a:lstStyle/>
                    <a:p>
                      <a:r>
                        <a:rPr lang="en-US" dirty="0"/>
                        <a:t>2017 Tape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JD Tape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557686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2018 Tape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JD Tape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68146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2018 MWA Expansion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1.68 PB CXFS, Servers, 4.2PB Zero Watt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964449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2020 Capital Refresh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 PB  JD Tape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3556849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r>
                        <a:rPr lang="en-US" dirty="0"/>
                        <a:t>2020 Additional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PB JD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960727"/>
                  </a:ext>
                </a:extLst>
              </a:tr>
              <a:tr h="5448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140 PB (Raw)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$15.2m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46417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B746B6C-46F5-72D9-C511-DCAD7512F5A0}"/>
              </a:ext>
            </a:extLst>
          </p:cNvPr>
          <p:cNvSpPr txBox="1"/>
          <p:nvPr/>
        </p:nvSpPr>
        <p:spPr>
          <a:xfrm>
            <a:off x="3364992" y="6007729"/>
            <a:ext cx="477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…next stop: The Capital Refresh</a:t>
            </a:r>
          </a:p>
        </p:txBody>
      </p:sp>
    </p:spTree>
    <p:extLst>
      <p:ext uri="{BB962C8B-B14F-4D97-AF65-F5344CB8AC3E}">
        <p14:creationId xmlns:p14="http://schemas.microsoft.com/office/powerpoint/2010/main" val="242501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E51C-8F2D-8ACC-0E0F-75B2F21D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Capital Refresh </a:t>
            </a:r>
            <a:br>
              <a:rPr lang="en-US" dirty="0"/>
            </a:br>
            <a:r>
              <a:rPr lang="en-US" dirty="0"/>
              <a:t>and The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E01C9-7185-E2EE-B159-2F7D1C9C2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Eurostile"/>
              </a:rPr>
              <a:t>MWA and Pawsey</a:t>
            </a:r>
            <a:endParaRPr lang="en-US" dirty="0"/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59C3A8-684B-1C71-E82C-D5B039D4F1CF}"/>
              </a:ext>
            </a:extLst>
          </p:cNvPr>
          <p:cNvSpPr/>
          <p:nvPr/>
        </p:nvSpPr>
        <p:spPr>
          <a:xfrm>
            <a:off x="371060" y="2154809"/>
            <a:ext cx="337798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Technical Reference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8EE678-5528-5630-9F9F-5D01AC2E067D}"/>
              </a:ext>
            </a:extLst>
          </p:cNvPr>
          <p:cNvSpPr/>
          <p:nvPr/>
        </p:nvSpPr>
        <p:spPr>
          <a:xfrm>
            <a:off x="371060" y="3125668"/>
            <a:ext cx="337798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User Reference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89310C3-838C-6648-ABB1-986A9468CFA7}"/>
              </a:ext>
            </a:extLst>
          </p:cNvPr>
          <p:cNvSpPr/>
          <p:nvPr/>
        </p:nvSpPr>
        <p:spPr>
          <a:xfrm>
            <a:off x="371060" y="4096527"/>
            <a:ext cx="337798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Contract and Finance Reference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662279-0292-6435-3D85-BAB33751972A}"/>
              </a:ext>
            </a:extLst>
          </p:cNvPr>
          <p:cNvSpPr/>
          <p:nvPr/>
        </p:nvSpPr>
        <p:spPr>
          <a:xfrm>
            <a:off x="371060" y="5068996"/>
            <a:ext cx="3377980" cy="9144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Change Management Reference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BAC99F-5273-B0E9-FE67-9FFEEC511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36" y="960135"/>
            <a:ext cx="5841665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4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5A30D9F6-3403-9E47-86B9-268CE42BD462}"/>
              </a:ext>
            </a:extLst>
          </p:cNvPr>
          <p:cNvGrpSpPr/>
          <p:nvPr/>
        </p:nvGrpSpPr>
        <p:grpSpPr>
          <a:xfrm>
            <a:off x="5884739" y="3197953"/>
            <a:ext cx="1127567" cy="1347413"/>
            <a:chOff x="1455142" y="2800387"/>
            <a:chExt cx="1127567" cy="134741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36DD1A4-6CC7-B941-A381-EFEE50E66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456" y="2800387"/>
              <a:ext cx="78674" cy="1347413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844C6871-DCF2-8A4E-B948-6640622C0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01"/>
            <a:stretch/>
          </p:blipFill>
          <p:spPr>
            <a:xfrm>
              <a:off x="1455142" y="2953572"/>
              <a:ext cx="156002" cy="241869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E6CCC187-32BD-A046-83DD-0CF5EB273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99"/>
            <a:stretch/>
          </p:blipFill>
          <p:spPr>
            <a:xfrm>
              <a:off x="2375907" y="2965987"/>
              <a:ext cx="206802" cy="241869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707C0E9E-8E7B-8141-8592-B96BCD94B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5546" y="2953571"/>
              <a:ext cx="815561" cy="266700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A7E3E56-6C52-CD42-AD89-D395F6B90E9A}"/>
                </a:ext>
              </a:extLst>
            </p:cNvPr>
            <p:cNvSpPr txBox="1"/>
            <p:nvPr/>
          </p:nvSpPr>
          <p:spPr>
            <a:xfrm>
              <a:off x="1676137" y="2954281"/>
              <a:ext cx="713964" cy="2342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31261C"/>
                  </a:solidFill>
                  <a:effectLst/>
                  <a:uLnTx/>
                  <a:uFillTx/>
                  <a:latin typeface="Eurostile" panose="020B0504020202050204" pitchFamily="34" charset="77"/>
                  <a:ea typeface="Roboto Black"/>
                  <a:cs typeface="+mn-cs"/>
                </a:rPr>
                <a:t>100 Gbps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3A0848B-3979-2D4B-BB9C-C8D07AF7D82A}"/>
              </a:ext>
            </a:extLst>
          </p:cNvPr>
          <p:cNvGrpSpPr/>
          <p:nvPr/>
        </p:nvGrpSpPr>
        <p:grpSpPr>
          <a:xfrm>
            <a:off x="10469187" y="3551797"/>
            <a:ext cx="1127567" cy="1015200"/>
            <a:chOff x="5191624" y="3530493"/>
            <a:chExt cx="1127567" cy="1015200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F1DDC621-79B2-424D-8D11-9C0E95615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8255" y="3530493"/>
              <a:ext cx="74264" cy="1015200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64CE8C58-AFE0-4641-9EE2-EE4E979CA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01"/>
            <a:stretch/>
          </p:blipFill>
          <p:spPr>
            <a:xfrm>
              <a:off x="5191624" y="3694871"/>
              <a:ext cx="156002" cy="241869"/>
            </a:xfrm>
            <a:prstGeom prst="rect">
              <a:avLst/>
            </a:prstGeom>
          </p:spPr>
        </p:pic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4EF03ABE-02D4-FC41-A465-A31A259D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99"/>
            <a:stretch/>
          </p:blipFill>
          <p:spPr>
            <a:xfrm>
              <a:off x="6112389" y="3690958"/>
              <a:ext cx="206802" cy="241869"/>
            </a:xfrm>
            <a:prstGeom prst="rect">
              <a:avLst/>
            </a:prstGeom>
          </p:spPr>
        </p:pic>
        <p:sp>
          <p:nvSpPr>
            <p:cNvPr id="87" name="Hexagon 86">
              <a:extLst>
                <a:ext uri="{FF2B5EF4-FFF2-40B4-BE49-F238E27FC236}">
                  <a16:creationId xmlns:a16="http://schemas.microsoft.com/office/drawing/2014/main" id="{9495E58E-4668-0245-AB79-D06E64266CBA}"/>
                </a:ext>
              </a:extLst>
            </p:cNvPr>
            <p:cNvSpPr/>
            <p:nvPr/>
          </p:nvSpPr>
          <p:spPr>
            <a:xfrm rot="5400000">
              <a:off x="5603342" y="3418807"/>
              <a:ext cx="317220" cy="808611"/>
            </a:xfrm>
            <a:prstGeom prst="hexagon">
              <a:avLst>
                <a:gd name="adj" fmla="val 17708"/>
                <a:gd name="vf" fmla="val 115470"/>
              </a:avLst>
            </a:prstGeom>
            <a:solidFill>
              <a:srgbClr val="ED9280"/>
            </a:solidFill>
            <a:ln>
              <a:solidFill>
                <a:srgbClr val="ED92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9ABECCF-076F-7644-BB5E-4B163A2CA707}"/>
                </a:ext>
              </a:extLst>
            </p:cNvPr>
            <p:cNvSpPr txBox="1"/>
            <p:nvPr/>
          </p:nvSpPr>
          <p:spPr>
            <a:xfrm>
              <a:off x="5393322" y="3694782"/>
              <a:ext cx="713964" cy="2342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urostile" panose="020B0504020202050204" pitchFamily="34" charset="77"/>
                  <a:ea typeface="+mn-ea"/>
                  <a:cs typeface="+mn-cs"/>
                </a:rPr>
                <a:t> 100Gbps</a:t>
              </a:r>
            </a:p>
          </p:txBody>
        </p:sp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D72229D-4EF3-C10A-819D-FDB6FB941E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7" t="6800" r="8752" b="8657"/>
          <a:stretch/>
        </p:blipFill>
        <p:spPr>
          <a:xfrm>
            <a:off x="7862137" y="327074"/>
            <a:ext cx="1799748" cy="1960972"/>
          </a:xfrm>
          <a:custGeom>
            <a:avLst/>
            <a:gdLst>
              <a:gd name="connsiteX0" fmla="*/ 1000753 w 2001505"/>
              <a:gd name="connsiteY0" fmla="*/ 0 h 2315103"/>
              <a:gd name="connsiteX1" fmla="*/ 2001505 w 2001505"/>
              <a:gd name="connsiteY1" fmla="*/ 500377 h 2315103"/>
              <a:gd name="connsiteX2" fmla="*/ 2001505 w 2001505"/>
              <a:gd name="connsiteY2" fmla="*/ 1817563 h 2315103"/>
              <a:gd name="connsiteX3" fmla="*/ 1006424 w 2001505"/>
              <a:gd name="connsiteY3" fmla="*/ 2315103 h 2315103"/>
              <a:gd name="connsiteX4" fmla="*/ 995082 w 2001505"/>
              <a:gd name="connsiteY4" fmla="*/ 2315103 h 2315103"/>
              <a:gd name="connsiteX5" fmla="*/ 0 w 2001505"/>
              <a:gd name="connsiteY5" fmla="*/ 1817563 h 2315103"/>
              <a:gd name="connsiteX6" fmla="*/ 0 w 2001505"/>
              <a:gd name="connsiteY6" fmla="*/ 500377 h 231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1505" h="2315103">
                <a:moveTo>
                  <a:pt x="1000753" y="0"/>
                </a:moveTo>
                <a:lnTo>
                  <a:pt x="2001505" y="500377"/>
                </a:lnTo>
                <a:lnTo>
                  <a:pt x="2001505" y="1817563"/>
                </a:lnTo>
                <a:lnTo>
                  <a:pt x="1006424" y="2315103"/>
                </a:lnTo>
                <a:lnTo>
                  <a:pt x="995082" y="2315103"/>
                </a:lnTo>
                <a:lnTo>
                  <a:pt x="0" y="1817563"/>
                </a:lnTo>
                <a:lnTo>
                  <a:pt x="0" y="500377"/>
                </a:lnTo>
                <a:close/>
              </a:path>
            </a:pathLst>
          </a:cu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C25FBA-FF75-FFEF-1B75-216DDF096146}"/>
              </a:ext>
            </a:extLst>
          </p:cNvPr>
          <p:cNvGrpSpPr/>
          <p:nvPr/>
        </p:nvGrpSpPr>
        <p:grpSpPr>
          <a:xfrm>
            <a:off x="10244648" y="344436"/>
            <a:ext cx="1801581" cy="1946122"/>
            <a:chOff x="10125600" y="-1730"/>
            <a:chExt cx="2003542" cy="2297570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CABDE217-AE20-7141-F6A6-2459F1CC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7" r="5558" b="3034"/>
            <a:stretch/>
          </p:blipFill>
          <p:spPr>
            <a:xfrm>
              <a:off x="10125600" y="1074039"/>
              <a:ext cx="2001506" cy="1221801"/>
            </a:xfrm>
            <a:custGeom>
              <a:avLst/>
              <a:gdLst>
                <a:gd name="connsiteX0" fmla="*/ 0 w 2001506"/>
                <a:gd name="connsiteY0" fmla="*/ 0 h 1221801"/>
                <a:gd name="connsiteX1" fmla="*/ 2001506 w 2001506"/>
                <a:gd name="connsiteY1" fmla="*/ 0 h 1221801"/>
                <a:gd name="connsiteX2" fmla="*/ 2001506 w 2001506"/>
                <a:gd name="connsiteY2" fmla="*/ 721425 h 1221801"/>
                <a:gd name="connsiteX3" fmla="*/ 1000752 w 2001506"/>
                <a:gd name="connsiteY3" fmla="*/ 1221801 h 1221801"/>
                <a:gd name="connsiteX4" fmla="*/ 0 w 2001506"/>
                <a:gd name="connsiteY4" fmla="*/ 721425 h 1221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506" h="1221801">
                  <a:moveTo>
                    <a:pt x="0" y="0"/>
                  </a:moveTo>
                  <a:lnTo>
                    <a:pt x="2001506" y="0"/>
                  </a:lnTo>
                  <a:lnTo>
                    <a:pt x="2001506" y="721425"/>
                  </a:lnTo>
                  <a:lnTo>
                    <a:pt x="1000752" y="1221801"/>
                  </a:lnTo>
                  <a:lnTo>
                    <a:pt x="0" y="721425"/>
                  </a:lnTo>
                  <a:close/>
                </a:path>
              </a:pathLst>
            </a:custGeom>
          </p:spPr>
        </p:pic>
        <p:pic>
          <p:nvPicPr>
            <p:cNvPr id="162" name="Picture 161" descr="A large group of white windmills&#10;&#10;Description automatically generated with low confidence">
              <a:extLst>
                <a:ext uri="{FF2B5EF4-FFF2-40B4-BE49-F238E27FC236}">
                  <a16:creationId xmlns:a16="http://schemas.microsoft.com/office/drawing/2014/main" id="{647BCA36-60ED-F920-2624-34ADC5DEB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69" t="2687" r="4188"/>
            <a:stretch/>
          </p:blipFill>
          <p:spPr>
            <a:xfrm>
              <a:off x="10127636" y="-1730"/>
              <a:ext cx="2001506" cy="1091405"/>
            </a:xfrm>
            <a:custGeom>
              <a:avLst/>
              <a:gdLst>
                <a:gd name="connsiteX0" fmla="*/ 1000752 w 2001506"/>
                <a:gd name="connsiteY0" fmla="*/ 0 h 1091405"/>
                <a:gd name="connsiteX1" fmla="*/ 2001506 w 2001506"/>
                <a:gd name="connsiteY1" fmla="*/ 500377 h 1091405"/>
                <a:gd name="connsiteX2" fmla="*/ 2001506 w 2001506"/>
                <a:gd name="connsiteY2" fmla="*/ 1091405 h 1091405"/>
                <a:gd name="connsiteX3" fmla="*/ 0 w 2001506"/>
                <a:gd name="connsiteY3" fmla="*/ 1091405 h 1091405"/>
                <a:gd name="connsiteX4" fmla="*/ 0 w 2001506"/>
                <a:gd name="connsiteY4" fmla="*/ 500377 h 10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1506" h="1091405">
                  <a:moveTo>
                    <a:pt x="1000752" y="0"/>
                  </a:moveTo>
                  <a:lnTo>
                    <a:pt x="2001506" y="500377"/>
                  </a:lnTo>
                  <a:lnTo>
                    <a:pt x="2001506" y="1091405"/>
                  </a:lnTo>
                  <a:lnTo>
                    <a:pt x="0" y="1091405"/>
                  </a:lnTo>
                  <a:lnTo>
                    <a:pt x="0" y="500377"/>
                  </a:lnTo>
                  <a:close/>
                </a:path>
              </a:pathLst>
            </a:custGeom>
          </p:spPr>
        </p:pic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DBEFEC59-6189-8635-0052-C984C28559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89" t="1489" r="21252"/>
          <a:stretch/>
        </p:blipFill>
        <p:spPr>
          <a:xfrm>
            <a:off x="7864023" y="4534780"/>
            <a:ext cx="1805087" cy="1968083"/>
          </a:xfrm>
          <a:custGeom>
            <a:avLst/>
            <a:gdLst>
              <a:gd name="connsiteX0" fmla="*/ 1000752 w 2001506"/>
              <a:gd name="connsiteY0" fmla="*/ 0 h 2316823"/>
              <a:gd name="connsiteX1" fmla="*/ 2001506 w 2001506"/>
              <a:gd name="connsiteY1" fmla="*/ 500377 h 2316823"/>
              <a:gd name="connsiteX2" fmla="*/ 2001506 w 2001506"/>
              <a:gd name="connsiteY2" fmla="*/ 1817563 h 2316823"/>
              <a:gd name="connsiteX3" fmla="*/ 1002983 w 2001506"/>
              <a:gd name="connsiteY3" fmla="*/ 2316823 h 2316823"/>
              <a:gd name="connsiteX4" fmla="*/ 998521 w 2001506"/>
              <a:gd name="connsiteY4" fmla="*/ 2316823 h 2316823"/>
              <a:gd name="connsiteX5" fmla="*/ 0 w 2001506"/>
              <a:gd name="connsiteY5" fmla="*/ 1817563 h 2316823"/>
              <a:gd name="connsiteX6" fmla="*/ 0 w 2001506"/>
              <a:gd name="connsiteY6" fmla="*/ 500377 h 231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1506" h="2316823">
                <a:moveTo>
                  <a:pt x="1000752" y="0"/>
                </a:moveTo>
                <a:lnTo>
                  <a:pt x="2001506" y="500377"/>
                </a:lnTo>
                <a:lnTo>
                  <a:pt x="2001506" y="1817563"/>
                </a:lnTo>
                <a:lnTo>
                  <a:pt x="1002983" y="2316823"/>
                </a:lnTo>
                <a:lnTo>
                  <a:pt x="998521" y="2316823"/>
                </a:lnTo>
                <a:lnTo>
                  <a:pt x="0" y="1817563"/>
                </a:lnTo>
                <a:lnTo>
                  <a:pt x="0" y="500377"/>
                </a:lnTo>
                <a:close/>
              </a:path>
            </a:pathLst>
          </a:cu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15BE86DD-3912-B141-F603-4A3DDA2231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5" t="844" r="5613" b="194"/>
          <a:stretch/>
        </p:blipFill>
        <p:spPr>
          <a:xfrm>
            <a:off x="10165693" y="4519752"/>
            <a:ext cx="1805087" cy="1969030"/>
          </a:xfrm>
          <a:custGeom>
            <a:avLst/>
            <a:gdLst>
              <a:gd name="connsiteX0" fmla="*/ 1000752 w 2001506"/>
              <a:gd name="connsiteY0" fmla="*/ 0 h 2317939"/>
              <a:gd name="connsiteX1" fmla="*/ 2001506 w 2001506"/>
              <a:gd name="connsiteY1" fmla="*/ 500377 h 2317939"/>
              <a:gd name="connsiteX2" fmla="*/ 2001506 w 2001506"/>
              <a:gd name="connsiteY2" fmla="*/ 1817563 h 2317939"/>
              <a:gd name="connsiteX3" fmla="*/ 1000752 w 2001506"/>
              <a:gd name="connsiteY3" fmla="*/ 2317939 h 2317939"/>
              <a:gd name="connsiteX4" fmla="*/ 0 w 2001506"/>
              <a:gd name="connsiteY4" fmla="*/ 1817563 h 2317939"/>
              <a:gd name="connsiteX5" fmla="*/ 0 w 2001506"/>
              <a:gd name="connsiteY5" fmla="*/ 500377 h 2317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1506" h="2317939">
                <a:moveTo>
                  <a:pt x="1000752" y="0"/>
                </a:moveTo>
                <a:lnTo>
                  <a:pt x="2001506" y="500377"/>
                </a:lnTo>
                <a:lnTo>
                  <a:pt x="2001506" y="1817563"/>
                </a:lnTo>
                <a:lnTo>
                  <a:pt x="1000752" y="2317939"/>
                </a:lnTo>
                <a:lnTo>
                  <a:pt x="0" y="1817563"/>
                </a:lnTo>
                <a:lnTo>
                  <a:pt x="0" y="500377"/>
                </a:lnTo>
                <a:close/>
              </a:path>
            </a:pathLst>
          </a:custGeom>
        </p:spPr>
      </p:pic>
      <p:pic>
        <p:nvPicPr>
          <p:cNvPr id="165" name="Picture 16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B257354-7795-E02D-09A1-7714AFCE1C0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duotone>
              <a:prstClr val="black"/>
              <a:srgbClr val="D4C89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4542" r="13245" b="9470"/>
          <a:stretch/>
        </p:blipFill>
        <p:spPr>
          <a:xfrm rot="5400000">
            <a:off x="5496015" y="4591644"/>
            <a:ext cx="1957650" cy="1805087"/>
          </a:xfrm>
          <a:custGeom>
            <a:avLst/>
            <a:gdLst>
              <a:gd name="connsiteX0" fmla="*/ 0 w 2304544"/>
              <a:gd name="connsiteY0" fmla="*/ 1027544 h 2001506"/>
              <a:gd name="connsiteX1" fmla="*/ 0 w 2304544"/>
              <a:gd name="connsiteY1" fmla="*/ 973962 h 2001506"/>
              <a:gd name="connsiteX2" fmla="*/ 486982 w 2304544"/>
              <a:gd name="connsiteY2" fmla="*/ 0 h 2001506"/>
              <a:gd name="connsiteX3" fmla="*/ 1804168 w 2304544"/>
              <a:gd name="connsiteY3" fmla="*/ 0 h 2001506"/>
              <a:gd name="connsiteX4" fmla="*/ 2304544 w 2304544"/>
              <a:gd name="connsiteY4" fmla="*/ 1000753 h 2001506"/>
              <a:gd name="connsiteX5" fmla="*/ 1804168 w 2304544"/>
              <a:gd name="connsiteY5" fmla="*/ 2001506 h 2001506"/>
              <a:gd name="connsiteX6" fmla="*/ 486982 w 2304544"/>
              <a:gd name="connsiteY6" fmla="*/ 2001506 h 200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544" h="2001506">
                <a:moveTo>
                  <a:pt x="0" y="1027544"/>
                </a:moveTo>
                <a:lnTo>
                  <a:pt x="0" y="973962"/>
                </a:lnTo>
                <a:lnTo>
                  <a:pt x="486982" y="0"/>
                </a:lnTo>
                <a:lnTo>
                  <a:pt x="1804168" y="0"/>
                </a:lnTo>
                <a:lnTo>
                  <a:pt x="2304544" y="1000753"/>
                </a:lnTo>
                <a:lnTo>
                  <a:pt x="1804168" y="2001506"/>
                </a:lnTo>
                <a:lnTo>
                  <a:pt x="486982" y="2001506"/>
                </a:lnTo>
                <a:close/>
              </a:path>
            </a:pathLst>
          </a:custGeom>
        </p:spPr>
      </p:pic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48A18ED-983D-54D6-628D-03A64D490E03}"/>
              </a:ext>
            </a:extLst>
          </p:cNvPr>
          <p:cNvCxnSpPr/>
          <p:nvPr/>
        </p:nvCxnSpPr>
        <p:spPr>
          <a:xfrm flipV="1">
            <a:off x="11145248" y="2288050"/>
            <a:ext cx="0" cy="913179"/>
          </a:xfrm>
          <a:prstGeom prst="line">
            <a:avLst/>
          </a:prstGeom>
          <a:ln w="38100">
            <a:solidFill>
              <a:srgbClr val="D4C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C7E24D6A-7F92-70B5-3AC7-6C96BCE5A957}"/>
              </a:ext>
            </a:extLst>
          </p:cNvPr>
          <p:cNvCxnSpPr/>
          <p:nvPr/>
        </p:nvCxnSpPr>
        <p:spPr>
          <a:xfrm flipV="1">
            <a:off x="8744948" y="2288050"/>
            <a:ext cx="0" cy="913179"/>
          </a:xfrm>
          <a:prstGeom prst="line">
            <a:avLst/>
          </a:prstGeom>
          <a:ln w="38100">
            <a:solidFill>
              <a:srgbClr val="D4C8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8DC6F249-1FD4-EA4A-8403-B3FF270169CE}"/>
              </a:ext>
            </a:extLst>
          </p:cNvPr>
          <p:cNvSpPr/>
          <p:nvPr/>
        </p:nvSpPr>
        <p:spPr>
          <a:xfrm>
            <a:off x="5361475" y="3111634"/>
            <a:ext cx="128888" cy="25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5445D49-E2EE-BE40-92D8-30DC0B7795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001"/>
          <a:stretch/>
        </p:blipFill>
        <p:spPr>
          <a:xfrm>
            <a:off x="8185637" y="2820433"/>
            <a:ext cx="156002" cy="2418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0527EA8-DE2E-4243-85A0-6DBED9D70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99"/>
          <a:stretch/>
        </p:blipFill>
        <p:spPr>
          <a:xfrm>
            <a:off x="9106402" y="2832848"/>
            <a:ext cx="206802" cy="241869"/>
          </a:xfrm>
          <a:prstGeom prst="rect">
            <a:avLst/>
          </a:prstGeom>
        </p:spPr>
      </p:pic>
      <p:sp>
        <p:nvSpPr>
          <p:cNvPr id="128" name="Hexagon 127">
            <a:extLst>
              <a:ext uri="{FF2B5EF4-FFF2-40B4-BE49-F238E27FC236}">
                <a16:creationId xmlns:a16="http://schemas.microsoft.com/office/drawing/2014/main" id="{BC4D1362-70A1-C642-9CEC-EEA1785544C5}"/>
              </a:ext>
            </a:extLst>
          </p:cNvPr>
          <p:cNvSpPr/>
          <p:nvPr/>
        </p:nvSpPr>
        <p:spPr>
          <a:xfrm rot="5400000">
            <a:off x="8609784" y="2550434"/>
            <a:ext cx="266700" cy="808611"/>
          </a:xfrm>
          <a:prstGeom prst="hexagon">
            <a:avLst>
              <a:gd name="adj" fmla="val 17708"/>
              <a:gd name="vf" fmla="val 115470"/>
            </a:avLst>
          </a:prstGeom>
          <a:solidFill>
            <a:srgbClr val="80A8AF"/>
          </a:solidFill>
          <a:ln>
            <a:solidFill>
              <a:srgbClr val="80A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2A7516D-D47A-2949-A66C-216FAECF7B77}"/>
              </a:ext>
            </a:extLst>
          </p:cNvPr>
          <p:cNvSpPr txBox="1"/>
          <p:nvPr/>
        </p:nvSpPr>
        <p:spPr>
          <a:xfrm>
            <a:off x="8386090" y="2836640"/>
            <a:ext cx="713964" cy="2342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stile" panose="020B0504020202050204" pitchFamily="34" charset="77"/>
                <a:ea typeface="Roboto Black"/>
                <a:cs typeface="+mn-cs"/>
              </a:rPr>
              <a:t>10 Gbps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97A5C6C-5F23-0649-A70D-A92BEDCD020B}"/>
              </a:ext>
            </a:extLst>
          </p:cNvPr>
          <p:cNvGrpSpPr/>
          <p:nvPr/>
        </p:nvGrpSpPr>
        <p:grpSpPr>
          <a:xfrm>
            <a:off x="8136778" y="3581820"/>
            <a:ext cx="1294819" cy="952960"/>
            <a:chOff x="2823981" y="3553288"/>
            <a:chExt cx="1294819" cy="95296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63582242-9DE8-DF43-9D4B-7C9F8F2B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01"/>
            <a:stretch/>
          </p:blipFill>
          <p:spPr>
            <a:xfrm>
              <a:off x="2823981" y="3694871"/>
              <a:ext cx="156002" cy="24186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04C900D-A132-AA47-A1EB-F5E2CE77F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99"/>
            <a:stretch/>
          </p:blipFill>
          <p:spPr>
            <a:xfrm>
              <a:off x="3911998" y="3716358"/>
              <a:ext cx="206802" cy="241869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C4D6CBD2-4586-6C47-B9C0-9A963EBBD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1471" y="3553288"/>
              <a:ext cx="72139" cy="952960"/>
            </a:xfrm>
            <a:prstGeom prst="rect">
              <a:avLst/>
            </a:prstGeom>
          </p:spPr>
        </p:pic>
        <p:sp>
          <p:nvSpPr>
            <p:cNvPr id="132" name="Hexagon 131">
              <a:extLst>
                <a:ext uri="{FF2B5EF4-FFF2-40B4-BE49-F238E27FC236}">
                  <a16:creationId xmlns:a16="http://schemas.microsoft.com/office/drawing/2014/main" id="{DA0FB79F-35A5-C14A-B146-3C58740B4D1D}"/>
                </a:ext>
              </a:extLst>
            </p:cNvPr>
            <p:cNvSpPr/>
            <p:nvPr/>
          </p:nvSpPr>
          <p:spPr>
            <a:xfrm rot="5400000">
              <a:off x="3312213" y="3342118"/>
              <a:ext cx="317222" cy="961985"/>
            </a:xfrm>
            <a:prstGeom prst="hexagon">
              <a:avLst>
                <a:gd name="adj" fmla="val 17708"/>
                <a:gd name="vf" fmla="val 115470"/>
              </a:avLst>
            </a:prstGeom>
            <a:solidFill>
              <a:srgbClr val="ED9280"/>
            </a:solidFill>
            <a:ln>
              <a:solidFill>
                <a:srgbClr val="ED92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C9F6D1B-9B63-794C-8D54-10E9CF29A72A}"/>
                </a:ext>
              </a:extLst>
            </p:cNvPr>
            <p:cNvSpPr txBox="1"/>
            <p:nvPr/>
          </p:nvSpPr>
          <p:spPr>
            <a:xfrm>
              <a:off x="3010005" y="3696522"/>
              <a:ext cx="903102" cy="2342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urostile" panose="020B0504020202050204" pitchFamily="34" charset="77"/>
                  <a:ea typeface="Roboto Black"/>
                  <a:cs typeface="+mn-cs"/>
                </a:rPr>
                <a:t>Fibre Channel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endParaRPr>
            </a:p>
          </p:txBody>
        </p: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62E67CA5-A9E9-F143-A8CA-90062C8CD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001"/>
          <a:stretch/>
        </p:blipFill>
        <p:spPr>
          <a:xfrm>
            <a:off x="10591770" y="2815003"/>
            <a:ext cx="156002" cy="24186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CD9445CF-34A3-F64D-AB0E-AB9140866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99"/>
          <a:stretch/>
        </p:blipFill>
        <p:spPr>
          <a:xfrm>
            <a:off x="11512535" y="2827418"/>
            <a:ext cx="206802" cy="241869"/>
          </a:xfrm>
          <a:prstGeom prst="rect">
            <a:avLst/>
          </a:prstGeom>
        </p:spPr>
      </p:pic>
      <p:sp>
        <p:nvSpPr>
          <p:cNvPr id="136" name="Hexagon 135">
            <a:extLst>
              <a:ext uri="{FF2B5EF4-FFF2-40B4-BE49-F238E27FC236}">
                <a16:creationId xmlns:a16="http://schemas.microsoft.com/office/drawing/2014/main" id="{59C9957F-83A7-8245-8CB7-9CE20FBD73C8}"/>
              </a:ext>
            </a:extLst>
          </p:cNvPr>
          <p:cNvSpPr/>
          <p:nvPr/>
        </p:nvSpPr>
        <p:spPr>
          <a:xfrm rot="5400000">
            <a:off x="11020401" y="2539233"/>
            <a:ext cx="266700" cy="808611"/>
          </a:xfrm>
          <a:prstGeom prst="hexagon">
            <a:avLst>
              <a:gd name="adj" fmla="val 17708"/>
              <a:gd name="vf" fmla="val 115470"/>
            </a:avLst>
          </a:prstGeom>
          <a:solidFill>
            <a:srgbClr val="80A8AF"/>
          </a:solidFill>
          <a:ln>
            <a:solidFill>
              <a:srgbClr val="80A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AD454EAD-97F0-534B-85CA-CC47AEEAA64A}"/>
              </a:ext>
            </a:extLst>
          </p:cNvPr>
          <p:cNvSpPr txBox="1"/>
          <p:nvPr/>
        </p:nvSpPr>
        <p:spPr>
          <a:xfrm>
            <a:off x="10796946" y="2830723"/>
            <a:ext cx="713964" cy="2342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urostile" panose="020B0504020202050204" pitchFamily="34" charset="77"/>
                <a:ea typeface="Roboto Black"/>
                <a:cs typeface="+mn-cs"/>
              </a:rPr>
              <a:t>10 Gbps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3E8009-B3C9-7542-849C-E98199797A46}"/>
              </a:ext>
            </a:extLst>
          </p:cNvPr>
          <p:cNvGrpSpPr/>
          <p:nvPr/>
        </p:nvGrpSpPr>
        <p:grpSpPr>
          <a:xfrm>
            <a:off x="7872338" y="3172476"/>
            <a:ext cx="4107334" cy="490586"/>
            <a:chOff x="3325454" y="3339417"/>
            <a:chExt cx="4107334" cy="49058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A68BF1B-23BF-A24E-AF4D-04CBAB80C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4114" y="3343121"/>
              <a:ext cx="78674" cy="329659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375AFE99-6761-664F-B6BF-24EAA2AE8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819254" y="3157839"/>
              <a:ext cx="78674" cy="1032334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EF18EF4-C4CB-854A-9C40-D1E0D16A1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3756978" y="3209104"/>
              <a:ext cx="78674" cy="929805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07A98B4-8DF5-624F-A4DB-59C6FDD1B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5454" y="3339417"/>
              <a:ext cx="78674" cy="333363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00F235C-F2A8-5B4B-829C-652FF4018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15799" y="3512782"/>
              <a:ext cx="3306775" cy="317221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9F0DDB1-79BD-5544-99A4-AD7E455E3204}"/>
                </a:ext>
              </a:extLst>
            </p:cNvPr>
            <p:cNvSpPr txBox="1"/>
            <p:nvPr/>
          </p:nvSpPr>
          <p:spPr>
            <a:xfrm>
              <a:off x="4546755" y="3482842"/>
              <a:ext cx="14190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31261C"/>
                  </a:solidFill>
                  <a:effectLst/>
                  <a:uLnTx/>
                  <a:uFillTx/>
                  <a:latin typeface="Eurostile" panose="020B0504020202050204" pitchFamily="34" charset="77"/>
                  <a:ea typeface="+mn-ea"/>
                  <a:cs typeface="+mn-cs"/>
                </a:rPr>
                <a:t>S3 Interface</a:t>
              </a: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D5ECD0E-02DB-D84A-BCD1-8665D0858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89962" y="-1776827"/>
            <a:ext cx="78674" cy="9984688"/>
          </a:xfrm>
          <a:prstGeom prst="rect">
            <a:avLst/>
          </a:prstGeom>
        </p:spPr>
      </p:pic>
      <p:sp>
        <p:nvSpPr>
          <p:cNvPr id="158" name="Title 1">
            <a:extLst>
              <a:ext uri="{FF2B5EF4-FFF2-40B4-BE49-F238E27FC236}">
                <a16:creationId xmlns:a16="http://schemas.microsoft.com/office/drawing/2014/main" id="{62DB0B1A-7F5D-0849-B719-61A8DE3F4752}"/>
              </a:ext>
            </a:extLst>
          </p:cNvPr>
          <p:cNvSpPr txBox="1">
            <a:spLocks/>
          </p:cNvSpPr>
          <p:nvPr/>
        </p:nvSpPr>
        <p:spPr>
          <a:xfrm>
            <a:off x="1158322" y="4526076"/>
            <a:ext cx="4530547" cy="2097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kern="1200">
                <a:solidFill>
                  <a:srgbClr val="D4C89E"/>
                </a:solidFill>
                <a:latin typeface="Eurostile" panose="020B0504020202050204" pitchFamily="34" charset="77"/>
                <a:ea typeface="+mj-ea"/>
                <a:cs typeface="+mj-cs"/>
              </a:defRPr>
            </a:lvl1pPr>
          </a:lstStyle>
          <a:p>
            <a:r>
              <a:rPr lang="en-US" dirty="0">
                <a:latin typeface="Eurostile"/>
              </a:rPr>
              <a:t>Advanced </a:t>
            </a:r>
            <a:br>
              <a:rPr lang="en-US" dirty="0"/>
            </a:br>
            <a:r>
              <a:rPr lang="en-US" dirty="0">
                <a:latin typeface="Eurostile"/>
              </a:rPr>
              <a:t>architecture</a:t>
            </a:r>
            <a:br>
              <a:rPr lang="en-US" dirty="0"/>
            </a:br>
            <a:endParaRPr lang="en-US" b="1" dirty="0">
              <a:latin typeface="Eurostile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520D7C-F6B8-706F-DA05-B465CAED7053}"/>
              </a:ext>
            </a:extLst>
          </p:cNvPr>
          <p:cNvGrpSpPr/>
          <p:nvPr/>
        </p:nvGrpSpPr>
        <p:grpSpPr>
          <a:xfrm>
            <a:off x="2490913" y="341364"/>
            <a:ext cx="2664804" cy="2874153"/>
            <a:chOff x="633928" y="341364"/>
            <a:chExt cx="2664804" cy="2874153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B5493361-ACBD-C44E-B72A-61B5BEB7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2046" y="2816447"/>
              <a:ext cx="815561" cy="266700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53DB3E2-F566-BA68-A945-EDD6AAB19C47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 flipV="1">
              <a:off x="1936955" y="2302338"/>
              <a:ext cx="0" cy="913179"/>
            </a:xfrm>
            <a:prstGeom prst="line">
              <a:avLst/>
            </a:prstGeom>
            <a:ln w="38100">
              <a:solidFill>
                <a:srgbClr val="D4C8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10B387B-7006-BE4D-8075-1C288988E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01"/>
            <a:stretch/>
          </p:blipFill>
          <p:spPr>
            <a:xfrm>
              <a:off x="1391642" y="2816448"/>
              <a:ext cx="156002" cy="241869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973131-269E-1644-A8B9-69A343E1A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99"/>
            <a:stretch/>
          </p:blipFill>
          <p:spPr>
            <a:xfrm>
              <a:off x="2312407" y="2828863"/>
              <a:ext cx="206802" cy="241869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AB0E0D1-2B60-8243-A86A-07B7A475ED2E}"/>
                </a:ext>
              </a:extLst>
            </p:cNvPr>
            <p:cNvSpPr txBox="1"/>
            <p:nvPr/>
          </p:nvSpPr>
          <p:spPr>
            <a:xfrm>
              <a:off x="1612637" y="2817157"/>
              <a:ext cx="713964" cy="2342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31261C"/>
                  </a:solidFill>
                  <a:effectLst/>
                  <a:uLnTx/>
                  <a:uFillTx/>
                  <a:latin typeface="Eurostile" panose="020B0504020202050204" pitchFamily="34" charset="77"/>
                  <a:ea typeface="Roboto Black"/>
                  <a:cs typeface="+mn-cs"/>
                </a:rPr>
                <a:t>100 Gbps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3340FF9-32D8-0620-CD15-433F9606BE6D}"/>
                </a:ext>
              </a:extLst>
            </p:cNvPr>
            <p:cNvGrpSpPr/>
            <p:nvPr/>
          </p:nvGrpSpPr>
          <p:grpSpPr>
            <a:xfrm>
              <a:off x="1051365" y="341364"/>
              <a:ext cx="1799751" cy="1960974"/>
              <a:chOff x="1051365" y="341364"/>
              <a:chExt cx="1799751" cy="1960974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17936B2A-7522-F565-7EC6-34151DE50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prstClr val="black"/>
                  <a:srgbClr val="D4C89E">
                    <a:tint val="45000"/>
                    <a:satMod val="400000"/>
                  </a:srgbClr>
                </a:duotone>
              </a:blip>
              <a:srcRect l="25958" t="1480" r="25742"/>
              <a:stretch/>
            </p:blipFill>
            <p:spPr>
              <a:xfrm>
                <a:off x="1051365" y="341364"/>
                <a:ext cx="1799751" cy="1960974"/>
              </a:xfrm>
              <a:custGeom>
                <a:avLst/>
                <a:gdLst>
                  <a:gd name="connsiteX0" fmla="*/ 1000753 w 2001506"/>
                  <a:gd name="connsiteY0" fmla="*/ 0 h 2315102"/>
                  <a:gd name="connsiteX1" fmla="*/ 2001506 w 2001506"/>
                  <a:gd name="connsiteY1" fmla="*/ 500377 h 2315102"/>
                  <a:gd name="connsiteX2" fmla="*/ 2001506 w 2001506"/>
                  <a:gd name="connsiteY2" fmla="*/ 1817563 h 2315102"/>
                  <a:gd name="connsiteX3" fmla="*/ 1006426 w 2001506"/>
                  <a:gd name="connsiteY3" fmla="*/ 2315102 h 2315102"/>
                  <a:gd name="connsiteX4" fmla="*/ 995080 w 2001506"/>
                  <a:gd name="connsiteY4" fmla="*/ 2315102 h 2315102"/>
                  <a:gd name="connsiteX5" fmla="*/ 0 w 2001506"/>
                  <a:gd name="connsiteY5" fmla="*/ 1817563 h 2315102"/>
                  <a:gd name="connsiteX6" fmla="*/ 0 w 2001506"/>
                  <a:gd name="connsiteY6" fmla="*/ 500377 h 231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506" h="2315102">
                    <a:moveTo>
                      <a:pt x="1000753" y="0"/>
                    </a:moveTo>
                    <a:lnTo>
                      <a:pt x="2001506" y="500377"/>
                    </a:lnTo>
                    <a:lnTo>
                      <a:pt x="2001506" y="1817563"/>
                    </a:lnTo>
                    <a:lnTo>
                      <a:pt x="1006426" y="2315102"/>
                    </a:lnTo>
                    <a:lnTo>
                      <a:pt x="995080" y="2315102"/>
                    </a:lnTo>
                    <a:lnTo>
                      <a:pt x="0" y="1817563"/>
                    </a:lnTo>
                    <a:lnTo>
                      <a:pt x="0" y="500377"/>
                    </a:lnTo>
                    <a:close/>
                  </a:path>
                </a:pathLst>
              </a:custGeom>
            </p:spPr>
          </p:pic>
          <p:sp>
            <p:nvSpPr>
              <p:cNvPr id="122" name="Rounded Rectangle 23">
                <a:extLst>
                  <a:ext uri="{FF2B5EF4-FFF2-40B4-BE49-F238E27FC236}">
                    <a16:creationId xmlns:a16="http://schemas.microsoft.com/office/drawing/2014/main" id="{34B0D5D7-FAE8-384F-B0E0-88DE13832F81}"/>
                  </a:ext>
                </a:extLst>
              </p:cNvPr>
              <p:cNvSpPr/>
              <p:nvPr/>
            </p:nvSpPr>
            <p:spPr>
              <a:xfrm>
                <a:off x="1078651" y="939773"/>
                <a:ext cx="1753610" cy="71538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Eurostile" panose="020B0504020202050204" pitchFamily="34" charset="77"/>
                    <a:ea typeface="Roboto Black"/>
                    <a:cs typeface="+mn-cs"/>
                  </a:rPr>
                  <a:t>9PB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Eurostile" panose="020B0504020202050204" pitchFamily="34" charset="77"/>
                    <a:ea typeface="Roboto Black"/>
                    <a:cs typeface="+mn-cs"/>
                  </a:rPr>
                  <a:t>Ceph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Eurostile" panose="020B0504020202050204" pitchFamily="34" charset="77"/>
                    <a:ea typeface="Roboto Black"/>
                    <a:cs typeface="+mn-cs"/>
                  </a:rPr>
                  <a:t> storage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Eurostile" panose="020B0504020202050204" pitchFamily="34" charset="77"/>
                    <a:ea typeface="Roboto Black"/>
                  </a:rPr>
                  <a:t>3000+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Eurostile" panose="020B0504020202050204" pitchFamily="34" charset="77"/>
                    <a:ea typeface="Roboto Black"/>
                  </a:rPr>
                  <a:t>vCores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urostile" panose="020B0504020202050204" pitchFamily="34" charset="77"/>
                  <a:ea typeface="Roboto Black"/>
                  <a:cs typeface="+mn-cs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200F1FB-8F07-683D-6F1A-202EE2357C79}"/>
                </a:ext>
              </a:extLst>
            </p:cNvPr>
            <p:cNvSpPr txBox="1"/>
            <p:nvPr/>
          </p:nvSpPr>
          <p:spPr>
            <a:xfrm>
              <a:off x="633928" y="2391408"/>
              <a:ext cx="26648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31261C"/>
                  </a:solidFill>
                  <a:effectLst/>
                  <a:uLnTx/>
                  <a:uFillTx/>
                  <a:latin typeface="Eurostile" panose="020B0504020202050204" pitchFamily="34" charset="77"/>
                  <a:ea typeface="+mn-ea"/>
                  <a:cs typeface="+mn-cs"/>
                </a:rPr>
                <a:t>Nimbus (Cloud)</a:t>
              </a: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Roboto Black"/>
                <a:cs typeface="+mn-cs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6665520E-6BCF-CAC4-23C5-47D0243FF74E}"/>
              </a:ext>
            </a:extLst>
          </p:cNvPr>
          <p:cNvSpPr txBox="1"/>
          <p:nvPr/>
        </p:nvSpPr>
        <p:spPr>
          <a:xfrm>
            <a:off x="7836600" y="2391408"/>
            <a:ext cx="181259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ASKAP Ingest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1261C"/>
              </a:solidFill>
              <a:effectLst/>
              <a:uLnTx/>
              <a:uFillTx/>
              <a:latin typeface="Eurostile" panose="020B0504020202050204" pitchFamily="34" charset="77"/>
              <a:ea typeface="Roboto Black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415107E-7661-F913-69AA-9049536ACDCD}"/>
              </a:ext>
            </a:extLst>
          </p:cNvPr>
          <p:cNvSpPr txBox="1"/>
          <p:nvPr/>
        </p:nvSpPr>
        <p:spPr>
          <a:xfrm>
            <a:off x="10247452" y="2391408"/>
            <a:ext cx="181259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Garrawarla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1261C"/>
              </a:solidFill>
              <a:effectLst/>
              <a:uLnTx/>
              <a:uFillTx/>
              <a:latin typeface="Eurostile" panose="020B0504020202050204" pitchFamily="34" charset="77"/>
              <a:ea typeface="Roboto Black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3C21A5A7-C44C-5FFF-53E3-A7357B34B7B4}"/>
              </a:ext>
            </a:extLst>
          </p:cNvPr>
          <p:cNvSpPr txBox="1"/>
          <p:nvPr/>
        </p:nvSpPr>
        <p:spPr>
          <a:xfrm>
            <a:off x="9837318" y="4172956"/>
            <a:ext cx="23422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60+ PB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Ceph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 Object Store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39E6F9E-3B27-22D8-2FB5-FA05F135B505}"/>
              </a:ext>
            </a:extLst>
          </p:cNvPr>
          <p:cNvSpPr txBox="1"/>
          <p:nvPr/>
        </p:nvSpPr>
        <p:spPr>
          <a:xfrm>
            <a:off x="7592608" y="4172956"/>
            <a:ext cx="234225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400" b="1">
                <a:solidFill>
                  <a:srgbClr val="31261C"/>
                </a:solidFill>
                <a:latin typeface="Eurostile" panose="020B0504020202050204" pitchFamily="34" charset="77"/>
              </a:rPr>
              <a:t>70 PB tape system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1129E365-55E9-C11B-C6B2-7024F879D73B}"/>
              </a:ext>
            </a:extLst>
          </p:cNvPr>
          <p:cNvSpPr txBox="1"/>
          <p:nvPr/>
        </p:nvSpPr>
        <p:spPr>
          <a:xfrm>
            <a:off x="5632457" y="3818736"/>
            <a:ext cx="16358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1400" b="1">
                <a:solidFill>
                  <a:srgbClr val="31261C"/>
                </a:solidFill>
                <a:latin typeface="Eurostile" panose="020B0504020202050204" pitchFamily="34" charset="77"/>
                <a:ea typeface="Roboto Black"/>
              </a:rPr>
              <a:t>100 Gbps </a:t>
            </a:r>
          </a:p>
          <a:p>
            <a:pPr lvl="0" algn="ctr">
              <a:defRPr/>
            </a:pPr>
            <a:r>
              <a:rPr lang="en-GB" sz="1400" b="1">
                <a:solidFill>
                  <a:srgbClr val="31261C"/>
                </a:solidFill>
                <a:latin typeface="Eurostile" panose="020B0504020202050204" pitchFamily="34" charset="77"/>
                <a:ea typeface="Roboto Black"/>
              </a:rPr>
              <a:t>External Firewall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904E7649-C3AD-DD25-A3B1-8FC91FC0C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MWA and Pawsey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C644CE-1556-9BFC-2E80-9572D84D1612}"/>
              </a:ext>
            </a:extLst>
          </p:cNvPr>
          <p:cNvGrpSpPr/>
          <p:nvPr/>
        </p:nvGrpSpPr>
        <p:grpSpPr>
          <a:xfrm>
            <a:off x="5106211" y="327075"/>
            <a:ext cx="2175177" cy="2874154"/>
            <a:chOff x="3208350" y="327075"/>
            <a:chExt cx="2175177" cy="2874154"/>
          </a:xfrm>
        </p:grpSpPr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B3DA6A3E-0050-7D58-FBC2-DF2D95DB8D77}"/>
                </a:ext>
              </a:extLst>
            </p:cNvPr>
            <p:cNvCxnSpPr/>
            <p:nvPr/>
          </p:nvCxnSpPr>
          <p:spPr>
            <a:xfrm flipV="1">
              <a:off x="4265817" y="2288050"/>
              <a:ext cx="0" cy="913179"/>
            </a:xfrm>
            <a:prstGeom prst="line">
              <a:avLst/>
            </a:prstGeom>
            <a:ln w="38100">
              <a:solidFill>
                <a:srgbClr val="D4C89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FDFDB9BF-7384-8A4F-A853-9E8BD4DA3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7001"/>
            <a:stretch/>
          </p:blipFill>
          <p:spPr>
            <a:xfrm>
              <a:off x="3715707" y="2836326"/>
              <a:ext cx="156002" cy="241869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E567D3B9-84D2-A34F-9291-96A1184EE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99"/>
            <a:stretch/>
          </p:blipFill>
          <p:spPr>
            <a:xfrm>
              <a:off x="4636472" y="2848741"/>
              <a:ext cx="206802" cy="241869"/>
            </a:xfrm>
            <a:prstGeom prst="rect">
              <a:avLst/>
            </a:prstGeom>
          </p:spPr>
        </p:pic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7D062403-603C-3A4A-80E2-4C81E49D9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844" y="2836325"/>
              <a:ext cx="815561" cy="2667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D9CB76A-FBC4-F34A-8DDB-01DA3540136F}"/>
                </a:ext>
              </a:extLst>
            </p:cNvPr>
            <p:cNvSpPr txBox="1"/>
            <p:nvPr/>
          </p:nvSpPr>
          <p:spPr>
            <a:xfrm>
              <a:off x="3937435" y="2837035"/>
              <a:ext cx="713964" cy="234286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>
                  <a:ln>
                    <a:noFill/>
                  </a:ln>
                  <a:solidFill>
                    <a:srgbClr val="31261C"/>
                  </a:solidFill>
                  <a:effectLst/>
                  <a:uLnTx/>
                  <a:uFillTx/>
                  <a:latin typeface="Eurostile" panose="020B0504020202050204" pitchFamily="34" charset="77"/>
                  <a:ea typeface="Roboto Black"/>
                  <a:cs typeface="+mn-cs"/>
                </a:rPr>
                <a:t>100 Gbps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31261C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E08778F-2295-1E54-4ECC-D7342E9B4ECC}"/>
                </a:ext>
              </a:extLst>
            </p:cNvPr>
            <p:cNvSpPr txBox="1"/>
            <p:nvPr/>
          </p:nvSpPr>
          <p:spPr>
            <a:xfrm>
              <a:off x="3208350" y="2391408"/>
              <a:ext cx="217517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1400" b="1" dirty="0">
                  <a:solidFill>
                    <a:srgbClr val="31261C"/>
                  </a:solidFill>
                  <a:latin typeface="Eurostile" panose="020B0504020202050204" pitchFamily="34" charset="77"/>
                </a:rPr>
                <a:t>Setonix Supercomputer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DCB4D-ED41-CDF5-96BA-81548AEDC3E6}"/>
                </a:ext>
              </a:extLst>
            </p:cNvPr>
            <p:cNvGrpSpPr/>
            <p:nvPr/>
          </p:nvGrpSpPr>
          <p:grpSpPr>
            <a:xfrm>
              <a:off x="3362647" y="327075"/>
              <a:ext cx="1799751" cy="1960974"/>
              <a:chOff x="3362647" y="327075"/>
              <a:chExt cx="1799751" cy="1960974"/>
            </a:xfrm>
            <a:effectLst>
              <a:glow rad="342900">
                <a:srgbClr val="FFC000"/>
              </a:glow>
            </a:effectLst>
          </p:grpSpPr>
          <p:pic>
            <p:nvPicPr>
              <p:cNvPr id="106" name="Picture 105" descr="A picture containing indoor, floor, ceiling, white&#10;&#10;Description automatically generated">
                <a:extLst>
                  <a:ext uri="{FF2B5EF4-FFF2-40B4-BE49-F238E27FC236}">
                    <a16:creationId xmlns:a16="http://schemas.microsoft.com/office/drawing/2014/main" id="{2BE76A60-36CE-909F-DB9F-50EF8E625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duotone>
                  <a:prstClr val="black"/>
                  <a:srgbClr val="D4C89E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613" t="2105" r="53175"/>
              <a:stretch/>
            </p:blipFill>
            <p:spPr>
              <a:xfrm>
                <a:off x="3362647" y="327075"/>
                <a:ext cx="1799751" cy="1960974"/>
              </a:xfrm>
              <a:custGeom>
                <a:avLst/>
                <a:gdLst>
                  <a:gd name="connsiteX0" fmla="*/ 1000753 w 2001506"/>
                  <a:gd name="connsiteY0" fmla="*/ 0 h 2315103"/>
                  <a:gd name="connsiteX1" fmla="*/ 2001506 w 2001506"/>
                  <a:gd name="connsiteY1" fmla="*/ 500377 h 2315103"/>
                  <a:gd name="connsiteX2" fmla="*/ 2001506 w 2001506"/>
                  <a:gd name="connsiteY2" fmla="*/ 1817563 h 2315103"/>
                  <a:gd name="connsiteX3" fmla="*/ 1006424 w 2001506"/>
                  <a:gd name="connsiteY3" fmla="*/ 2315103 h 2315103"/>
                  <a:gd name="connsiteX4" fmla="*/ 995082 w 2001506"/>
                  <a:gd name="connsiteY4" fmla="*/ 2315103 h 2315103"/>
                  <a:gd name="connsiteX5" fmla="*/ 0 w 2001506"/>
                  <a:gd name="connsiteY5" fmla="*/ 1817563 h 2315103"/>
                  <a:gd name="connsiteX6" fmla="*/ 0 w 2001506"/>
                  <a:gd name="connsiteY6" fmla="*/ 500377 h 2315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506" h="2315103">
                    <a:moveTo>
                      <a:pt x="1000753" y="0"/>
                    </a:moveTo>
                    <a:lnTo>
                      <a:pt x="2001506" y="500377"/>
                    </a:lnTo>
                    <a:lnTo>
                      <a:pt x="2001506" y="1817563"/>
                    </a:lnTo>
                    <a:lnTo>
                      <a:pt x="1006424" y="2315103"/>
                    </a:lnTo>
                    <a:lnTo>
                      <a:pt x="995082" y="2315103"/>
                    </a:lnTo>
                    <a:lnTo>
                      <a:pt x="0" y="1817563"/>
                    </a:lnTo>
                    <a:lnTo>
                      <a:pt x="0" y="500377"/>
                    </a:lnTo>
                    <a:close/>
                  </a:path>
                </a:pathLst>
              </a:custGeom>
            </p:spPr>
          </p:pic>
          <p:sp>
            <p:nvSpPr>
              <p:cNvPr id="127" name="Rounded Rectangle 23">
                <a:extLst>
                  <a:ext uri="{FF2B5EF4-FFF2-40B4-BE49-F238E27FC236}">
                    <a16:creationId xmlns:a16="http://schemas.microsoft.com/office/drawing/2014/main" id="{11E0588E-4EB2-4E4F-8B94-3BE5CEA891FF}"/>
                  </a:ext>
                </a:extLst>
              </p:cNvPr>
              <p:cNvSpPr/>
              <p:nvPr/>
            </p:nvSpPr>
            <p:spPr>
              <a:xfrm>
                <a:off x="3404955" y="1186173"/>
                <a:ext cx="1753610" cy="29179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lvl="0" algn="ctr">
                  <a:defRPr/>
                </a:pPr>
                <a:r>
                  <a:rPr lang="en-US" sz="1200" b="1" dirty="0">
                    <a:solidFill>
                      <a:schemeClr val="bg1"/>
                    </a:solidFill>
                    <a:latin typeface="Eurostile" panose="020B0504020202050204" pitchFamily="34" charset="77"/>
                  </a:rPr>
                  <a:t>200,000+ Cores, 700+ GPUs, 100Gbps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7982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E8A5978-5E39-F741-9D2C-73556F7E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3" y="457200"/>
            <a:ext cx="4259967" cy="1600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24242"/>
                </a:solidFill>
              </a:rPr>
              <a:t>PACER: extreme scale computing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490671E-A75F-B14D-8801-1DB502B87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03" y="2558716"/>
            <a:ext cx="4604783" cy="3309424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$3m program providing early access to tools and infrastructure, co-funded postdoctoral and PhD roles plus </a:t>
            </a:r>
            <a:r>
              <a:rPr lang="en-AU" dirty="0" err="1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Pawsey</a:t>
            </a: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 expertise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AU" dirty="0">
              <a:solidFill>
                <a:srgbClr val="2B2B2D"/>
              </a:solidFill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10+ projects, 18 institutions, 60+ researchers, national and international collaborations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AU" dirty="0">
              <a:solidFill>
                <a:srgbClr val="2B2B2D"/>
              </a:solidFill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Knowledge sharing at </a:t>
            </a:r>
            <a:r>
              <a:rPr lang="en-AU" dirty="0" err="1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Pcon</a:t>
            </a: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 2021 - </a:t>
            </a: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  <a:hlinkClick r:id="rId3"/>
              </a:rPr>
              <a:t>https://pawsey.org.au/pacer-changing-the-science-and-research-landscape/</a:t>
            </a:r>
            <a:r>
              <a:rPr lang="en-AU" dirty="0">
                <a:solidFill>
                  <a:srgbClr val="2B2B2D"/>
                </a:solidFill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AU" dirty="0">
              <a:solidFill>
                <a:srgbClr val="2B2B2D"/>
              </a:solidFill>
              <a:ea typeface="Roboto" panose="02000000000000000000" pitchFamily="2" charset="0"/>
              <a:cs typeface="Poppins" panose="00000500000000000000" pitchFamily="2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endParaRPr lang="en-AU" dirty="0">
              <a:solidFill>
                <a:srgbClr val="2B2B2D"/>
              </a:solidFill>
              <a:ea typeface="Roboto" panose="02000000000000000000" pitchFamily="2" charset="0"/>
              <a:cs typeface="Poppins" panose="00000500000000000000" pitchFamily="2" charset="0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5D731FC-4267-184E-80D1-3EB59CBA2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3999"/>
              </a:lnSpc>
            </a:pPr>
            <a:r>
              <a:rPr lang="en-US" dirty="0">
                <a:latin typeface="Eurostile"/>
              </a:rPr>
              <a:t>MWA and Pawsey</a:t>
            </a:r>
            <a:endParaRPr lang="en-US" b="0" dirty="0">
              <a:latin typeface="Eurostile"/>
            </a:endParaRPr>
          </a:p>
          <a:p>
            <a:pPr>
              <a:lnSpc>
                <a:spcPct val="113999"/>
              </a:lnSpc>
            </a:pPr>
            <a:endParaRPr lang="en-US" dirty="0"/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337E118F-02F0-0F4C-AE70-3B5A92115B41}"/>
              </a:ext>
            </a:extLst>
          </p:cNvPr>
          <p:cNvSpPr txBox="1">
            <a:spLocks/>
          </p:cNvSpPr>
          <p:nvPr/>
        </p:nvSpPr>
        <p:spPr>
          <a:xfrm>
            <a:off x="960103" y="2165685"/>
            <a:ext cx="3932237" cy="393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Strategic 3-year Partnership Program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57BCD-92D0-684F-AF49-906A6650A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174" y="1050248"/>
            <a:ext cx="6466325" cy="45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4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0E8A5978-5E39-F741-9D2C-73556F7E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3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424242"/>
                </a:solidFill>
              </a:rPr>
              <a:t>Supporting our Future Leaders</a:t>
            </a:r>
          </a:p>
        </p:txBody>
      </p:sp>
      <p:sp useBgFill="1">
        <p:nvSpPr>
          <p:cNvPr id="19" name="Text Placeholder 18">
            <a:extLst>
              <a:ext uri="{FF2B5EF4-FFF2-40B4-BE49-F238E27FC236}">
                <a16:creationId xmlns:a16="http://schemas.microsoft.com/office/drawing/2014/main" id="{7490671E-A75F-B14D-8801-1DB502B87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03" y="2558716"/>
            <a:ext cx="3932237" cy="30215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Pawsey</a:t>
            </a:r>
            <a:r>
              <a:rPr lang="en-US" dirty="0">
                <a:solidFill>
                  <a:schemeClr val="tx1"/>
                </a:solidFill>
              </a:rPr>
              <a:t> Internship Program success stories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Launch of </a:t>
            </a:r>
            <a:r>
              <a:rPr lang="en-US" dirty="0" err="1">
                <a:solidFill>
                  <a:schemeClr val="tx1"/>
                </a:solidFill>
              </a:rPr>
              <a:t>Learn@Pawsey</a:t>
            </a:r>
            <a:r>
              <a:rPr lang="en-US" dirty="0">
                <a:solidFill>
                  <a:schemeClr val="tx1"/>
                </a:solidFill>
              </a:rPr>
              <a:t> – data science education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Launch of </a:t>
            </a:r>
            <a:r>
              <a:rPr lang="en-US" dirty="0" err="1">
                <a:solidFill>
                  <a:schemeClr val="tx1"/>
                </a:solidFill>
              </a:rPr>
              <a:t>DResSA</a:t>
            </a:r>
            <a:r>
              <a:rPr lang="en-US" dirty="0">
                <a:solidFill>
                  <a:schemeClr val="tx1"/>
                </a:solidFill>
              </a:rPr>
              <a:t> - Digital Research Skills Australasia </a:t>
            </a:r>
            <a:r>
              <a:rPr lang="en-US" dirty="0">
                <a:solidFill>
                  <a:schemeClr val="tx1"/>
                </a:solidFill>
                <a:hlinkClick r:id="rId2"/>
              </a:rPr>
              <a:t>https://dresa.org.au/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5D731FC-4267-184E-80D1-3EB59CBA2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3999"/>
              </a:lnSpc>
            </a:pPr>
            <a:r>
              <a:rPr lang="en-US" dirty="0">
                <a:latin typeface="Eurostile"/>
              </a:rPr>
              <a:t>MWA and Pawsey</a:t>
            </a:r>
            <a:endParaRPr lang="en-US" b="0" dirty="0">
              <a:latin typeface="Eurostile"/>
            </a:endParaRPr>
          </a:p>
          <a:p>
            <a:pPr>
              <a:lnSpc>
                <a:spcPct val="113999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337E118F-02F0-0F4C-AE70-3B5A92115B41}"/>
              </a:ext>
            </a:extLst>
          </p:cNvPr>
          <p:cNvSpPr txBox="1">
            <a:spLocks/>
          </p:cNvSpPr>
          <p:nvPr/>
        </p:nvSpPr>
        <p:spPr>
          <a:xfrm>
            <a:off x="960103" y="2165684"/>
            <a:ext cx="3932237" cy="497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4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Eurostile" panose="020B0504020202050204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rostile" panose="020B0504020202050204" pitchFamily="34" charset="77"/>
                <a:ea typeface="+mn-ea"/>
                <a:cs typeface="+mn-cs"/>
              </a:rPr>
              <a:t>Education and Training Update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rostile" panose="020B0504020202050204" pitchFamily="34" charset="77"/>
              <a:ea typeface="+mn-ea"/>
              <a:cs typeface="+mn-cs"/>
            </a:endParaRPr>
          </a:p>
        </p:txBody>
      </p:sp>
      <p:pic>
        <p:nvPicPr>
          <p:cNvPr id="7" name="Google Shape;237;g1101e174123_6_18">
            <a:extLst>
              <a:ext uri="{FF2B5EF4-FFF2-40B4-BE49-F238E27FC236}">
                <a16:creationId xmlns:a16="http://schemas.microsoft.com/office/drawing/2014/main" id="{35C6C747-253C-9A4D-930F-AE806DFBD241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089" y="473242"/>
            <a:ext cx="7115315" cy="5336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65E89C-FDEB-0D4A-B6CA-12CC96B4E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645" y="4933078"/>
            <a:ext cx="2068679" cy="104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07E2-B903-9807-9622-18140F865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61" y="275362"/>
            <a:ext cx="3630964" cy="2083790"/>
          </a:xfrm>
        </p:spPr>
        <p:txBody>
          <a:bodyPr/>
          <a:lstStyle/>
          <a:p>
            <a:r>
              <a:rPr lang="en-US" dirty="0"/>
              <a:t>Outcomes: World Leading Science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7E4F35-850A-C09B-4A42-F3DFBD37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MWA and Pawsey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DCD2EB-31CE-DDD3-2517-CF987BEB3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368" y="265477"/>
            <a:ext cx="6975976" cy="58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53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W005 PPT 16.9 Presentation.pptx" id="{66E947EB-D81E-4B23-B38E-1C79D376CA78}" vid="{E9A94B84-2897-44BE-8D4C-092A7904C24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W005 PPT 16.9 Presentation.pptx" id="{66E947EB-D81E-4B23-B38E-1C79D376CA78}" vid="{0BD2551A-AD97-4017-8364-31384944AF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867</TotalTime>
  <Words>802</Words>
  <Application>Microsoft Macintosh PowerPoint</Application>
  <PresentationFormat>Widescreen</PresentationFormat>
  <Paragraphs>134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Eurostile</vt:lpstr>
      <vt:lpstr>Wingdings</vt:lpstr>
      <vt:lpstr>Office Theme</vt:lpstr>
      <vt:lpstr>1_Office Theme</vt:lpstr>
      <vt:lpstr>MWA and Pawsey: together for 47 petabytes and counting</vt:lpstr>
      <vt:lpstr>Acknowledgment  of Country</vt:lpstr>
      <vt:lpstr>A Partnership for HPC</vt:lpstr>
      <vt:lpstr>The Storage journey at Pawsey</vt:lpstr>
      <vt:lpstr>The Capital Refresh  and The Process</vt:lpstr>
      <vt:lpstr>PowerPoint Presentation</vt:lpstr>
      <vt:lpstr>PACER: extreme scale computing</vt:lpstr>
      <vt:lpstr>Supporting our Future Leaders</vt:lpstr>
      <vt:lpstr>Outcomes: World Leading Science</vt:lpstr>
      <vt:lpstr>Outcomes: Leading science culture in Australia</vt:lpstr>
      <vt:lpstr>The Foreseeable Future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Slideshow Title</dc:title>
  <dc:creator>Gray, Mark (Pawsey, Kensington WA)</dc:creator>
  <cp:lastModifiedBy>Gray, Mark (Pawsey, Kensington WA)</cp:lastModifiedBy>
  <cp:revision>18</cp:revision>
  <dcterms:created xsi:type="dcterms:W3CDTF">2023-07-24T03:24:21Z</dcterms:created>
  <dcterms:modified xsi:type="dcterms:W3CDTF">2023-07-24T17:51:36Z</dcterms:modified>
</cp:coreProperties>
</file>