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3"/>
  </p:sldMasterIdLst>
  <p:notesMasterIdLst>
    <p:notesMasterId r:id="rId28"/>
  </p:notesMasterIdLst>
  <p:handoutMasterIdLst>
    <p:handoutMasterId r:id="rId29"/>
  </p:handoutMasterIdLst>
  <p:sldIdLst>
    <p:sldId id="263" r:id="rId4"/>
    <p:sldId id="257" r:id="rId5"/>
    <p:sldId id="267" r:id="rId6"/>
    <p:sldId id="274" r:id="rId7"/>
    <p:sldId id="258" r:id="rId8"/>
    <p:sldId id="269" r:id="rId9"/>
    <p:sldId id="268" r:id="rId10"/>
    <p:sldId id="278" r:id="rId11"/>
    <p:sldId id="273" r:id="rId12"/>
    <p:sldId id="271" r:id="rId13"/>
    <p:sldId id="272" r:id="rId14"/>
    <p:sldId id="259" r:id="rId15"/>
    <p:sldId id="261" r:id="rId16"/>
    <p:sldId id="277" r:id="rId17"/>
    <p:sldId id="260" r:id="rId18"/>
    <p:sldId id="266" r:id="rId19"/>
    <p:sldId id="270" r:id="rId20"/>
    <p:sldId id="275" r:id="rId21"/>
    <p:sldId id="276" r:id="rId22"/>
    <p:sldId id="262" r:id="rId23"/>
    <p:sldId id="279" r:id="rId24"/>
    <p:sldId id="282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9"/>
    <p:restoredTop sz="70175"/>
  </p:normalViewPr>
  <p:slideViewPr>
    <p:cSldViewPr snapToGrid="0" snapToObjects="1">
      <p:cViewPr varScale="1">
        <p:scale>
          <a:sx n="47" d="100"/>
          <a:sy n="47" d="100"/>
        </p:scale>
        <p:origin x="15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22159B-1912-B04D-BE83-0E2FEC02DA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96990-3D42-DF4C-8553-B1538DC14F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4BE66-C57E-DA42-942F-BD8E45E741E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BCD24-2642-084D-B3CB-F32ED85764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706C5-3229-EE41-AE55-72303412E2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C5D30-024F-AA4D-B691-7D008F7C6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23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72C03-4E4C-AA4E-B882-6AE0005B43B6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AF312-04BC-404D-B3FA-138D6D528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5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23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collaborative works – Manchester 2018(?) opening of shared sky</a:t>
            </a:r>
          </a:p>
          <a:p>
            <a:r>
              <a:rPr lang="en-US" dirty="0"/>
              <a:t>Ask – recognize the design? – show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58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11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Winner dome fest Best educational award</a:t>
            </a:r>
          </a:p>
          <a:p>
            <a:r>
              <a:rPr lang="en-US" dirty="0"/>
              <a:t>Finalist WA premier 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Premier's Science Awards in the 'Chevron Science Engagement Initiative of the Year' category</a:t>
            </a:r>
          </a:p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LA, Canada,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80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17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04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78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Pawzy</a:t>
            </a:r>
            <a:r>
              <a:rPr lang="en-US" dirty="0"/>
              <a:t> super computer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45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72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10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30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 of YA</a:t>
            </a:r>
          </a:p>
          <a:p>
            <a:r>
              <a:rPr lang="en-US" dirty="0"/>
              <a:t>History of Yamaji country &amp; language groups of which Wajarri is where the MRO is located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81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Yamaji Calisto – immersion of two cultural storylines Italian Ursula Major – Bear Constellation and newly formed contemporary song lyric sequence of ‘Yamaji Calisto’ and his ascent to earth and meeting the Yamaji peoples. </a:t>
            </a:r>
          </a:p>
          <a:p>
            <a:r>
              <a:rPr lang="en-US" dirty="0"/>
              <a:t>Exhibition revisiting the night sky in November</a:t>
            </a:r>
          </a:p>
          <a:p>
            <a:r>
              <a:rPr lang="en-US" dirty="0"/>
              <a:t>Commenced discussions with </a:t>
            </a:r>
            <a:r>
              <a:rPr lang="en-US" dirty="0" err="1"/>
              <a:t>Singaporian</a:t>
            </a:r>
            <a:r>
              <a:rPr lang="en-US" dirty="0"/>
              <a:t> based artist Isabella Ong and how we could work with her collaboratively on the Lucy in the Sky with Debris</a:t>
            </a:r>
          </a:p>
          <a:p>
            <a:r>
              <a:rPr lang="en-US" dirty="0"/>
              <a:t>Work towards a Telstra awards entry – show 3D printed item….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26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70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15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98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Two vastly different groups of people artist (emotive/subjective) vs scientist (facts and figures) – common thread – night sky</a:t>
            </a:r>
            <a:endParaRPr lang="en-AU" altLang="en-US" sz="1200" dirty="0"/>
          </a:p>
          <a:p>
            <a:r>
              <a:rPr lang="en-AU" altLang="en-US" sz="1200" dirty="0"/>
              <a:t>Sustainable collaborative project between astronomers of International Centre for Radio Astronomy Research (ICRAR), Yamaji Art Centre , CSIRO and  MWDC  exploring Aboriginal art and astronomy as part of the 2009 International Year of Astronomy.</a:t>
            </a:r>
            <a:endParaRPr lang="en-US" dirty="0"/>
          </a:p>
          <a:p>
            <a:r>
              <a:rPr lang="en-US" dirty="0"/>
              <a:t>Collaborative cross cultural exchange of knowledge – developed concurrently with </a:t>
            </a:r>
            <a:r>
              <a:rPr lang="en-US" dirty="0" err="1"/>
              <a:t>Aust</a:t>
            </a:r>
            <a:r>
              <a:rPr lang="en-US" dirty="0"/>
              <a:t> bid for the SKA</a:t>
            </a:r>
          </a:p>
          <a:p>
            <a:r>
              <a:rPr lang="en-US" dirty="0"/>
              <a:t>Meeting Steven</a:t>
            </a:r>
          </a:p>
          <a:p>
            <a:r>
              <a:rPr lang="en-US" dirty="0"/>
              <a:t>Included visits to the site with TO and artists</a:t>
            </a:r>
          </a:p>
          <a:p>
            <a:r>
              <a:rPr lang="en-US" dirty="0"/>
              <a:t>Shared stories of the night sky – Emu in the Sky and Seven sisters </a:t>
            </a:r>
          </a:p>
          <a:p>
            <a:r>
              <a:rPr lang="en-US" dirty="0"/>
              <a:t>Artist first time looking through the lens of a telescope and listening to the sounds of the universe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99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47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Shared sky: YA and South Africa</a:t>
            </a:r>
          </a:p>
          <a:p>
            <a:r>
              <a:rPr lang="en-US" dirty="0"/>
              <a:t>Exhibition history (local, Canberra, Berlin in Germany, </a:t>
            </a:r>
            <a:r>
              <a:rPr lang="en-US" dirty="0" err="1"/>
              <a:t>Eurpean</a:t>
            </a:r>
            <a:r>
              <a:rPr lang="en-US" dirty="0"/>
              <a:t> parliament brussels Belgium, the Hague Netherlands, Manchester, </a:t>
            </a:r>
            <a:r>
              <a:rPr lang="en-US" dirty="0" err="1"/>
              <a:t>spain</a:t>
            </a:r>
            <a:endParaRPr lang="en-US" dirty="0"/>
          </a:p>
          <a:p>
            <a:r>
              <a:rPr lang="en-US" dirty="0"/>
              <a:t>Manchester visit – collaborative  - use of antennas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6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sky works……</a:t>
            </a:r>
          </a:p>
          <a:p>
            <a:r>
              <a:rPr lang="en-US" dirty="0"/>
              <a:t>Artist interpretation of night sky and cultural stories – emu season</a:t>
            </a:r>
          </a:p>
          <a:p>
            <a:r>
              <a:rPr lang="en-US" dirty="0"/>
              <a:t>Lacerta – Margaret Whitehurst – story of listening to static sounds of the universe</a:t>
            </a:r>
          </a:p>
          <a:p>
            <a:r>
              <a:rPr lang="en-US" dirty="0"/>
              <a:t>Emu in the sky – Craig ‘chook’ Pickett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22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Jupiter and the 10 moons – Barbara </a:t>
            </a:r>
            <a:r>
              <a:rPr lang="en-US" dirty="0" err="1"/>
              <a:t>merritt</a:t>
            </a:r>
            <a:endParaRPr lang="en-US" dirty="0"/>
          </a:p>
          <a:p>
            <a:r>
              <a:rPr lang="en-US" dirty="0"/>
              <a:t>Emu in the Sky – Margaret Whitehurst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63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</a:t>
            </a:r>
            <a:r>
              <a:rPr lang="en-US" dirty="0" err="1"/>
              <a:t>unkown</a:t>
            </a:r>
            <a:r>
              <a:rPr lang="en-US" dirty="0"/>
              <a:t>.....Karen </a:t>
            </a:r>
            <a:r>
              <a:rPr lang="en-US" dirty="0" err="1"/>
              <a:t>Comeagain</a:t>
            </a:r>
            <a:endParaRPr lang="en-US" dirty="0"/>
          </a:p>
          <a:p>
            <a:r>
              <a:rPr lang="en-US" dirty="0"/>
              <a:t>Sound waves – Gemma Merritt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76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Cant be here today but Voice of the artist important….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AF312-04BC-404D-B3FA-138D6D5284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QLu0Hc88Ao?feature=oembed" TargetMode="Externa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Dr5EHToxI8?feature=oembed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B2FC-BA3D-5248-A42F-A18500FD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BB491E-C058-224C-BEE5-BC9345F44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28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3A9CA0-88A6-1E4B-9EA9-AE2038102F76}"/>
              </a:ext>
            </a:extLst>
          </p:cNvPr>
          <p:cNvSpPr txBox="1"/>
          <p:nvPr/>
        </p:nvSpPr>
        <p:spPr>
          <a:xfrm>
            <a:off x="3543300" y="1371600"/>
            <a:ext cx="5054600" cy="1054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E524094-83C3-8A44-B57A-88F7238DD83F}"/>
              </a:ext>
            </a:extLst>
          </p:cNvPr>
          <p:cNvSpPr/>
          <p:nvPr/>
        </p:nvSpPr>
        <p:spPr>
          <a:xfrm rot="2018498">
            <a:off x="2262992" y="-2867518"/>
            <a:ext cx="7699231" cy="12609293"/>
          </a:xfrm>
          <a:custGeom>
            <a:avLst/>
            <a:gdLst>
              <a:gd name="connsiteX0" fmla="*/ 6018389 w 7699231"/>
              <a:gd name="connsiteY0" fmla="*/ 67628 h 12609293"/>
              <a:gd name="connsiteX1" fmla="*/ 6171390 w 7699231"/>
              <a:gd name="connsiteY1" fmla="*/ 18128 h 12609293"/>
              <a:gd name="connsiteX2" fmla="*/ 7271485 w 7699231"/>
              <a:gd name="connsiteY2" fmla="*/ 37 h 12609293"/>
              <a:gd name="connsiteX3" fmla="*/ 7551039 w 7699231"/>
              <a:gd name="connsiteY3" fmla="*/ 270546 h 12609293"/>
              <a:gd name="connsiteX4" fmla="*/ 7699231 w 7699231"/>
              <a:gd name="connsiteY4" fmla="*/ 9281875 h 12609293"/>
              <a:gd name="connsiteX5" fmla="*/ 6049073 w 7699231"/>
              <a:gd name="connsiteY5" fmla="*/ 9309012 h 12609293"/>
              <a:gd name="connsiteX6" fmla="*/ 5900881 w 7699231"/>
              <a:gd name="connsiteY6" fmla="*/ 297683 h 12609293"/>
              <a:gd name="connsiteX7" fmla="*/ 6018389 w 7699231"/>
              <a:gd name="connsiteY7" fmla="*/ 67628 h 12609293"/>
              <a:gd name="connsiteX8" fmla="*/ 3218095 w 7699231"/>
              <a:gd name="connsiteY8" fmla="*/ 1684805 h 12609293"/>
              <a:gd name="connsiteX9" fmla="*/ 3371888 w 7699231"/>
              <a:gd name="connsiteY9" fmla="*/ 1637827 h 12609293"/>
              <a:gd name="connsiteX10" fmla="*/ 4472131 w 7699231"/>
              <a:gd name="connsiteY10" fmla="*/ 1637827 h 12609293"/>
              <a:gd name="connsiteX11" fmla="*/ 4747200 w 7699231"/>
              <a:gd name="connsiteY11" fmla="*/ 1912896 h 12609293"/>
              <a:gd name="connsiteX12" fmla="*/ 4747200 w 7699231"/>
              <a:gd name="connsiteY12" fmla="*/ 10897154 h 12609293"/>
              <a:gd name="connsiteX13" fmla="*/ 3096819 w 7699231"/>
              <a:gd name="connsiteY13" fmla="*/ 10897154 h 12609293"/>
              <a:gd name="connsiteX14" fmla="*/ 3096819 w 7699231"/>
              <a:gd name="connsiteY14" fmla="*/ 1912896 h 12609293"/>
              <a:gd name="connsiteX15" fmla="*/ 3218095 w 7699231"/>
              <a:gd name="connsiteY15" fmla="*/ 1684805 h 12609293"/>
              <a:gd name="connsiteX16" fmla="*/ 418323 w 7699231"/>
              <a:gd name="connsiteY16" fmla="*/ 2855768 h 12609293"/>
              <a:gd name="connsiteX17" fmla="*/ 573482 w 7699231"/>
              <a:gd name="connsiteY17" fmla="*/ 2813517 h 12609293"/>
              <a:gd name="connsiteX18" fmla="*/ 1673210 w 7699231"/>
              <a:gd name="connsiteY18" fmla="*/ 2847178 h 12609293"/>
              <a:gd name="connsiteX19" fmla="*/ 1939735 w 7699231"/>
              <a:gd name="connsiteY19" fmla="*/ 3130534 h 12609293"/>
              <a:gd name="connsiteX20" fmla="*/ 1649608 w 7699231"/>
              <a:gd name="connsiteY20" fmla="*/ 12609293 h 12609293"/>
              <a:gd name="connsiteX21" fmla="*/ 0 w 7699231"/>
              <a:gd name="connsiteY21" fmla="*/ 12558802 h 12609293"/>
              <a:gd name="connsiteX22" fmla="*/ 290127 w 7699231"/>
              <a:gd name="connsiteY22" fmla="*/ 3080042 h 12609293"/>
              <a:gd name="connsiteX23" fmla="*/ 418323 w 7699231"/>
              <a:gd name="connsiteY23" fmla="*/ 2855768 h 12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699231" h="12609293">
                <a:moveTo>
                  <a:pt x="6018389" y="67628"/>
                </a:moveTo>
                <a:cubicBezTo>
                  <a:pt x="6061797" y="37251"/>
                  <a:pt x="6114429" y="19065"/>
                  <a:pt x="6171390" y="18128"/>
                </a:cubicBezTo>
                <a:lnTo>
                  <a:pt x="7271485" y="37"/>
                </a:lnTo>
                <a:cubicBezTo>
                  <a:pt x="7423379" y="-2461"/>
                  <a:pt x="7548541" y="118651"/>
                  <a:pt x="7551039" y="270546"/>
                </a:cubicBezTo>
                <a:lnTo>
                  <a:pt x="7699231" y="9281875"/>
                </a:lnTo>
                <a:lnTo>
                  <a:pt x="6049073" y="9309012"/>
                </a:lnTo>
                <a:lnTo>
                  <a:pt x="5900881" y="297683"/>
                </a:lnTo>
                <a:cubicBezTo>
                  <a:pt x="5899320" y="202748"/>
                  <a:pt x="5946044" y="118257"/>
                  <a:pt x="6018389" y="67628"/>
                </a:cubicBezTo>
                <a:close/>
                <a:moveTo>
                  <a:pt x="3218095" y="1684805"/>
                </a:moveTo>
                <a:cubicBezTo>
                  <a:pt x="3261996" y="1655146"/>
                  <a:pt x="3314920" y="1637827"/>
                  <a:pt x="3371888" y="1637827"/>
                </a:cubicBezTo>
                <a:lnTo>
                  <a:pt x="4472131" y="1637827"/>
                </a:lnTo>
                <a:cubicBezTo>
                  <a:pt x="4624047" y="1637827"/>
                  <a:pt x="4747200" y="1760980"/>
                  <a:pt x="4747200" y="1912896"/>
                </a:cubicBezTo>
                <a:lnTo>
                  <a:pt x="4747200" y="10897154"/>
                </a:lnTo>
                <a:lnTo>
                  <a:pt x="3096819" y="10897154"/>
                </a:lnTo>
                <a:lnTo>
                  <a:pt x="3096819" y="1912896"/>
                </a:lnTo>
                <a:cubicBezTo>
                  <a:pt x="3096819" y="1817949"/>
                  <a:pt x="3144926" y="1734237"/>
                  <a:pt x="3218095" y="1684805"/>
                </a:cubicBezTo>
                <a:close/>
                <a:moveTo>
                  <a:pt x="418323" y="2855768"/>
                </a:moveTo>
                <a:cubicBezTo>
                  <a:pt x="463112" y="2827465"/>
                  <a:pt x="516541" y="2811774"/>
                  <a:pt x="573482" y="2813517"/>
                </a:cubicBezTo>
                <a:lnTo>
                  <a:pt x="1673210" y="2847178"/>
                </a:lnTo>
                <a:cubicBezTo>
                  <a:pt x="1825055" y="2851826"/>
                  <a:pt x="1944383" y="2978689"/>
                  <a:pt x="1939735" y="3130534"/>
                </a:cubicBezTo>
                <a:lnTo>
                  <a:pt x="1649608" y="12609293"/>
                </a:lnTo>
                <a:lnTo>
                  <a:pt x="0" y="12558802"/>
                </a:lnTo>
                <a:lnTo>
                  <a:pt x="290127" y="3080042"/>
                </a:lnTo>
                <a:cubicBezTo>
                  <a:pt x="293032" y="2985139"/>
                  <a:pt x="343677" y="2902938"/>
                  <a:pt x="418323" y="285576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2DED42-4F82-AC42-B068-454B3B07C587}"/>
              </a:ext>
            </a:extLst>
          </p:cNvPr>
          <p:cNvSpPr/>
          <p:nvPr/>
        </p:nvSpPr>
        <p:spPr>
          <a:xfrm rot="5400000">
            <a:off x="5417634" y="0"/>
            <a:ext cx="6690732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67000"/>
                  <a:alpha val="10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082904-6DD8-A04A-B9E9-EF21C37DEB9B}"/>
              </a:ext>
            </a:extLst>
          </p:cNvPr>
          <p:cNvSpPr txBox="1"/>
          <p:nvPr/>
        </p:nvSpPr>
        <p:spPr>
          <a:xfrm>
            <a:off x="10388600" y="-16280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A63ADA-B524-9B44-A10B-7EEC8ECD9FF3}"/>
              </a:ext>
            </a:extLst>
          </p:cNvPr>
          <p:cNvSpPr txBox="1"/>
          <p:nvPr/>
        </p:nvSpPr>
        <p:spPr>
          <a:xfrm>
            <a:off x="6478050" y="2337590"/>
            <a:ext cx="541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YAMAJI ART – A Journey of Cultural Astronomy</a:t>
            </a:r>
          </a:p>
        </p:txBody>
      </p:sp>
    </p:spTree>
    <p:extLst>
      <p:ext uri="{BB962C8B-B14F-4D97-AF65-F5344CB8AC3E}">
        <p14:creationId xmlns:p14="http://schemas.microsoft.com/office/powerpoint/2010/main" val="2609573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60335C3-E8D5-C44C-9717-DE98E4010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9751" y="316897"/>
            <a:ext cx="5918370" cy="364966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EF6BEA-448D-7641-9B8B-474A2666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249" y="3025648"/>
            <a:ext cx="60960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48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29494-8F82-8D46-BF2B-679CC2B97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FF6EAD-A6B5-C546-90B2-5C619B6FD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30" y="50095"/>
            <a:ext cx="12103539" cy="6757809"/>
          </a:xfrm>
        </p:spPr>
      </p:pic>
    </p:spTree>
    <p:extLst>
      <p:ext uri="{BB962C8B-B14F-4D97-AF65-F5344CB8AC3E}">
        <p14:creationId xmlns:p14="http://schemas.microsoft.com/office/powerpoint/2010/main" val="1745703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D81A8-BFFF-3747-9712-7488A20DE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dreaming film – 180 immersive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B16D9-A059-9549-8171-7E20C91AD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Partnerships with Prospero Production and Curtin University</a:t>
            </a:r>
          </a:p>
          <a:p>
            <a:r>
              <a:rPr lang="en-US" dirty="0"/>
              <a:t>2 years filming</a:t>
            </a:r>
          </a:p>
          <a:p>
            <a:r>
              <a:rPr lang="en-US" dirty="0"/>
              <a:t>5 Artworks animated to represent and share cultural view</a:t>
            </a:r>
          </a:p>
          <a:p>
            <a:r>
              <a:rPr lang="en-US" dirty="0"/>
              <a:t>Immersive experience  - 180 degree dome</a:t>
            </a:r>
          </a:p>
          <a:p>
            <a:r>
              <a:rPr lang="en-US" dirty="0"/>
              <a:t>Touring agenda, nominations and awards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8E135-03EF-5346-9E05-CD009EA2B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721" y="2984205"/>
            <a:ext cx="4352260" cy="3264195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2477692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ar Dreaming - The story of the stars !">
            <a:hlinkClick r:id="" action="ppaction://media"/>
            <a:extLst>
              <a:ext uri="{FF2B5EF4-FFF2-40B4-BE49-F238E27FC236}">
                <a16:creationId xmlns:a16="http://schemas.microsoft.com/office/drawing/2014/main" id="{10ECFD41-621A-2E44-AABF-3FDB1BB5F7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95929" y="327804"/>
            <a:ext cx="10400142" cy="587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1B449D-80E6-0E44-905B-75EFDC2E7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97049" y="1136079"/>
            <a:ext cx="3799643" cy="253309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01803-9FB3-F44D-98D3-2FC763C44D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815" y="3040912"/>
            <a:ext cx="2643617" cy="3524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E5D40-C2AA-5F43-8768-FDF5A9FF9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586" y="512473"/>
            <a:ext cx="4224670" cy="28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BB36F5-C862-A743-8663-08CA9DD64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134" y="3752038"/>
            <a:ext cx="4220544" cy="2813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662CD4-473B-E44E-8E5D-AF438E6CF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2542" y="512473"/>
            <a:ext cx="3230339" cy="21592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700AF0-C333-8A49-92C0-FA2549CB36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03" y="4763386"/>
            <a:ext cx="3626442" cy="12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7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DFEBC-E118-5A4B-B40A-BEACD6EEA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80636-AE59-5D4E-9DF7-D9621B8EC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Public Art - ‘Eggs on the Foreshore’ – Seven Sisters</a:t>
            </a:r>
          </a:p>
          <a:p>
            <a:r>
              <a:rPr lang="en-US" sz="2000" dirty="0" err="1"/>
              <a:t>Antipodium</a:t>
            </a:r>
            <a:r>
              <a:rPr lang="en-US" sz="2000" dirty="0"/>
              <a:t> – fashion – Seven Sisters – Barbara Merritt </a:t>
            </a:r>
          </a:p>
          <a:p>
            <a:r>
              <a:rPr lang="en-US" sz="2000" dirty="0"/>
              <a:t>History of the world in 100 objects – British Museum</a:t>
            </a:r>
          </a:p>
          <a:p>
            <a:r>
              <a:rPr lang="en-US" sz="2000" dirty="0" err="1"/>
              <a:t>Pawzy</a:t>
            </a:r>
            <a:r>
              <a:rPr lang="en-US" sz="2000" dirty="0"/>
              <a:t> Super Computer</a:t>
            </a:r>
          </a:p>
          <a:p>
            <a:r>
              <a:rPr lang="en-US" sz="2000" dirty="0"/>
              <a:t>Royal Australian Mint</a:t>
            </a:r>
          </a:p>
        </p:txBody>
      </p:sp>
    </p:spTree>
    <p:extLst>
      <p:ext uri="{BB962C8B-B14F-4D97-AF65-F5344CB8AC3E}">
        <p14:creationId xmlns:p14="http://schemas.microsoft.com/office/powerpoint/2010/main" val="88150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0A7817-BE2E-8C42-939E-BF355B48D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96" y="1259457"/>
            <a:ext cx="5768066" cy="3389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CADDD7-9B2C-5D40-9237-D057A67D21E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3013" y="1259457"/>
            <a:ext cx="3704294" cy="413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B3BB71-5387-EF47-80A9-0105BDBC6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386" y="3686094"/>
            <a:ext cx="3087374" cy="205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1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DD58B6-D276-3A42-AAF1-C1A90E804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0672" y="289560"/>
            <a:ext cx="4709161" cy="31394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7D5834-75A4-3849-BAD8-7638B00DB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64" y="289560"/>
            <a:ext cx="4709160" cy="3139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BD322B-2AB7-AA45-84F5-849303F9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204" y="3648456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90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3BB5FD-C1FC-3C49-B9A6-0240B7C9B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28" y="511101"/>
            <a:ext cx="4214826" cy="541072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5A73DC-E60E-AF4B-ABFF-70B0536CF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907" y="1768928"/>
            <a:ext cx="5319182" cy="33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58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5E261A-ECF7-6A45-994C-F70F897E0F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568" y="1142999"/>
            <a:ext cx="3230807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95A494-409F-314B-8E0E-269A13184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95" y="1607878"/>
            <a:ext cx="3642243" cy="3642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82B3D2-D12B-5E40-A7B3-3B0F408C6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505" y="1607879"/>
            <a:ext cx="3544998" cy="36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97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A28A8-3E0C-D949-9FE8-2F75AEF2C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Yamaji art – reaching for the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B6A5A-E640-D040-83D1-17236EC3C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Longest Running Aboriginal Art Centre the lower Midwest</a:t>
            </a:r>
          </a:p>
          <a:p>
            <a:r>
              <a:rPr lang="en-US" sz="2000" dirty="0"/>
              <a:t>Unique placement – Indian Ocean to the outback</a:t>
            </a:r>
          </a:p>
          <a:p>
            <a:r>
              <a:rPr lang="en-US" sz="2000" dirty="0"/>
              <a:t>Artist representing most major Language groups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89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ADCA2-7782-8143-9142-DF1A44AE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D4CB7-B440-D749-B481-DC4108888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4433"/>
            <a:ext cx="10131425" cy="3649133"/>
          </a:xfrm>
        </p:spPr>
        <p:txBody>
          <a:bodyPr/>
          <a:lstStyle/>
          <a:p>
            <a:r>
              <a:rPr lang="en-US" dirty="0"/>
              <a:t>Yamaji Calisto –  collaborative Opera </a:t>
            </a:r>
          </a:p>
          <a:p>
            <a:r>
              <a:rPr lang="en-US" dirty="0"/>
              <a:t>Local Exhibition in November 2023</a:t>
            </a:r>
          </a:p>
          <a:p>
            <a:r>
              <a:rPr lang="en-US" dirty="0"/>
              <a:t>Collaborative Exhibition – Space Junk</a:t>
            </a:r>
          </a:p>
          <a:p>
            <a:r>
              <a:rPr lang="en-US" dirty="0"/>
              <a:t>Working towards National Telstra Award –  Sky theme</a:t>
            </a:r>
          </a:p>
        </p:txBody>
      </p:sp>
    </p:spTree>
    <p:extLst>
      <p:ext uri="{BB962C8B-B14F-4D97-AF65-F5344CB8AC3E}">
        <p14:creationId xmlns:p14="http://schemas.microsoft.com/office/powerpoint/2010/main" val="2599704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ainted rocks&#10;&#10;Description automatically generated">
            <a:extLst>
              <a:ext uri="{FF2B5EF4-FFF2-40B4-BE49-F238E27FC236}">
                <a16:creationId xmlns:a16="http://schemas.microsoft.com/office/drawing/2014/main" id="{35CDA193-D6C0-7F43-B0E2-4871823954D5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5" b="92808" l="5185" r="95079">
                        <a14:foregroundMark x1="90878" y1="46556" x2="90689" y2="51741"/>
                        <a14:foregroundMark x1="82324" y1="78615" x2="91030" y2="78425"/>
                        <a14:foregroundMark x1="91030" y1="78085" x2="82324" y2="76949"/>
                        <a14:foregroundMark x1="41900" y1="85844" x2="45609" y2="81037"/>
                        <a14:foregroundMark x1="7419" y1="67487" x2="10749" y2="72521"/>
                        <a14:foregroundMark x1="8327" y1="72332" x2="10030" y2="71196"/>
                        <a14:foregroundMark x1="43376" y1="79182" x2="46896" y2="92884"/>
                        <a14:foregroundMark x1="95117" y1="74716" x2="95117" y2="79561"/>
                        <a14:foregroundMark x1="39326" y1="70477" x2="39326" y2="64534"/>
                        <a14:foregroundMark x1="49129" y1="69152" x2="49129" y2="63967"/>
                        <a14:foregroundMark x1="11506" y1="62869" x2="10560" y2="63777"/>
                        <a14:foregroundMark x1="46745" y1="80659" x2="44322" y2="83460"/>
                        <a14:foregroundMark x1="8327" y1="63777" x2="8706" y2="71575"/>
                        <a14:foregroundMark x1="35806" y1="82324" x2="39516" y2="90121"/>
                        <a14:foregroundMark x1="61734" y1="87509" x2="67865" y2="87699"/>
                        <a14:foregroundMark x1="5185" y1="70288" x2="12036" y2="76571"/>
                        <a14:foregroundMark x1="8516" y1="51173" x2="8516" y2="51173"/>
                        <a14:foregroundMark x1="8516" y1="51173" x2="8516" y2="51173"/>
                        <a14:foregroundMark x1="40992" y1="14080" x2="56548" y2="12263"/>
                        <a14:foregroundMark x1="56548" y1="12263" x2="59349" y2="13740"/>
                        <a14:foregroundMark x1="66011" y1="16503" x2="50454" y2="10295"/>
                        <a14:foregroundMark x1="50454" y1="10295" x2="39516" y2="14459"/>
                        <a14:foregroundMark x1="71196" y1="86980" x2="62301" y2="88834"/>
                        <a14:foregroundMark x1="67865" y1="88456" x2="67865" y2="88456"/>
                        <a14:foregroundMark x1="64156" y1="89553" x2="64156" y2="89553"/>
                        <a14:foregroundMark x1="64156" y1="89743" x2="61204" y2="89553"/>
                        <a14:foregroundMark x1="61204" y1="89364" x2="69720" y2="87358"/>
                        <a14:foregroundMark x1="70666" y1="87509" x2="64156" y2="90310"/>
                        <a14:foregroundMark x1="23921" y1="86033" x2="28009" y2="88266"/>
                        <a14:foregroundMark x1="90689" y1="41900" x2="92733" y2="45799"/>
                        <a14:foregroundMark x1="8516" y1="51741" x2="11317" y2="58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41" y="490855"/>
            <a:ext cx="5266690" cy="5266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644891-E3DF-8348-B5C1-91590DC94E56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2" b="92857" l="3030" r="90584">
                        <a14:foregroundMark x1="14624" y1="43733" x2="21866" y2="43872"/>
                        <a14:foregroundMark x1="14624" y1="52368" x2="6964" y2="59471"/>
                        <a14:foregroundMark x1="6964" y1="59471" x2="8635" y2="80919"/>
                        <a14:foregroundMark x1="8635" y1="80919" x2="15877" y2="81337"/>
                        <a14:foregroundMark x1="69638" y1="91922" x2="65877" y2="82451"/>
                        <a14:foregroundMark x1="86490" y1="61560" x2="75209" y2="61142"/>
                        <a14:foregroundMark x1="84262" y1="20195" x2="90947" y2="29248"/>
                        <a14:foregroundMark x1="90947" y1="29248" x2="90251" y2="39554"/>
                        <a14:foregroundMark x1="90251" y1="39554" x2="89833" y2="39554"/>
                        <a14:foregroundMark x1="78552" y1="14903" x2="86490" y2="20195"/>
                        <a14:foregroundMark x1="85655" y1="18384" x2="77298" y2="14206"/>
                        <a14:foregroundMark x1="71309" y1="14206" x2="81894" y2="15181"/>
                        <a14:foregroundMark x1="81894" y1="15181" x2="86072" y2="18942"/>
                        <a14:foregroundMark x1="37047" y1="8635" x2="27994" y2="10864"/>
                        <a14:foregroundMark x1="68384" y1="91226" x2="63928" y2="91504"/>
                        <a14:foregroundMark x1="85515" y1="65877" x2="85933" y2="58357"/>
                        <a14:foregroundMark x1="90669" y1="60306" x2="83565" y2="67827"/>
                        <a14:foregroundMark x1="83565" y1="67827" x2="83008" y2="67827"/>
                        <a14:foregroundMark x1="75348" y1="85097" x2="65599" y2="92618"/>
                        <a14:foregroundMark x1="65599" y1="92618" x2="72841" y2="84401"/>
                        <a14:foregroundMark x1="72841" y1="84401" x2="71866" y2="82451"/>
                        <a14:foregroundMark x1="18384" y1="83844" x2="8357" y2="79805"/>
                        <a14:foregroundMark x1="8357" y1="79805" x2="5989" y2="72284"/>
                        <a14:foregroundMark x1="3064" y1="62674" x2="3482" y2="67409"/>
                        <a14:foregroundMark x1="11366" y1="42643" x2="18767" y2="44053"/>
                        <a14:foregroundMark x1="12159" y1="42203" x2="9251" y2="44670"/>
                        <a14:foregroundMark x1="9868" y1="42467" x2="11982" y2="41410"/>
                        <a14:foregroundMark x1="10132" y1="43436" x2="12952" y2="40793"/>
                        <a14:foregroundMark x1="51894" y1="14626" x2="53744" y2="15683"/>
                        <a14:foregroundMark x1="61905" y1="90476" x2="74784" y2="89610"/>
                        <a14:foregroundMark x1="74784" y1="89610" x2="76190" y2="85714"/>
                        <a14:foregroundMark x1="6602" y1="78571" x2="17857" y2="86364"/>
                        <a14:foregroundMark x1="73810" y1="92857" x2="61039" y2="91775"/>
                        <a14:foregroundMark x1="61039" y1="91775" x2="61905" y2="90476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179" y="1203960"/>
            <a:ext cx="384048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1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sculpture&#10;&#10;Description automatically generated">
            <a:extLst>
              <a:ext uri="{FF2B5EF4-FFF2-40B4-BE49-F238E27FC236}">
                <a16:creationId xmlns:a16="http://schemas.microsoft.com/office/drawing/2014/main" id="{BDB5C3C1-85AC-6845-8467-CC2D3980E83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5" b="90000" l="6288" r="90000">
                        <a14:foregroundMark x1="9924" y1="65720" x2="10568" y2="73788"/>
                        <a14:foregroundMark x1="6288" y1="66856" x2="8788" y2="66932"/>
                        <a14:foregroundMark x1="44318" y1="7955" x2="46250" y2="13902"/>
                        <a14:foregroundMark x1="51061" y1="24848" x2="54053" y2="25871"/>
                        <a14:foregroundMark x1="36515" y1="25568" x2="38826" y2="2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73" y="169273"/>
            <a:ext cx="5692140" cy="5692140"/>
          </a:xfrm>
          <a:prstGeom prst="rect">
            <a:avLst/>
          </a:prstGeom>
        </p:spPr>
      </p:pic>
      <p:pic>
        <p:nvPicPr>
          <p:cNvPr id="5" name="Picture 4" descr="A blue and white flower&#10;&#10;Description automatically generated">
            <a:extLst>
              <a:ext uri="{FF2B5EF4-FFF2-40B4-BE49-F238E27FC236}">
                <a16:creationId xmlns:a16="http://schemas.microsoft.com/office/drawing/2014/main" id="{1CE6C4A6-E5A6-0040-A55D-2FAB99253225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91067" l="9955" r="89970">
                        <a14:foregroundMark x1="41181" y1="90500" x2="41181" y2="90500"/>
                        <a14:foregroundMark x1="40878" y1="91067" x2="40878" y2="91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603" y="630918"/>
            <a:ext cx="4768850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55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A9E624-61FB-204C-ABA5-9A533AEE93BC}"/>
              </a:ext>
            </a:extLst>
          </p:cNvPr>
          <p:cNvSpPr txBox="1"/>
          <p:nvPr/>
        </p:nvSpPr>
        <p:spPr>
          <a:xfrm>
            <a:off x="3544001" y="5010541"/>
            <a:ext cx="5144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MWA &amp; SKA 3D printed sound waves</a:t>
            </a:r>
          </a:p>
        </p:txBody>
      </p:sp>
      <p:pic>
        <p:nvPicPr>
          <p:cNvPr id="4" name="Picture 3" descr="A white object with a black pen&#10;&#10;Description automatically generated">
            <a:extLst>
              <a:ext uri="{FF2B5EF4-FFF2-40B4-BE49-F238E27FC236}">
                <a16:creationId xmlns:a16="http://schemas.microsoft.com/office/drawing/2014/main" id="{A1B34CA3-DD4C-1E4E-8B63-D7D842BF8C47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85" b="100000" l="10000" r="90000">
                        <a14:foregroundMark x1="48519" y1="5185" x2="49167" y2="8436"/>
                        <a14:backgroundMark x1="29444" y1="99912" x2="29444" y2="99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20" y="2539833"/>
            <a:ext cx="3491956" cy="2947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white flower with a ball and a pen&#10;&#10;Description automatically generated">
            <a:extLst>
              <a:ext uri="{FF2B5EF4-FFF2-40B4-BE49-F238E27FC236}">
                <a16:creationId xmlns:a16="http://schemas.microsoft.com/office/drawing/2014/main" id="{C31F423A-E06E-CD4E-B2C7-54C2C1998D31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7" b="95351" l="10000" r="90000">
                        <a14:foregroundMark x1="58704" y1="16100" x2="58426" y2="23243"/>
                        <a14:foregroundMark x1="52685" y1="17007" x2="52222" y2="24943"/>
                        <a14:foregroundMark x1="37037" y1="23016" x2="40556" y2="29478"/>
                        <a14:foregroundMark x1="65833" y1="87868" x2="62963" y2="84354"/>
                        <a14:foregroundMark x1="45833" y1="95465" x2="45926" y2="91270"/>
                        <a14:foregroundMark x1="29352" y1="77891" x2="33241" y2="74717"/>
                        <a14:foregroundMark x1="80926" y1="50113" x2="68981" y2="50113"/>
                        <a14:foregroundMark x1="28519" y1="39796" x2="30926" y2="43197"/>
                        <a14:foregroundMark x1="81944" y1="50113" x2="78148" y2="50227"/>
                        <a14:foregroundMark x1="41111" y1="18594" x2="43889" y2="21769"/>
                        <a14:foregroundMark x1="35463" y1="23129" x2="37778" y2="24376"/>
                        <a14:foregroundMark x1="26389" y1="39002" x2="30278" y2="47052"/>
                        <a14:foregroundMark x1="23148" y1="62245" x2="29352" y2="5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609009" y="-147988"/>
            <a:ext cx="3490686" cy="3491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white object with a black pen&#10;&#10;Description automatically generated">
            <a:extLst>
              <a:ext uri="{FF2B5EF4-FFF2-40B4-BE49-F238E27FC236}">
                <a16:creationId xmlns:a16="http://schemas.microsoft.com/office/drawing/2014/main" id="{75711178-F4C4-B442-AED9-947887A045E1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098" l="0" r="98715">
                        <a14:foregroundMark x1="37266" y1="24499" x2="59112" y2="20490"/>
                        <a14:foregroundMark x1="59112" y1="20490" x2="63318" y2="31180"/>
                        <a14:foregroundMark x1="12150" y1="37416" x2="17757" y2="50334"/>
                        <a14:foregroundMark x1="91355" y1="69933" x2="91355" y2="69933"/>
                        <a14:foregroundMark x1="67757" y1="17372" x2="69159" y2="29510"/>
                        <a14:foregroundMark x1="41355" y1="5568" x2="50701" y2="5568"/>
                        <a14:foregroundMark x1="85514" y1="32739" x2="85397" y2="55345"/>
                        <a14:foregroundMark x1="85397" y1="55345" x2="85164" y2="55568"/>
                        <a14:foregroundMark x1="90888" y1="62918" x2="88902" y2="73497"/>
                        <a14:foregroundMark x1="94042" y1="66592" x2="94042" y2="66592"/>
                        <a14:foregroundMark x1="93808" y1="68151" x2="93808" y2="68151"/>
                        <a14:foregroundMark x1="4790" y1="40980" x2="8061" y2="54566"/>
                        <a14:foregroundMark x1="9696" y1="33296" x2="6425" y2="51448"/>
                        <a14:foregroundMark x1="6425" y1="51225" x2="6425" y2="51225"/>
                        <a14:foregroundMark x1="4556" y1="48664" x2="4556" y2="48664"/>
                        <a14:foregroundMark x1="4556" y1="48552" x2="11449" y2="30958"/>
                        <a14:foregroundMark x1="7477" y1="34298" x2="6659" y2="52004"/>
                        <a14:foregroundMark x1="4206" y1="49109" x2="4206" y2="49109"/>
                        <a14:foregroundMark x1="4206" y1="49109" x2="3738" y2="40869"/>
                        <a14:backgroundMark x1="6308" y1="58463" x2="6308" y2="58463"/>
                        <a14:backgroundMark x1="71963" y1="33296" x2="74883" y2="30401"/>
                        <a14:backgroundMark x1="22313" y1="31737" x2="22313" y2="31737"/>
                        <a14:backgroundMark x1="22780" y1="32517" x2="21379" y2="3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343" y="481237"/>
            <a:ext cx="2861790" cy="297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769AA6-BB4F-0A4A-B8E7-EBDC802EC31F}"/>
              </a:ext>
            </a:extLst>
          </p:cNvPr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21" b="100000" l="0" r="100000">
                        <a14:foregroundMark x1="87826" y1="41634" x2="87826" y2="41634"/>
                        <a14:backgroundMark x1="46708" y1="96239" x2="65342" y2="96757"/>
                        <a14:backgroundMark x1="23851" y1="88975" x2="36025" y2="89883"/>
                        <a14:backgroundMark x1="33665" y1="81582" x2="33665" y2="81582"/>
                        <a14:backgroundMark x1="21491" y1="69909" x2="21491" y2="69909"/>
                        <a14:backgroundMark x1="20994" y1="69909" x2="20994" y2="69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0133" y="1955118"/>
            <a:ext cx="3491956" cy="294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137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D3854-654B-7344-8206-75876038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23C54-A312-5246-A0D9-23F1E5612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90940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3197-2855-A04D-82D8-3BF86FCBA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Yamaji art and </a:t>
            </a:r>
            <a:r>
              <a:rPr lang="en-US" dirty="0" err="1"/>
              <a:t>curtin</a:t>
            </a:r>
            <a:r>
              <a:rPr lang="en-US" dirty="0"/>
              <a:t> university – a relationship of time and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B0CB7-02CE-1D4C-B561-6DE305151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altLang="en-US" dirty="0"/>
              <a:t>2008 networking opportunity between artists and  visiting scientists in Geraldton;</a:t>
            </a:r>
          </a:p>
          <a:p>
            <a:r>
              <a:rPr lang="en-AU" altLang="en-US" dirty="0"/>
              <a:t>Working along side Traditional Owners – Wajarri Yamaji</a:t>
            </a:r>
          </a:p>
          <a:p>
            <a:r>
              <a:rPr lang="en-AU" altLang="en-US" dirty="0"/>
              <a:t>Field visit -Mullewa and Murchison Radio astronomy Observatory (MRO) </a:t>
            </a:r>
            <a:r>
              <a:rPr lang="en-AU" altLang="en-US" dirty="0" err="1"/>
              <a:t>Boolardy</a:t>
            </a:r>
            <a:r>
              <a:rPr lang="en-AU" altLang="en-US" dirty="0"/>
              <a:t> Station</a:t>
            </a:r>
          </a:p>
          <a:p>
            <a:r>
              <a:rPr lang="en-AU" altLang="en-US" dirty="0"/>
              <a:t>Navigating cultural politics to ensure protocols not breached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782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028FC0-9628-E44A-AF47-5474167BA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40" y="3772057"/>
            <a:ext cx="3925522" cy="26170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1ECF4-54D9-2742-9F21-1EAF9E155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40" y="401290"/>
            <a:ext cx="3925522" cy="2617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799C5-266D-0249-B15F-192BBD7B7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885" y="250147"/>
            <a:ext cx="3668875" cy="6498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E64A00-6E7F-8740-8473-28B6FCB6F6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632" y="713232"/>
            <a:ext cx="3457608" cy="2305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5BBDE2-C862-284C-9F09-8035B9059C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886" y="3857605"/>
            <a:ext cx="3668875" cy="244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53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B9F0-264E-4C4C-A83D-0E285D673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Exhibitions: Shared sky and </a:t>
            </a:r>
            <a:r>
              <a:rPr lang="en-US" dirty="0" err="1"/>
              <a:t>ilgarijiri</a:t>
            </a:r>
            <a:r>
              <a:rPr lang="en-US" dirty="0"/>
              <a:t> – creative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4FFC9-40AC-B048-9987-797D8E7C2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International Collaboration and Cross Cultural Learnings</a:t>
            </a:r>
          </a:p>
          <a:p>
            <a:r>
              <a:rPr lang="en-AU" altLang="en-US" dirty="0"/>
              <a:t>Over 200 artworks of various sizes produced to date</a:t>
            </a:r>
          </a:p>
          <a:p>
            <a:r>
              <a:rPr lang="en-US" dirty="0"/>
              <a:t>Approximately 20 artist involved across the two collections</a:t>
            </a:r>
          </a:p>
          <a:p>
            <a:r>
              <a:rPr lang="en-US" dirty="0"/>
              <a:t>National and International touring agenda</a:t>
            </a:r>
          </a:p>
          <a:p>
            <a:r>
              <a:rPr lang="en-US" dirty="0"/>
              <a:t>SKA Acquisition of collection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altLang="en-US" dirty="0">
                <a:cs typeface="Arial" panose="020B0604020202020204" pitchFamily="34" charset="0"/>
              </a:rPr>
              <a:t>Project nominated for a WA Science Award – Science Outreach Program of the Year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altLang="en-US" dirty="0">
                <a:cs typeface="Arial" panose="020B0604020202020204" pitchFamily="34" charset="0"/>
              </a:rPr>
              <a:t>Project featured in International Astronomical Union General Assembly  in Brazil – Federal Department of Industry , Innovation, Science and Outreach.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altLang="en-US" dirty="0">
                <a:cs typeface="Arial" panose="020B0604020202020204" pitchFamily="34" charset="0"/>
              </a:rPr>
              <a:t>ABC Message Stick documentary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altLang="en-US" dirty="0">
                <a:cs typeface="Arial" panose="020B0604020202020204" pitchFamily="34" charset="0"/>
              </a:rPr>
              <a:t>SBS Living Black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3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5C612F-6F44-D849-B83B-A965681E03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893" y="668524"/>
            <a:ext cx="4033360" cy="5363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849519-7E98-364E-90D4-F4910487E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47" y="793451"/>
            <a:ext cx="3868647" cy="53638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4C5BCF-5545-B942-8121-718B4A5DF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224" y="513837"/>
            <a:ext cx="2053706" cy="20537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24E6E3-0B36-044F-9287-EDC4F7C64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712993"/>
            <a:ext cx="2293054" cy="24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5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88CC54-B629-2A40-A1C8-734959874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4632"/>
            <a:ext cx="4370832" cy="60287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F9BECD-FE69-CC4B-A6EA-962726D70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329" y="1165563"/>
            <a:ext cx="6142471" cy="45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EE21F-E461-E94F-BE57-D45249185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24" y="827314"/>
            <a:ext cx="5409670" cy="452845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2677F4-0B42-F344-80DE-4F7E2E18F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315" y="827314"/>
            <a:ext cx="4959561" cy="478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54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jection yarns Jennifer Green">
            <a:hlinkClick r:id="" action="ppaction://media"/>
            <a:extLst>
              <a:ext uri="{FF2B5EF4-FFF2-40B4-BE49-F238E27FC236}">
                <a16:creationId xmlns:a16="http://schemas.microsoft.com/office/drawing/2014/main" id="{331F4EB1-480A-E443-972F-3B657EACC6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81170" y="652121"/>
            <a:ext cx="10033170" cy="56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4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1DDCB3BC2CA94289B6602266C62B67" ma:contentTypeVersion="17" ma:contentTypeDescription="Create a new document." ma:contentTypeScope="" ma:versionID="37777d35c1f1d0bbc32554cee8e4ec52">
  <xsd:schema xmlns:xsd="http://www.w3.org/2001/XMLSchema" xmlns:xs="http://www.w3.org/2001/XMLSchema" xmlns:p="http://schemas.microsoft.com/office/2006/metadata/properties" xmlns:ns2="5272e67a-8f82-4088-80ae-521a68450115" xmlns:ns3="9d2e075d-a9c1-4c56-a085-852da797898c" targetNamespace="http://schemas.microsoft.com/office/2006/metadata/properties" ma:root="true" ma:fieldsID="56ac84e66cf70fdd4432df49a71c56cb" ns2:_="" ns3:_="">
    <xsd:import namespace="5272e67a-8f82-4088-80ae-521a68450115"/>
    <xsd:import namespace="9d2e075d-a9c1-4c56-a085-852da79789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72e67a-8f82-4088-80ae-521a684501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58b0421-3d9b-4d43-8840-b275eef407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e075d-a9c1-4c56-a085-852da797898c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e8a2bf74-460f-484f-b2fd-50cb9d7e74bb}" ma:internalName="TaxCatchAll" ma:showField="CatchAllData" ma:web="9d2e075d-a9c1-4c56-a085-852da7978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E2D694-AECE-4C10-BDD6-B9A66356A8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72e67a-8f82-4088-80ae-521a68450115"/>
    <ds:schemaRef ds:uri="9d2e075d-a9c1-4c56-a085-852da79789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EF64BF-4B9D-4A39-A5C9-ECF58558BE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7413</TotalTime>
  <Words>695</Words>
  <Application>Microsoft Office PowerPoint</Application>
  <PresentationFormat>Widescreen</PresentationFormat>
  <Paragraphs>95</Paragraphs>
  <Slides>24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Celestial</vt:lpstr>
      <vt:lpstr>PowerPoint Presentation</vt:lpstr>
      <vt:lpstr>Yamaji art – reaching for the stars</vt:lpstr>
      <vt:lpstr>Yamaji art and curtin university – a relationship of time and space</vt:lpstr>
      <vt:lpstr>PowerPoint Presentation</vt:lpstr>
      <vt:lpstr>Exhibitions: Shared sky and ilgarijiri – creative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 dreaming film – 180 immersive experience</vt:lpstr>
      <vt:lpstr>PowerPoint Presentation</vt:lpstr>
      <vt:lpstr>PowerPoint Presentation</vt:lpstr>
      <vt:lpstr>Other projects</vt:lpstr>
      <vt:lpstr>PowerPoint Presentation</vt:lpstr>
      <vt:lpstr>PowerPoint Presentation</vt:lpstr>
      <vt:lpstr>PowerPoint Presentation</vt:lpstr>
      <vt:lpstr>PowerPoint Presentation</vt:lpstr>
      <vt:lpstr>WHATS NEXT</vt:lpstr>
      <vt:lpstr>PowerPoint Presentation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Yamaji Art</dc:creator>
  <cp:lastModifiedBy>Mia Walker</cp:lastModifiedBy>
  <cp:revision>57</cp:revision>
  <cp:lastPrinted>2023-07-24T04:48:41Z</cp:lastPrinted>
  <dcterms:created xsi:type="dcterms:W3CDTF">2023-07-11T07:13:22Z</dcterms:created>
  <dcterms:modified xsi:type="dcterms:W3CDTF">2023-07-28T02:51:05Z</dcterms:modified>
</cp:coreProperties>
</file>