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5" r:id="rId2"/>
    <p:sldId id="313" r:id="rId3"/>
    <p:sldId id="260" r:id="rId4"/>
    <p:sldId id="369" r:id="rId5"/>
    <p:sldId id="372" r:id="rId6"/>
    <p:sldId id="370" r:id="rId7"/>
    <p:sldId id="373" r:id="rId8"/>
    <p:sldId id="371" r:id="rId9"/>
    <p:sldId id="343" r:id="rId10"/>
    <p:sldId id="356" r:id="rId11"/>
    <p:sldId id="357" r:id="rId12"/>
    <p:sldId id="363" r:id="rId13"/>
    <p:sldId id="359" r:id="rId14"/>
    <p:sldId id="361" r:id="rId15"/>
    <p:sldId id="368" r:id="rId16"/>
    <p:sldId id="318" r:id="rId17"/>
    <p:sldId id="322" r:id="rId18"/>
    <p:sldId id="319" r:id="rId19"/>
    <p:sldId id="323" r:id="rId20"/>
    <p:sldId id="320" r:id="rId21"/>
    <p:sldId id="366" r:id="rId22"/>
    <p:sldId id="34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6BB1C"/>
    <a:srgbClr val="0B171A"/>
    <a:srgbClr val="CA642F"/>
    <a:srgbClr val="F34747"/>
    <a:srgbClr val="DE8374"/>
    <a:srgbClr val="FFCC00"/>
    <a:srgbClr val="0000FF"/>
    <a:srgbClr val="C71F6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0500" autoAdjust="0"/>
  </p:normalViewPr>
  <p:slideViewPr>
    <p:cSldViewPr snapToGrid="0" snapToObjects="1">
      <p:cViewPr varScale="1">
        <p:scale>
          <a:sx n="83" d="100"/>
          <a:sy n="83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E7CB-B090-6140-958A-EAE3EFECA0AB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84B47-5E3B-754C-B4C6-63CEFEA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3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A2BA-21CB-AC41-BDFF-8AF1F2C23B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5954-64D3-3547-9E41-BA5D253C7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FFD5A-98BD-4917-BEE9-20BCAB27986B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71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6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ADB708C-6764-4E2C-9E51-6C5EC9AE8982}" type="slidenum">
              <a:rPr lang="en-AU" altLang="en-US" smtClean="0"/>
              <a:pPr/>
              <a:t>22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1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FFD5A-98BD-4917-BEE9-20BCAB27986B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76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FFD5A-98BD-4917-BEE9-20BCAB27986B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2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40D714-4594-4D89-A3C0-D6372F60278E}" type="slidenum">
              <a:rPr lang="en-AU" altLang="en-US"/>
              <a:pPr/>
              <a:t>6</a:t>
            </a:fld>
            <a:endParaRPr lang="en-AU" alt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4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FFD5A-98BD-4917-BEE9-20BCAB27986B}" type="slidenum">
              <a:rPr lang="en-AU" altLang="en-US"/>
              <a:pPr/>
              <a:t>7</a:t>
            </a:fld>
            <a:endParaRPr lang="en-AU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58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5D4CDE-65CE-460B-AB4D-84A4A74468F3}" type="slidenum">
              <a:rPr lang="en-AU" altLang="en-US"/>
              <a:pPr/>
              <a:t>8</a:t>
            </a:fld>
            <a:endParaRPr lang="en-AU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80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5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670561"/>
            <a:ext cx="5262880" cy="2929890"/>
          </a:xfrm>
        </p:spPr>
        <p:txBody>
          <a:bodyPr anchor="b" anchorCtr="0"/>
          <a:lstStyle>
            <a:lvl1pPr algn="l">
              <a:defRPr b="0" i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AU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800" y="4145280"/>
            <a:ext cx="5262880" cy="109728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subtitle</a:t>
            </a:r>
          </a:p>
          <a:p>
            <a:pPr lvl="1"/>
            <a:r>
              <a:rPr lang="en-AU" dirty="0" err="1"/>
              <a:t>Subsubtitle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F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AU" dirty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Presentation Title (Edit in File &gt; 'Page Setup' &gt; ‘Header/footer’)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07120" y="658368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137" y="1158875"/>
            <a:ext cx="8674026" cy="5211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3850640"/>
            <a:ext cx="5262880" cy="833120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800" y="4765040"/>
            <a:ext cx="5262880" cy="4775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subtitle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06799" y="599440"/>
            <a:ext cx="5262563" cy="3159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38" y="140350"/>
            <a:ext cx="8413642" cy="65024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7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DD1B8F-1540-4E4A-86EF-1BD767FD4D43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D286-FAB3-4F11-9A28-753519048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01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680" y="140350"/>
            <a:ext cx="7518400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438" y="1158240"/>
            <a:ext cx="8413642" cy="521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573520"/>
            <a:ext cx="513588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Presentation Title (Edit in File &gt; 'Page Setup' &gt; ‘Header/footer’)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352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i="0" kern="1200">
          <a:solidFill>
            <a:srgbClr val="F6BB1C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buFont typeface="Arial"/>
        <a:buNone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5328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846000" indent="-228600" algn="l" defTabSz="457200" rtl="0" eaLnBrk="1" latinLnBrk="0" hangingPunct="1">
        <a:spcBef>
          <a:spcPts val="0"/>
        </a:spcBef>
        <a:buSzPct val="80000"/>
        <a:buFont typeface="Arial"/>
        <a:buChar char="–"/>
        <a:defRPr sz="22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13392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50232" y="2296654"/>
            <a:ext cx="7693897" cy="133412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</a:tabLst>
            </a:pPr>
            <a:r>
              <a:rPr lang="en-US" altLang="en-US" sz="3400" b="1" dirty="0">
                <a:solidFill>
                  <a:srgbClr val="FFC000"/>
                </a:solidFill>
                <a:latin typeface="Calibri"/>
                <a:ea typeface="+mn-ea"/>
                <a:cs typeface="Arial" panose="020B0604020202020204" pitchFamily="34" charset="0"/>
              </a:rPr>
              <a:t>Probing the ISM towards the Gum Nebula </a:t>
            </a:r>
            <a:r>
              <a:rPr lang="en-US" altLang="en-US" sz="3400" b="1" dirty="0" smtClean="0">
                <a:solidFill>
                  <a:srgbClr val="FFC000"/>
                </a:solidFill>
                <a:latin typeface="Calibri"/>
                <a:ea typeface="+mn-ea"/>
                <a:cs typeface="Arial" panose="020B0604020202020204" pitchFamily="34" charset="0"/>
              </a:rPr>
              <a:t>using Pulsar </a:t>
            </a:r>
            <a:r>
              <a:rPr lang="en-US" altLang="en-US" sz="3400" b="1" dirty="0">
                <a:solidFill>
                  <a:srgbClr val="FFC000"/>
                </a:solidFill>
                <a:latin typeface="Calibri"/>
                <a:ea typeface="+mn-ea"/>
                <a:cs typeface="Arial" panose="020B0604020202020204" pitchFamily="34" charset="0"/>
              </a:rPr>
              <a:t>Measurements</a:t>
            </a:r>
            <a:endParaRPr lang="en-AU" altLang="en-US" sz="3400" b="1" dirty="0">
              <a:solidFill>
                <a:srgbClr val="FFC000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97130" y="4185634"/>
            <a:ext cx="2351520" cy="830046"/>
          </a:xfrm>
          <a:prstGeom prst="rect">
            <a:avLst/>
          </a:prstGeom>
          <a:ln/>
        </p:spPr>
        <p:txBody>
          <a:bodyPr vert="horz" wrap="square" lIns="0" tIns="19201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F6BB1C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5328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8460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–"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13392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</a:pPr>
            <a:r>
              <a:rPr lang="en-AU" altLang="en-US" b="0" dirty="0">
                <a:solidFill>
                  <a:schemeClr val="bg1"/>
                </a:solidFill>
                <a:latin typeface="+mn-lt"/>
              </a:rPr>
              <a:t>Mengyao </a:t>
            </a:r>
            <a:r>
              <a:rPr lang="en-AU" altLang="en-US" b="0" dirty="0" err="1">
                <a:solidFill>
                  <a:schemeClr val="bg1"/>
                </a:solidFill>
                <a:latin typeface="+mn-lt"/>
              </a:rPr>
              <a:t>Xue</a:t>
            </a:r>
            <a:endParaRPr lang="en-AU" altLang="en-US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0" y="413981"/>
            <a:ext cx="2649661" cy="969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5060" y="6234718"/>
            <a:ext cx="29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25 July 2023, Perth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438" y="246410"/>
            <a:ext cx="8413642" cy="650240"/>
          </a:xfrm>
        </p:spPr>
        <p:txBody>
          <a:bodyPr/>
          <a:lstStyle/>
          <a:p>
            <a:r>
              <a:rPr lang="en-US" altLang="zh-CN" b="1" dirty="0" smtClean="0">
                <a:latin typeface="+mj-lt"/>
              </a:rPr>
              <a:t>The Vela pulsar </a:t>
            </a:r>
            <a:r>
              <a:rPr lang="en-US" altLang="zh-CN" b="1" dirty="0">
                <a:latin typeface="+mj-lt"/>
              </a:rPr>
              <a:t>(PSR J0835-4510)</a:t>
            </a:r>
            <a:endParaRPr lang="zh-CN" altLang="en-US" b="1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4439" y="1085849"/>
            <a:ext cx="6892182" cy="2023111"/>
          </a:xfrm>
          <a:prstGeom prst="rect">
            <a:avLst/>
          </a:prstGeom>
          <a:ln/>
        </p:spPr>
        <p:txBody>
          <a:bodyPr vert="horz" wrap="square" lIns="0" tIns="0" rIns="100796" bIns="50398" numCol="1" rtlCol="0" anchor="t" anchorCtr="0" compatLnSpc="1">
            <a:prstTxWarp prst="textNoShape">
              <a:avLst/>
            </a:prstTxWarp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 lang="en-US" sz="2400" kern="1200">
                <a:solidFill>
                  <a:srgbClr val="FF212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A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694" lvl="2" indent="-3587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6BB1C"/>
              </a:buClr>
              <a:buSzPct val="45000"/>
              <a:buFont typeface="Wingdings" panose="05000000000000000000" pitchFamily="2" charset="2"/>
              <a:buChar char="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lang="en-US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pulsar</a:t>
            </a:r>
            <a:r>
              <a:rPr lang="en-US" altLang="en-US" sz="2050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SN exploded </a:t>
            </a:r>
            <a:r>
              <a:rPr lang="en-US" altLang="zh-CN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altLang="en-US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en-US" sz="2050" baseline="300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050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50" dirty="0" err="1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ago</a:t>
            </a:r>
            <a:endParaRPr lang="en-US" altLang="en-US" sz="2050" baseline="30000" dirty="0">
              <a:solidFill>
                <a:srgbClr val="00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694" lvl="2" indent="-3587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6BB1C"/>
              </a:buClr>
              <a:buSzPct val="45000"/>
              <a:buFont typeface="Wingdings" panose="05000000000000000000" pitchFamily="2" charset="2"/>
              <a:buChar char="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Bright, it is the pulsar with </a:t>
            </a:r>
            <a:r>
              <a:rPr lang="en-US" altLang="zh-CN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flux density </a:t>
            </a: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sky, </a:t>
            </a:r>
            <a:r>
              <a:rPr lang="en-US" altLang="zh-CN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~5 </a:t>
            </a:r>
            <a:r>
              <a:rPr lang="en-US" altLang="zh-CN" sz="2050" dirty="0" err="1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AU" altLang="en-US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400 MHz, </a:t>
            </a:r>
            <a:r>
              <a:rPr lang="en-AU" altLang="en-US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 Jy </a:t>
            </a: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AU" altLang="en-US" sz="205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 GHz</a:t>
            </a:r>
          </a:p>
          <a:p>
            <a:pPr marL="539694" lvl="2" indent="-3587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6BB1C"/>
              </a:buClr>
              <a:buSzPct val="45000"/>
              <a:buFont typeface="Wingdings" panose="05000000000000000000" pitchFamily="2" charset="2"/>
              <a:buChar char="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lang="en-AU" altLang="en-US" sz="2050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 environment: Vela SNR &amp; the Gum Nebula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613" y="3044226"/>
            <a:ext cx="3940547" cy="316480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2933882"/>
            <a:ext cx="4350006" cy="3405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5752" y="2714929"/>
            <a:ext cx="4083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ROSAT  image of the Vela SNR in 0.44−2.04 keV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9849" y="6306838"/>
            <a:ext cx="1759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García</a:t>
            </a:r>
            <a:r>
              <a:rPr lang="en-US" altLang="zh-CN" sz="1600" dirty="0">
                <a:solidFill>
                  <a:schemeClr val="bg1"/>
                </a:solidFill>
              </a:rPr>
              <a:t> et al. (2018)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0800000">
            <a:off x="-85049" y="4178428"/>
            <a:ext cx="461665" cy="4482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Dec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5020" y="613756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RA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16920" y="624788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rot="10800000">
            <a:off x="4405977" y="4366797"/>
            <a:ext cx="461665" cy="2077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14619" y="2679458"/>
            <a:ext cx="287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H-alpha map of the Gum Nebula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7308642" y="6185049"/>
            <a:ext cx="18076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500" dirty="0" err="1">
                <a:solidFill>
                  <a:schemeClr val="bg1"/>
                </a:solidFill>
              </a:rPr>
              <a:t>Finkbeiner</a:t>
            </a:r>
            <a:r>
              <a:rPr lang="en-AU" sz="1500" dirty="0">
                <a:solidFill>
                  <a:schemeClr val="bg1"/>
                </a:solidFill>
              </a:rPr>
              <a:t> (2003</a:t>
            </a:r>
            <a:r>
              <a:rPr lang="en-AU" sz="1500" dirty="0" smtClean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en-AU" sz="1500" dirty="0" smtClean="0">
                <a:solidFill>
                  <a:schemeClr val="bg1"/>
                </a:solidFill>
              </a:rPr>
              <a:t>Powered with </a:t>
            </a:r>
            <a:r>
              <a:rPr lang="en-AU" sz="1500" i="1" dirty="0" err="1" smtClean="0">
                <a:solidFill>
                  <a:schemeClr val="bg1"/>
                </a:solidFill>
              </a:rPr>
              <a:t>Aladin</a:t>
            </a:r>
            <a:endParaRPr lang="en-A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888803"/>
            <a:ext cx="5811679" cy="572388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870" y="78120"/>
            <a:ext cx="8888733" cy="799253"/>
          </a:xfrm>
        </p:spPr>
        <p:txBody>
          <a:bodyPr>
            <a:noAutofit/>
          </a:bodyPr>
          <a:lstStyle/>
          <a:p>
            <a:r>
              <a:rPr lang="en-US" altLang="zh-CN" sz="2400" b="1" dirty="0" err="1">
                <a:latin typeface="+mn-lt"/>
              </a:rPr>
              <a:t>Polarimetric</a:t>
            </a:r>
            <a:r>
              <a:rPr lang="en-US" altLang="zh-CN" sz="2400" b="1" dirty="0">
                <a:latin typeface="+mn-lt"/>
              </a:rPr>
              <a:t> pulse profiles of</a:t>
            </a:r>
            <a:r>
              <a:rPr lang="en-US" altLang="zh-CN" sz="2400" b="1" dirty="0" smtClean="0"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the Vela </a:t>
            </a:r>
            <a:r>
              <a:rPr lang="en-US" altLang="zh-CN" sz="2400" b="1" dirty="0" smtClean="0">
                <a:latin typeface="+mn-lt"/>
              </a:rPr>
              <a:t>pulsar at different frequencies</a:t>
            </a:r>
            <a:endParaRPr lang="en-A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46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59" y="1053552"/>
            <a:ext cx="5575183" cy="41813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401" y="201844"/>
            <a:ext cx="8585202" cy="79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sz="2900" b="1" dirty="0" smtClean="0">
                <a:latin typeface="+mj-lt"/>
              </a:rPr>
              <a:t>L/I </a:t>
            </a:r>
            <a:r>
              <a:rPr lang="en-US" altLang="zh-CN" sz="2900" b="1" dirty="0">
                <a:latin typeface="+mj-lt"/>
              </a:rPr>
              <a:t>vs. </a:t>
            </a:r>
            <a:r>
              <a:rPr lang="en-US" altLang="zh-CN" sz="2900" b="1" dirty="0" smtClean="0">
                <a:latin typeface="+mj-lt"/>
              </a:rPr>
              <a:t>frequency </a:t>
            </a:r>
            <a:r>
              <a:rPr lang="en-US" altLang="zh-CN" sz="2900" b="1" dirty="0">
                <a:latin typeface="+mj-lt"/>
              </a:rPr>
              <a:t>for </a:t>
            </a:r>
            <a:r>
              <a:rPr lang="en-US" altLang="zh-CN" sz="2900" b="1" dirty="0" smtClean="0">
                <a:latin typeface="+mj-lt"/>
              </a:rPr>
              <a:t>the </a:t>
            </a:r>
            <a:r>
              <a:rPr lang="en-US" altLang="zh-CN" sz="2900" b="1" dirty="0">
                <a:latin typeface="+mj-lt"/>
              </a:rPr>
              <a:t>Vela pulsar</a:t>
            </a:r>
            <a:endParaRPr lang="en-AU" sz="2900" b="1" dirty="0">
              <a:latin typeface="+mj-lt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018477" y="5352264"/>
            <a:ext cx="711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100" lvl="1"/>
            <a:r>
              <a:rPr lang="en-A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</a:t>
            </a:r>
            <a:r>
              <a:rPr lang="en-AU" sz="2000" b="1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depolarisation</a:t>
            </a:r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low radio frequency for </a:t>
            </a:r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Vela pulsar, which in </a:t>
            </a:r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 with the common trend</a:t>
            </a:r>
            <a:endParaRPr lang="en-A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2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40350"/>
            <a:ext cx="7933265" cy="65024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Polarimetric profiles </a:t>
            </a:r>
            <a:r>
              <a:rPr lang="en-US" sz="2400" b="1" dirty="0" smtClean="0">
                <a:latin typeface="+mn-lt"/>
              </a:rPr>
              <a:t>for PSRs J0742-2822 and J1752-2806 </a:t>
            </a:r>
            <a:endParaRPr lang="en-AU" sz="24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825" y="917350"/>
            <a:ext cx="6874430" cy="5405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9466" y="6371722"/>
            <a:ext cx="1719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Xue</a:t>
            </a:r>
            <a:r>
              <a:rPr lang="en-AU" dirty="0">
                <a:solidFill>
                  <a:schemeClr val="bg1"/>
                </a:solidFill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59386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894" y="257201"/>
            <a:ext cx="9127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+mj-lt"/>
              </a:rPr>
              <a:t>Fraction of linear polarisation as a function of frequency</a:t>
            </a:r>
            <a:endParaRPr lang="en-AU" sz="3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9" y="1298108"/>
            <a:ext cx="8375684" cy="3272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4867789"/>
            <a:ext cx="8929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100" lvl="1"/>
            <a:r>
              <a:rPr lang="en-A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</a:t>
            </a:r>
            <a:r>
              <a:rPr lang="en-AU" sz="2000" b="1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depolarisation</a:t>
            </a:r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low radio frequency for PSR J0742-2822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976" y="901941"/>
            <a:ext cx="1719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Xue</a:t>
            </a:r>
            <a:r>
              <a:rPr lang="en-AU" dirty="0">
                <a:solidFill>
                  <a:schemeClr val="bg1"/>
                </a:solidFill>
              </a:rPr>
              <a:t> et al. (2019)</a:t>
            </a:r>
          </a:p>
        </p:txBody>
      </p:sp>
      <p:sp>
        <p:nvSpPr>
          <p:cNvPr id="12" name="Rectangle 13"/>
          <p:cNvSpPr/>
          <p:nvPr/>
        </p:nvSpPr>
        <p:spPr>
          <a:xfrm rot="16200000">
            <a:off x="85041" y="2639204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BB1C"/>
                </a:solidFill>
              </a:rPr>
              <a:t>%L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89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" y="1027318"/>
            <a:ext cx="4294951" cy="322121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29" y="1027318"/>
            <a:ext cx="4294950" cy="32212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401" y="201844"/>
            <a:ext cx="8585202" cy="79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sz="2900" b="1" dirty="0" err="1">
                <a:latin typeface="+mj-lt"/>
              </a:rPr>
              <a:t>D</a:t>
            </a:r>
            <a:r>
              <a:rPr lang="en-US" altLang="zh-CN" sz="2900" b="1" dirty="0" err="1" smtClean="0">
                <a:latin typeface="+mj-lt"/>
              </a:rPr>
              <a:t>epolarisation</a:t>
            </a:r>
            <a:r>
              <a:rPr lang="en-US" altLang="zh-CN" sz="2900" b="1" dirty="0" smtClean="0">
                <a:latin typeface="+mj-lt"/>
              </a:rPr>
              <a:t> for </a:t>
            </a:r>
            <a:r>
              <a:rPr lang="en-US" altLang="zh-CN" sz="2900" b="1" dirty="0">
                <a:latin typeface="+mj-lt"/>
              </a:rPr>
              <a:t>J0742 &amp; the Vela pulsar</a:t>
            </a:r>
            <a:endParaRPr lang="en-AU" sz="2900" b="1" dirty="0">
              <a:latin typeface="+mj-lt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439304" y="5442781"/>
            <a:ext cx="241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6BB1C"/>
                </a:solidFill>
              </a:rPr>
              <a:t>%L </a:t>
            </a:r>
            <a:r>
              <a:rPr lang="zh-CN" altLang="en-US" sz="2000" b="1" dirty="0">
                <a:solidFill>
                  <a:srgbClr val="F6BB1C"/>
                </a:solidFill>
              </a:rPr>
              <a:t>∝ </a:t>
            </a:r>
            <a:r>
              <a:rPr lang="en-US" sz="2000" b="1" dirty="0" err="1">
                <a:solidFill>
                  <a:srgbClr val="F6BB1C"/>
                </a:solidFill>
              </a:rPr>
              <a:t>exp</a:t>
            </a:r>
            <a:r>
              <a:rPr lang="en-US" sz="2000" b="1" dirty="0">
                <a:solidFill>
                  <a:srgbClr val="F6BB1C"/>
                </a:solidFill>
              </a:rPr>
              <a:t>(-2</a:t>
            </a:r>
            <a:r>
              <a:rPr lang="en-US" altLang="zh-CN" sz="2000" b="1" dirty="0">
                <a:solidFill>
                  <a:srgbClr val="F6BB1C"/>
                </a:solidFill>
              </a:rPr>
              <a:t>λ</a:t>
            </a:r>
            <a:r>
              <a:rPr lang="en-US" altLang="zh-CN" sz="2000" b="1" baseline="30000" dirty="0">
                <a:solidFill>
                  <a:srgbClr val="F6BB1C"/>
                </a:solidFill>
              </a:rPr>
              <a:t>4 </a:t>
            </a:r>
            <a:r>
              <a:rPr lang="en-US" altLang="zh-CN" sz="2000" b="1" dirty="0">
                <a:solidFill>
                  <a:srgbClr val="F6BB1C"/>
                </a:solidFill>
              </a:rPr>
              <a:t>δRM</a:t>
            </a:r>
            <a:r>
              <a:rPr lang="en-US" altLang="zh-CN" sz="2000" b="1" baseline="30000" dirty="0">
                <a:solidFill>
                  <a:srgbClr val="F6BB1C"/>
                </a:solidFill>
              </a:rPr>
              <a:t>2</a:t>
            </a:r>
            <a:r>
              <a:rPr lang="en-US" sz="2000" b="1" dirty="0" smtClean="0">
                <a:solidFill>
                  <a:srgbClr val="F6BB1C"/>
                </a:solidFill>
              </a:rPr>
              <a:t>)</a:t>
            </a:r>
            <a:endParaRPr lang="en-US" sz="2000" b="1" dirty="0">
              <a:solidFill>
                <a:srgbClr val="F6BB1C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4832922" y="5458134"/>
            <a:ext cx="30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&lt;-  </a:t>
            </a:r>
            <a:r>
              <a:rPr lang="en-AU" dirty="0" err="1">
                <a:solidFill>
                  <a:schemeClr val="bg1"/>
                </a:solidFill>
              </a:rPr>
              <a:t>Macquart</a:t>
            </a:r>
            <a:r>
              <a:rPr lang="en-AU" dirty="0">
                <a:solidFill>
                  <a:schemeClr val="bg1"/>
                </a:solidFill>
              </a:rPr>
              <a:t> &amp; Melrose (2000)</a:t>
            </a:r>
          </a:p>
        </p:txBody>
      </p:sp>
      <p:sp>
        <p:nvSpPr>
          <p:cNvPr id="11" name="Rectangle 13"/>
          <p:cNvSpPr/>
          <p:nvPr/>
        </p:nvSpPr>
        <p:spPr>
          <a:xfrm rot="16200000">
            <a:off x="-30097" y="2453258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BB1C"/>
                </a:solidFill>
              </a:rPr>
              <a:t>%L </a:t>
            </a:r>
            <a:endParaRPr lang="en-AU" dirty="0"/>
          </a:p>
        </p:txBody>
      </p:sp>
      <p:sp>
        <p:nvSpPr>
          <p:cNvPr id="2" name="矩形 1"/>
          <p:cNvSpPr/>
          <p:nvPr/>
        </p:nvSpPr>
        <p:spPr>
          <a:xfrm>
            <a:off x="441069" y="5829173"/>
            <a:ext cx="310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6BB1C"/>
                </a:solidFill>
              </a:rPr>
              <a:t>J0742 fitted </a:t>
            </a:r>
            <a:r>
              <a:rPr lang="en-US" altLang="zh-CN" b="1" dirty="0" err="1" smtClean="0">
                <a:solidFill>
                  <a:srgbClr val="F6BB1C"/>
                </a:solidFill>
              </a:rPr>
              <a:t>δRM</a:t>
            </a:r>
            <a:r>
              <a:rPr lang="en-US" altLang="zh-CN" b="1" dirty="0" smtClean="0">
                <a:solidFill>
                  <a:srgbClr val="F6BB1C"/>
                </a:solidFill>
              </a:rPr>
              <a:t>=0.111~0.128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94069" y="5844286"/>
            <a:ext cx="310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6BB1C"/>
                </a:solidFill>
              </a:rPr>
              <a:t>J0835 fitted </a:t>
            </a:r>
            <a:r>
              <a:rPr lang="en-US" altLang="zh-CN" b="1" dirty="0" err="1" smtClean="0">
                <a:solidFill>
                  <a:srgbClr val="F6BB1C"/>
                </a:solidFill>
              </a:rPr>
              <a:t>δRM</a:t>
            </a:r>
            <a:r>
              <a:rPr lang="en-US" altLang="zh-CN" b="1" dirty="0" smtClean="0">
                <a:solidFill>
                  <a:srgbClr val="F6BB1C"/>
                </a:solidFill>
              </a:rPr>
              <a:t>=0.287~0.334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1735" y="4424045"/>
            <a:ext cx="87004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AU" altLang="zh-CN" sz="2100" b="1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explanation </a:t>
            </a:r>
            <a:r>
              <a:rPr lang="en-AU" altLang="zh-CN" sz="2100" b="1" dirty="0" err="1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depolari</a:t>
            </a:r>
            <a:r>
              <a:rPr lang="en-US" altLang="zh-CN" sz="2100" b="1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AU" altLang="zh-CN" sz="2100" b="1" dirty="0" err="1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en-AU" altLang="zh-CN" sz="2100" b="1" dirty="0" smtClean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stochastic Faraday rotation caused by the magneto-ionic turbulent ISM in the Gum </a:t>
            </a: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nebula</a:t>
            </a:r>
            <a:endParaRPr lang="en-AU" altLang="zh-CN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3830" y="263722"/>
            <a:ext cx="5936342" cy="799253"/>
          </a:xfrm>
        </p:spPr>
        <p:txBody>
          <a:bodyPr>
            <a:normAutofit fontScale="90000"/>
          </a:bodyPr>
          <a:lstStyle/>
          <a:p>
            <a:r>
              <a:rPr lang="en-US" altLang="zh-CN" sz="3000" b="1" dirty="0">
                <a:latin typeface="+mn-lt"/>
              </a:rPr>
              <a:t>There are some more interesting things about the Vela pulsar…</a:t>
            </a:r>
            <a:endParaRPr lang="en-AU" sz="3000" b="1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830" y="1385662"/>
            <a:ext cx="5830247" cy="4173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172" y="1790213"/>
            <a:ext cx="2192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</a:rPr>
              <a:t>Its RM &amp; DM have </a:t>
            </a:r>
            <a:r>
              <a:rPr lang="en-US" altLang="zh-CN" sz="2000" b="1" dirty="0">
                <a:solidFill>
                  <a:schemeClr val="bg1"/>
                </a:solidFill>
              </a:rPr>
              <a:t>HUGE</a:t>
            </a:r>
            <a:r>
              <a:rPr lang="en-US" altLang="zh-CN" sz="2000" dirty="0">
                <a:solidFill>
                  <a:srgbClr val="FFC000"/>
                </a:solidFill>
              </a:rPr>
              <a:t> variation with observing </a:t>
            </a:r>
            <a:r>
              <a:rPr lang="en-US" altLang="zh-CN" sz="2000" dirty="0" smtClean="0">
                <a:solidFill>
                  <a:srgbClr val="FFC000"/>
                </a:solidFill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4314" y="1236854"/>
            <a:ext cx="22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Hamilton et al. (1985)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955" y="4522174"/>
            <a:ext cx="1960580" cy="5659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64314" y="3297679"/>
            <a:ext cx="26403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dirty="0">
                <a:solidFill>
                  <a:srgbClr val="F6BB1C"/>
                </a:solidFill>
              </a:rPr>
              <a:t>from 1970 to 1985:</a:t>
            </a:r>
          </a:p>
          <a:p>
            <a:r>
              <a:rPr lang="en-AU" altLang="zh-CN" sz="1700" dirty="0">
                <a:solidFill>
                  <a:schemeClr val="bg1"/>
                </a:solidFill>
              </a:rPr>
              <a:t>RM </a:t>
            </a:r>
            <a:r>
              <a:rPr lang="en-AU" altLang="zh-CN" sz="1700" dirty="0" smtClean="0">
                <a:solidFill>
                  <a:schemeClr val="bg1"/>
                </a:solidFill>
              </a:rPr>
              <a:t>rise </a:t>
            </a:r>
            <a:r>
              <a:rPr lang="en-AU" altLang="zh-CN" sz="1700" dirty="0">
                <a:solidFill>
                  <a:schemeClr val="bg1"/>
                </a:solidFill>
              </a:rPr>
              <a:t>from </a:t>
            </a:r>
            <a:r>
              <a:rPr lang="en-AU" altLang="zh-CN" sz="1700" dirty="0">
                <a:solidFill>
                  <a:srgbClr val="00FFFF"/>
                </a:solidFill>
              </a:rPr>
              <a:t>34</a:t>
            </a:r>
            <a:r>
              <a:rPr lang="en-AU" altLang="zh-CN" sz="1700" dirty="0">
                <a:solidFill>
                  <a:schemeClr val="bg1"/>
                </a:solidFill>
              </a:rPr>
              <a:t> to </a:t>
            </a:r>
            <a:r>
              <a:rPr lang="en-AU" altLang="zh-CN" sz="1700" dirty="0">
                <a:solidFill>
                  <a:srgbClr val="00FFFF"/>
                </a:solidFill>
              </a:rPr>
              <a:t>46</a:t>
            </a:r>
          </a:p>
          <a:p>
            <a:r>
              <a:rPr lang="en-AU" altLang="zh-CN" sz="1700" dirty="0">
                <a:solidFill>
                  <a:schemeClr val="bg1"/>
                </a:solidFill>
              </a:rPr>
              <a:t>DM drop from </a:t>
            </a:r>
            <a:r>
              <a:rPr lang="en-AU" altLang="zh-CN" sz="1700" dirty="0">
                <a:solidFill>
                  <a:srgbClr val="00FFFF"/>
                </a:solidFill>
              </a:rPr>
              <a:t>69.1</a:t>
            </a:r>
            <a:r>
              <a:rPr lang="en-AU" altLang="zh-CN" sz="1700" dirty="0">
                <a:solidFill>
                  <a:schemeClr val="bg1"/>
                </a:solidFill>
              </a:rPr>
              <a:t> to </a:t>
            </a:r>
            <a:r>
              <a:rPr lang="en-AU" altLang="zh-CN" sz="1700" dirty="0">
                <a:solidFill>
                  <a:srgbClr val="00FFFF"/>
                </a:solidFill>
              </a:rPr>
              <a:t>68.2</a:t>
            </a:r>
            <a:endParaRPr lang="en-AU" altLang="zh-CN" sz="1700" dirty="0">
              <a:solidFill>
                <a:srgbClr val="00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1580" y="5743000"/>
            <a:ext cx="725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Hamilton 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 al </a:t>
            </a:r>
            <a:r>
              <a:rPr lang="en-US" altLang="zh-CN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pointed out the 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RM and DM shows a linear variation with observing epoch, and they are negatively correlate with each other.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3830" y="263722"/>
            <a:ext cx="7127888" cy="79925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+mn-lt"/>
              </a:rPr>
              <a:t>The explanation given by Hamilton et al.</a:t>
            </a:r>
            <a:endParaRPr lang="en-AU" sz="2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2" y="1158875"/>
            <a:ext cx="7122272" cy="5210175"/>
          </a:xfrm>
        </p:spPr>
      </p:pic>
      <p:grpSp>
        <p:nvGrpSpPr>
          <p:cNvPr id="8" name="Group 7"/>
          <p:cNvGrpSpPr/>
          <p:nvPr/>
        </p:nvGrpSpPr>
        <p:grpSpPr>
          <a:xfrm>
            <a:off x="1692704" y="1576684"/>
            <a:ext cx="961596" cy="507833"/>
            <a:chOff x="1692704" y="1576684"/>
            <a:chExt cx="961596" cy="507833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2546350" y="1631950"/>
              <a:ext cx="107950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AU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692704" y="1776740"/>
              <a:ext cx="9076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gency FB" panose="020B0503020202020204" pitchFamily="34" charset="0"/>
                </a:rPr>
                <a:t>77 </a:t>
              </a:r>
              <a:r>
                <a:rPr lang="en-US" sz="1400" dirty="0">
                  <a:latin typeface="Agency FB" panose="020B0503020202020204" pitchFamily="34" charset="0"/>
                </a:rPr>
                <a:t>± 2</a:t>
              </a:r>
              <a:r>
                <a:rPr lang="en-AU" sz="1400" dirty="0">
                  <a:latin typeface="Agency FB" panose="020B0503020202020204" pitchFamily="34" charset="0"/>
                </a:rPr>
                <a:t> km/s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2" y="1078215"/>
            <a:ext cx="6782268" cy="48755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3830" y="300759"/>
            <a:ext cx="7467650" cy="7012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sz="3000" b="1" dirty="0">
                <a:solidFill>
                  <a:srgbClr val="FFFF00"/>
                </a:solidFill>
                <a:latin typeface="+mn-lt"/>
              </a:rPr>
              <a:t>By adding some new measurements…  </a:t>
            </a:r>
            <a:endParaRPr lang="en-AU" sz="3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1146" y="1556105"/>
            <a:ext cx="789608" cy="140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565900" y="3341688"/>
            <a:ext cx="789608" cy="835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7162800" y="4148558"/>
            <a:ext cx="147954" cy="171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727680" y="3734935"/>
            <a:ext cx="716280" cy="1362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818247" y="1697581"/>
            <a:ext cx="1794080" cy="1063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238862" y="2121886"/>
            <a:ext cx="1500082" cy="9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514259" y="4002405"/>
            <a:ext cx="1500082" cy="9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916361" y="5354611"/>
            <a:ext cx="2049448" cy="207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611890" y="5562316"/>
            <a:ext cx="844030" cy="271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455920" y="5638516"/>
            <a:ext cx="2100580" cy="170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6195711" y="5338377"/>
            <a:ext cx="952168" cy="234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0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07" y="286310"/>
            <a:ext cx="573405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07" y="3482787"/>
            <a:ext cx="5734050" cy="2952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45132" y="598784"/>
            <a:ext cx="961596" cy="507833"/>
            <a:chOff x="1692704" y="1576684"/>
            <a:chExt cx="961596" cy="507833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546350" y="1631950"/>
              <a:ext cx="107950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AU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1692704" y="1776740"/>
              <a:ext cx="9076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gency FB" panose="020B0503020202020204" pitchFamily="34" charset="0"/>
                </a:rPr>
                <a:t>77 </a:t>
              </a:r>
              <a:r>
                <a:rPr lang="en-US" sz="1400" dirty="0">
                  <a:latin typeface="Agency FB" panose="020B0503020202020204" pitchFamily="34" charset="0"/>
                </a:rPr>
                <a:t>± 2</a:t>
              </a:r>
              <a:r>
                <a:rPr lang="en-AU" sz="1400" dirty="0">
                  <a:latin typeface="Agency FB" panose="020B0503020202020204" pitchFamily="34" charset="0"/>
                </a:rPr>
                <a:t> km/s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2704" y="3713490"/>
            <a:ext cx="961596" cy="507833"/>
            <a:chOff x="1692704" y="1576684"/>
            <a:chExt cx="961596" cy="50783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546350" y="1631950"/>
              <a:ext cx="107950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AU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568" y="1576684"/>
                  <a:ext cx="32778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1692704" y="1776740"/>
              <a:ext cx="9076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gency FB" panose="020B0503020202020204" pitchFamily="34" charset="0"/>
                </a:rPr>
                <a:t>77 </a:t>
              </a:r>
              <a:r>
                <a:rPr lang="en-US" sz="1400" dirty="0">
                  <a:latin typeface="Agency FB" panose="020B0503020202020204" pitchFamily="34" charset="0"/>
                </a:rPr>
                <a:t>± 2</a:t>
              </a:r>
              <a:r>
                <a:rPr lang="en-AU" sz="1400" dirty="0">
                  <a:latin typeface="Agency FB" panose="020B0503020202020204" pitchFamily="34" charset="0"/>
                </a:rPr>
                <a:t> km/s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06" y="790590"/>
            <a:ext cx="4440494" cy="24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1" y="3329964"/>
            <a:ext cx="4149741" cy="3176345"/>
          </a:xfrm>
        </p:spPr>
      </p:pic>
      <p:sp>
        <p:nvSpPr>
          <p:cNvPr id="12" name="Rectangle 11"/>
          <p:cNvSpPr/>
          <p:nvPr/>
        </p:nvSpPr>
        <p:spPr>
          <a:xfrm>
            <a:off x="7439081" y="4519973"/>
            <a:ext cx="1430506" cy="400242"/>
          </a:xfrm>
          <a:prstGeom prst="rect">
            <a:avLst/>
          </a:prstGeom>
          <a:solidFill>
            <a:srgbClr val="CE1126"/>
          </a:solidFill>
          <a:ln w="25400" cap="flat" cmpd="sng" algn="ctr">
            <a:solidFill>
              <a:srgbClr val="CE11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Linear polarisation (L profile)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8537" y="4315608"/>
            <a:ext cx="1283251" cy="375604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intensity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 profile)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1542" y="5140353"/>
            <a:ext cx="1430506" cy="400242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Circular polarisation (V profile)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1788" y="4407224"/>
            <a:ext cx="275218" cy="854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H="1">
            <a:off x="7149148" y="4730449"/>
            <a:ext cx="289935" cy="20817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7294116" y="5340474"/>
            <a:ext cx="356370" cy="59183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283766" y="5007666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J0630-2834</a:t>
            </a:r>
          </a:p>
          <a:p>
            <a:r>
              <a:rPr lang="en-US" dirty="0"/>
              <a:t>MWA</a:t>
            </a:r>
            <a:endParaRPr lang="en-AU" dirty="0"/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>
          <a:xfrm>
            <a:off x="3675184" y="65514"/>
            <a:ext cx="1617785" cy="699767"/>
          </a:xfrm>
          <a:prstGeom prst="rect">
            <a:avLst/>
          </a:prstGeom>
          <a:ln/>
        </p:spPr>
        <p:txBody>
          <a:bodyPr vert="horz" wrap="square" lIns="91431" tIns="35478" rIns="91431" bIns="45715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</a:tabLst>
            </a:pPr>
            <a:r>
              <a:rPr lang="en-US" altLang="en-US" sz="3199" b="1" dirty="0"/>
              <a:t>Pulsars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1546" y="1141128"/>
            <a:ext cx="4823906" cy="4791176"/>
          </a:xfrm>
          <a:prstGeom prst="rect">
            <a:avLst/>
          </a:prstGeom>
          <a:ln/>
        </p:spPr>
        <p:txBody>
          <a:bodyPr vert="horz" wrap="square" lIns="0" tIns="0" rIns="100796" bIns="50398" numCol="1" rtlCol="0" anchor="t" anchorCtr="0" compatLnSpc="1">
            <a:prstTxWarp prst="textNoShape">
              <a:avLst/>
            </a:prstTxWarp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 lang="en-US" sz="2400" kern="1200">
                <a:solidFill>
                  <a:srgbClr val="FF212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A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694" marR="0" lvl="2" indent="-358738" algn="l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Wingdings" panose="05000000000000000000" pitchFamily="2" charset="2"/>
              <a:buChar char="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BB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Highly magnetised</a:t>
            </a:r>
          </a:p>
          <a:p>
            <a:pPr marL="719063" marR="0" lvl="3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(~10</a:t>
            </a:r>
            <a:r>
              <a:rPr kumimoji="0" lang="en-AU" altLang="en-US" sz="2400" b="0" i="0" u="none" strike="noStrike" kern="1200" cap="none" spc="0" normalizeH="0" baseline="33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- 10</a:t>
            </a:r>
            <a:r>
              <a:rPr kumimoji="0" lang="en-AU" altLang="en-US" sz="2400" b="0" i="0" u="none" strike="noStrike" kern="1200" cap="none" spc="0" normalizeH="0" baseline="33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G)</a:t>
            </a:r>
          </a:p>
          <a:p>
            <a:pPr marL="719063" marR="0" lvl="3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9694" marR="0" lvl="2" indent="-358738" algn="l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Wingdings" panose="05000000000000000000" pitchFamily="2" charset="2"/>
              <a:buChar char="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BB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Highly polarised 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radio 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emission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41263" marR="0" lvl="2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Linear: </a:t>
            </a:r>
          </a:p>
          <a:p>
            <a:pPr marL="719063" marR="0" lvl="3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Average 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~20%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h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ighest 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~100%</a:t>
            </a:r>
          </a:p>
          <a:p>
            <a:pPr marL="719063" marR="0" lvl="3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Tends to 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↓</a:t>
            </a: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frequency 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</a:t>
            </a:r>
          </a:p>
          <a:p>
            <a:pPr marL="541263" marR="0" lvl="2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Circular : </a:t>
            </a:r>
          </a:p>
          <a:p>
            <a:pPr marL="719063" marR="0" lvl="3" indent="-358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6BB1C"/>
              </a:buClr>
              <a:buSzPct val="45000"/>
              <a:buFont typeface="Arial" pitchFamily="34" charset="0"/>
              <a:buChar char="-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</a:tabLst>
              <a:defRPr/>
            </a:pP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Average </a:t>
            </a:r>
            <a:r>
              <a:rPr kumimoji="0" lang="en-AU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~10%</a:t>
            </a:r>
            <a:endParaRPr kumimoji="0" lang="en-A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3" y="370326"/>
            <a:ext cx="7969517" cy="6509157"/>
          </a:xfrm>
        </p:spPr>
      </p:pic>
      <p:sp>
        <p:nvSpPr>
          <p:cNvPr id="3" name="Rectangle 2"/>
          <p:cNvSpPr/>
          <p:nvPr/>
        </p:nvSpPr>
        <p:spPr>
          <a:xfrm>
            <a:off x="503792" y="-1975"/>
            <a:ext cx="818313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variation of the Vela’s scattering tail obtained by the MWA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446" y="3875312"/>
            <a:ext cx="45451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variation of the scattering tail</a:t>
            </a:r>
            <a:r>
              <a:rPr lang="en-AU" sz="2000" dirty="0">
                <a:solidFill>
                  <a:srgbClr val="00FFFF"/>
                </a:solidFill>
              </a:rPr>
              <a:t> 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↓</a:t>
            </a:r>
            <a:endParaRPr lang="en-AU" sz="2000" b="1" dirty="0">
              <a:solidFill>
                <a:schemeClr val="bg1"/>
              </a:solidFill>
            </a:endParaRPr>
          </a:p>
          <a:p>
            <a:pPr algn="ctr"/>
            <a:r>
              <a:rPr lang="en-AU" b="1" dirty="0">
                <a:solidFill>
                  <a:srgbClr val="00FFFF"/>
                </a:solidFill>
              </a:rPr>
              <a:t>temporal</a:t>
            </a:r>
            <a:r>
              <a:rPr lang="en-US" b="1" dirty="0">
                <a:solidFill>
                  <a:srgbClr val="00FFFF"/>
                </a:solidFill>
              </a:rPr>
              <a:t>/</a:t>
            </a:r>
            <a:r>
              <a:rPr lang="en-US" b="1" dirty="0" err="1">
                <a:solidFill>
                  <a:srgbClr val="00FFFF"/>
                </a:solidFill>
              </a:rPr>
              <a:t>spacial</a:t>
            </a:r>
            <a:r>
              <a:rPr lang="en-US" b="1" dirty="0">
                <a:solidFill>
                  <a:srgbClr val="00FFFF"/>
                </a:solidFill>
              </a:rPr>
              <a:t> </a:t>
            </a:r>
            <a:r>
              <a:rPr lang="en-AU" b="1" dirty="0">
                <a:solidFill>
                  <a:srgbClr val="00FFFF"/>
                </a:solidFill>
              </a:rPr>
              <a:t>variation of the </a:t>
            </a:r>
            <a:r>
              <a:rPr lang="en-US" altLang="zh-CN" b="1" dirty="0">
                <a:solidFill>
                  <a:srgbClr val="00FFFF"/>
                </a:solidFill>
              </a:rPr>
              <a:t>ISM</a:t>
            </a:r>
          </a:p>
          <a:p>
            <a:pPr algn="ctr"/>
            <a:r>
              <a:rPr lang="en-US" altLang="zh-CN" b="1" dirty="0">
                <a:solidFill>
                  <a:srgbClr val="00FFFF"/>
                </a:solidFill>
              </a:rPr>
              <a:t>&amp; its small scale </a:t>
            </a:r>
            <a:r>
              <a:rPr lang="en-US" altLang="zh-CN" b="1" dirty="0">
                <a:solidFill>
                  <a:srgbClr val="00FFFF"/>
                </a:solidFill>
              </a:rPr>
              <a:t>structure </a:t>
            </a:r>
            <a:r>
              <a:rPr lang="en-US" altLang="zh-CN" b="1" dirty="0" smtClean="0">
                <a:solidFill>
                  <a:srgbClr val="00FFFF"/>
                </a:solidFill>
              </a:rPr>
              <a:t>(which probably </a:t>
            </a:r>
            <a:r>
              <a:rPr lang="en-US" altLang="zh-CN" b="1" dirty="0">
                <a:solidFill>
                  <a:srgbClr val="00FFFF"/>
                </a:solidFill>
              </a:rPr>
              <a:t>responsible for the </a:t>
            </a:r>
            <a:r>
              <a:rPr lang="en-US" altLang="zh-CN" b="1" dirty="0" err="1">
                <a:solidFill>
                  <a:srgbClr val="00FFFF"/>
                </a:solidFill>
              </a:rPr>
              <a:t>depolarisation</a:t>
            </a:r>
            <a:r>
              <a:rPr lang="en-US" altLang="zh-CN" b="1" dirty="0">
                <a:solidFill>
                  <a:srgbClr val="00FFFF"/>
                </a:solidFill>
              </a:rPr>
              <a:t> at </a:t>
            </a:r>
            <a:r>
              <a:rPr lang="en-US" altLang="zh-CN" b="1" dirty="0" smtClean="0">
                <a:solidFill>
                  <a:srgbClr val="00FFFF"/>
                </a:solidFill>
              </a:rPr>
              <a:t>low-</a:t>
            </a:r>
            <a:r>
              <a:rPr lang="en-US" altLang="zh-CN" b="1" dirty="0" err="1" smtClean="0">
                <a:solidFill>
                  <a:srgbClr val="00FFFF"/>
                </a:solidFill>
              </a:rPr>
              <a:t>freq</a:t>
            </a:r>
            <a:r>
              <a:rPr lang="en-US" altLang="zh-CN" b="1" dirty="0" smtClean="0">
                <a:solidFill>
                  <a:srgbClr val="00FFFF"/>
                </a:solidFill>
              </a:rPr>
              <a:t>) </a:t>
            </a:r>
            <a:r>
              <a:rPr lang="en-AU" b="1" dirty="0" smtClean="0">
                <a:solidFill>
                  <a:srgbClr val="00FFFF"/>
                </a:solidFill>
              </a:rPr>
              <a:t> </a:t>
            </a:r>
            <a:endParaRPr lang="en-AU" b="1" dirty="0">
              <a:solidFill>
                <a:srgbClr val="00FFFF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↑</a:t>
            </a:r>
            <a:endParaRPr lang="en-AU" sz="2000" b="1" dirty="0">
              <a:solidFill>
                <a:schemeClr val="bg1"/>
              </a:solidFill>
            </a:endParaRP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variation of the DM and RM</a:t>
            </a:r>
          </a:p>
          <a:p>
            <a:endParaRPr lang="en-US" sz="2000" dirty="0">
              <a:solidFill>
                <a:srgbClr val="00FFFF"/>
              </a:solidFill>
            </a:endParaRPr>
          </a:p>
          <a:p>
            <a:endParaRPr lang="en-AU" sz="2000" dirty="0">
              <a:solidFill>
                <a:srgbClr val="00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7944" y="2740822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altLang="zh-CN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altLang="zh-CN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43.63</a:t>
            </a:r>
            <a:r>
              <a:rPr lang="en-AU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20458" y="2739036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altLang="zh-CN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altLang="zh-CN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42.59</a:t>
            </a:r>
            <a:r>
              <a:rPr lang="en-AU" altLang="zh-CN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95706" y="571440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altLang="zh-CN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altLang="zh-CN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30.59</a:t>
            </a:r>
            <a:r>
              <a:rPr lang="en-AU" altLang="zh-CN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7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503792" y="152400"/>
            <a:ext cx="384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lang="en-A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phenomenon in FRBs</a:t>
            </a:r>
            <a:endParaRPr lang="en-AU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9271" y="4848775"/>
            <a:ext cx="262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>
                <a:solidFill>
                  <a:schemeClr val="bg1"/>
                </a:solidFill>
              </a:rPr>
              <a:t>Feng, Li, Yang et al. (2022)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1470" y="1126449"/>
            <a:ext cx="372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F6BB1C"/>
                </a:solidFill>
              </a:rPr>
              <a:t>depolarisation </a:t>
            </a:r>
            <a:r>
              <a:rPr lang="en-GB" altLang="zh-CN" sz="2000" b="1" dirty="0" smtClean="0">
                <a:solidFill>
                  <a:srgbClr val="F6BB1C"/>
                </a:solidFill>
              </a:rPr>
              <a:t>possibly due </a:t>
            </a:r>
            <a:r>
              <a:rPr lang="en-GB" altLang="zh-CN" sz="2000" b="1" dirty="0">
                <a:solidFill>
                  <a:srgbClr val="F6BB1C"/>
                </a:solidFill>
              </a:rPr>
              <a:t>to </a:t>
            </a:r>
            <a:r>
              <a:rPr lang="en-GB" altLang="zh-CN" sz="2000" b="1" dirty="0" smtClean="0">
                <a:solidFill>
                  <a:srgbClr val="F6BB1C"/>
                </a:solidFill>
              </a:rPr>
              <a:t>stochastic RM</a:t>
            </a:r>
            <a:endParaRPr lang="zh-CN" altLang="en-US" sz="2000" b="1" dirty="0">
              <a:solidFill>
                <a:srgbClr val="F6BB1C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82" y="485053"/>
            <a:ext cx="4411788" cy="3039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1807805"/>
            <a:ext cx="4365383" cy="30674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06482" y="54523"/>
            <a:ext cx="443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rgbClr val="F6BB1C"/>
                </a:solidFill>
              </a:rPr>
              <a:t>RM variation changing direction</a:t>
            </a:r>
            <a:endParaRPr lang="zh-CN" altLang="en-US" sz="2000" b="1" dirty="0">
              <a:solidFill>
                <a:srgbClr val="F6BB1C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7563" y="3441127"/>
            <a:ext cx="26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err="1" smtClean="0">
                <a:solidFill>
                  <a:schemeClr val="bg1"/>
                </a:solidFill>
              </a:rPr>
              <a:t>Xu</a:t>
            </a:r>
            <a:r>
              <a:rPr lang="en-GB" altLang="zh-CN" dirty="0" smtClean="0">
                <a:solidFill>
                  <a:schemeClr val="bg1"/>
                </a:solidFill>
              </a:rPr>
              <a:t>, </a:t>
            </a:r>
            <a:r>
              <a:rPr lang="en-GB" altLang="zh-CN" dirty="0" err="1" smtClean="0">
                <a:solidFill>
                  <a:schemeClr val="bg1"/>
                </a:solidFill>
              </a:rPr>
              <a:t>Niu</a:t>
            </a:r>
            <a:r>
              <a:rPr lang="en-GB" altLang="zh-CN" dirty="0" smtClean="0">
                <a:solidFill>
                  <a:schemeClr val="bg1"/>
                </a:solidFill>
              </a:rPr>
              <a:t>, Chen et al. (2022)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89" y="3980782"/>
            <a:ext cx="4388174" cy="27857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83630" y="522953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FRB190520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427776" y="190413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FRB201124A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03161" y="6397201"/>
            <a:ext cx="432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solidFill>
                  <a:schemeClr val="bg1"/>
                </a:solidFill>
              </a:rPr>
              <a:t>Anna-Thomas, Connor, Dai et al </a:t>
            </a:r>
            <a:r>
              <a:rPr lang="en-GB" altLang="zh-CN" dirty="0" smtClean="0">
                <a:solidFill>
                  <a:schemeClr val="bg1"/>
                </a:solidFill>
              </a:rPr>
              <a:t>et al. (2023)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851" y="159944"/>
            <a:ext cx="1828800" cy="650240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Summary</a:t>
            </a:r>
            <a:endParaRPr lang="en-AU" b="1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2976" y="1062990"/>
            <a:ext cx="8547327" cy="511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F6BB1C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5328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8460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–"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1339200" indent="-228600" algn="l" defTabSz="457200" rtl="0" eaLnBrk="1" latinLnBrk="0" hangingPunct="1">
              <a:spcBef>
                <a:spcPts val="0"/>
              </a:spcBef>
              <a:buSzPct val="80000"/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altLang="zh-CN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DM and RM variation of the </a:t>
            </a:r>
            <a:r>
              <a:rPr lang="en-AU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Vela pulsar over fifty years</a:t>
            </a:r>
            <a:r>
              <a:rPr lang="en-AU" altLang="zh-CN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AU" altLang="zh-CN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US" altLang="zh-CN" sz="2100" b="1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DM: </a:t>
            </a:r>
            <a:endParaRPr lang="en-US" altLang="zh-CN" sz="2100" b="1" dirty="0" smtClean="0">
              <a:solidFill>
                <a:srgbClr val="F6BB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9900" lvl="2" indent="0">
              <a:buClr>
                <a:schemeClr val="bg1"/>
              </a:buClr>
              <a:buSzPct val="70000"/>
              <a:buNone/>
            </a:pP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monotonic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trend from </a:t>
            </a:r>
            <a:r>
              <a:rPr lang="en-US" altLang="zh-CN" sz="210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69.1 to 67.8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pc cm</a:t>
            </a:r>
            <a:r>
              <a:rPr lang="en-US" altLang="zh-CN" sz="21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−3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US" altLang="zh-CN" sz="2100" b="1" dirty="0">
                <a:solidFill>
                  <a:srgbClr val="F6BB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RM: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9900" lvl="2" indent="0">
              <a:buClr>
                <a:schemeClr val="bg1"/>
              </a:buClr>
              <a:buSzPct val="70000"/>
              <a:buNone/>
            </a:pP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zh-CN" sz="210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33.6 to 46.2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 m</a:t>
            </a:r>
            <a:r>
              <a:rPr lang="en-US" altLang="zh-CN" sz="21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−2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(1975 –1984), </a:t>
            </a:r>
            <a:endParaRPr lang="en-US" altLang="zh-CN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9900" lvl="2" indent="0">
              <a:buClr>
                <a:schemeClr val="bg1"/>
              </a:buClr>
              <a:buSzPct val="70000"/>
              <a:buNone/>
            </a:pP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dropped to a low of </a:t>
            </a:r>
            <a:r>
              <a:rPr lang="en-US" altLang="zh-CN" sz="210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29.9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 m</a:t>
            </a:r>
            <a:r>
              <a:rPr lang="en-US" altLang="zh-CN" sz="21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−2</a:t>
            </a: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2006, </a:t>
            </a:r>
            <a:endParaRPr lang="en-US" altLang="zh-CN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9900" lvl="2" indent="0">
              <a:buClr>
                <a:schemeClr val="bg1"/>
              </a:buClr>
              <a:buSzPct val="70000"/>
              <a:buNone/>
            </a:pP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 to increase again, reaching </a:t>
            </a:r>
            <a:r>
              <a:rPr lang="en-US" altLang="zh-CN" sz="210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44.4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 m</a:t>
            </a:r>
            <a:r>
              <a:rPr lang="en-US" altLang="zh-CN" sz="21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−2</a:t>
            </a: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AU" altLang="zh-CN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Vela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show different scatter broadening properties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MWA 185MHz</a:t>
            </a:r>
            <a:r>
              <a:rPr lang="en-A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A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Feb </a:t>
            </a:r>
            <a:r>
              <a:rPr lang="en-A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2016: </a:t>
            </a:r>
            <a:r>
              <a:rPr lang="el-GR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sz="21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sz="2100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43.63</a:t>
            </a:r>
            <a:r>
              <a:rPr lang="en-A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1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A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		04 </a:t>
            </a:r>
            <a:r>
              <a:rPr lang="en-A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A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2017: </a:t>
            </a:r>
            <a:r>
              <a:rPr lang="el-GR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altLang="zh-CN" sz="21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altLang="zh-CN" sz="21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42.59</a:t>
            </a:r>
            <a:r>
              <a:rPr lang="en-AU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21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AU" altLang="zh-CN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AU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May 2019: </a:t>
            </a:r>
            <a:r>
              <a:rPr lang="el-GR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AU" altLang="zh-CN" sz="21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AU" altLang="zh-CN" sz="21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30.59</a:t>
            </a:r>
            <a:r>
              <a:rPr lang="en-AU" altLang="zh-CN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2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A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AU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Depolarisation toward the Gum Nebula: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the direction of the Gum Nebula, both PSR J0742</a:t>
            </a:r>
            <a:r>
              <a:rPr lang="en-AU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-2822</a:t>
            </a: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the Vela pulsar shows a rapid </a:t>
            </a:r>
            <a:r>
              <a:rPr lang="en-AU" altLang="zh-CN" sz="21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depolarisation</a:t>
            </a: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low radio frequency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 attributed to the </a:t>
            </a:r>
            <a:r>
              <a:rPr lang="en-AU" altLang="zh-CN" sz="21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stochastic Faraday rotation</a:t>
            </a:r>
            <a:r>
              <a:rPr lang="en-AU" altLang="zh-CN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caused by the magneto-ionic turbulent ISM in the Gum nebula.</a:t>
            </a: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endParaRPr lang="en-A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endParaRPr lang="en-A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buClr>
                <a:schemeClr val="bg1"/>
              </a:buClr>
              <a:buSzPct val="70000"/>
              <a:buFont typeface="Calibri" panose="020F050202020403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326" y="65161"/>
            <a:ext cx="7380000" cy="69984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 dirty="0"/>
              <a:t>Propagation effects due to ISM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0812" y="1292676"/>
          <a:ext cx="2337352" cy="190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Image" r:id="rId4" imgW="4075920" imgH="3314160" progId="Photoshop.Image.13">
                  <p:embed/>
                </p:oleObj>
              </mc:Choice>
              <mc:Fallback>
                <p:oleObj name="Image" r:id="rId4" imgW="4075920" imgH="331416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12" y="1292676"/>
                        <a:ext cx="2337352" cy="190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65079" y="5671005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Image" r:id="rId6" imgW="1117440" imgH="1117440" progId="Photoshop.Image.13">
                  <p:embed/>
                </p:oleObj>
              </mc:Choice>
              <mc:Fallback>
                <p:oleObj name="Image" r:id="rId6" imgW="1117440" imgH="11174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65079" y="5671005"/>
                        <a:ext cx="1117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5"/>
          <p:cNvSpPr/>
          <p:nvPr/>
        </p:nvSpPr>
        <p:spPr>
          <a:xfrm>
            <a:off x="2688464" y="3050775"/>
            <a:ext cx="3325893" cy="2032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65107" y="4516306"/>
            <a:ext cx="184960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ionised</a:t>
            </a:r>
            <a:r>
              <a:rPr lang="en-US" altLang="zh-CN" sz="2400" dirty="0">
                <a:solidFill>
                  <a:schemeClr val="bg1"/>
                </a:solidFill>
              </a:rPr>
              <a:t> ISM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-&gt; </a:t>
            </a:r>
            <a:r>
              <a:rPr lang="en-US" altLang="zh-CN" sz="2400" b="1" dirty="0">
                <a:solidFill>
                  <a:srgbClr val="F6BB1C"/>
                </a:solidFill>
              </a:rPr>
              <a:t>Dispersion</a:t>
            </a:r>
            <a:endParaRPr lang="en-AU" sz="2400" b="1" dirty="0">
              <a:solidFill>
                <a:srgbClr val="F6BB1C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0339366">
            <a:off x="3001648" y="1876701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 rot="20339366">
            <a:off x="3398240" y="1623026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 rot="20339366">
            <a:off x="2702956" y="220215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37"/>
          <p:cNvSpPr/>
          <p:nvPr/>
        </p:nvSpPr>
        <p:spPr>
          <a:xfrm rot="20339366">
            <a:off x="6389874" y="4690180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Freeform 38"/>
          <p:cNvSpPr/>
          <p:nvPr/>
        </p:nvSpPr>
        <p:spPr>
          <a:xfrm rot="20339366">
            <a:off x="6786466" y="443650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Freeform 39"/>
          <p:cNvSpPr/>
          <p:nvPr/>
        </p:nvSpPr>
        <p:spPr>
          <a:xfrm rot="20339366">
            <a:off x="6091182" y="5015634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Flowchart: Manual Input 31"/>
          <p:cNvSpPr/>
          <p:nvPr/>
        </p:nvSpPr>
        <p:spPr>
          <a:xfrm rot="5400000">
            <a:off x="3177352" y="3787374"/>
            <a:ext cx="2607954" cy="692382"/>
          </a:xfrm>
          <a:prstGeom prst="flowChartManualInpu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8019" y="1692371"/>
            <a:ext cx="322297" cy="1175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25707" y="1139174"/>
            <a:ext cx="275973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Inhomogeneous ISM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Scattering</a:t>
            </a:r>
            <a:r>
              <a:rPr lang="en-US" sz="2400" dirty="0">
                <a:solidFill>
                  <a:schemeClr val="bg1"/>
                </a:solidFill>
              </a:rPr>
              <a:t> screen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78910" y="3001911"/>
            <a:ext cx="695284" cy="488894"/>
          </a:xfrm>
          <a:prstGeom prst="straightConnector1">
            <a:avLst/>
          </a:prstGeom>
          <a:ln>
            <a:solidFill>
              <a:srgbClr val="F3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AU" dirty="0">
                  <a:solidFill>
                    <a:srgbClr val="F34747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274194" y="2391051"/>
            <a:ext cx="2605265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Faraday rotation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2519" y="6137292"/>
            <a:ext cx="535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6B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effects are frequency dependent!</a:t>
            </a:r>
            <a:endParaRPr lang="en-AU" sz="2000" b="1" dirty="0">
              <a:solidFill>
                <a:srgbClr val="F6B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04361" y="4171666"/>
            <a:ext cx="384499" cy="3446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76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50" y="977013"/>
            <a:ext cx="4835520" cy="54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326" y="65161"/>
            <a:ext cx="7380000" cy="69984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 dirty="0"/>
              <a:t>Propagation effects due to ISM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6881" y="1508167"/>
            <a:ext cx="2844000" cy="828000"/>
          </a:xfrm>
          <a:prstGeom prst="rect">
            <a:avLst/>
          </a:prstGeom>
          <a:solidFill>
            <a:srgbClr val="EEEEE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6820" rIns="81638" bIns="40819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AU" altLang="en-US" dirty="0">
                <a:latin typeface="+mj-lt"/>
              </a:rPr>
              <a:t>Different group velocity for different frequency wave in the ionised ISM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6880" y="2793365"/>
            <a:ext cx="2844000" cy="596160"/>
          </a:xfrm>
          <a:prstGeom prst="rect">
            <a:avLst/>
          </a:prstGeom>
          <a:solidFill>
            <a:srgbClr val="EEEEE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6820" rIns="81638" bIns="40819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AU" altLang="en-US" dirty="0">
                <a:latin typeface="+mj-lt"/>
              </a:rPr>
              <a:t>Low frequency signals will arrive later than higher ones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548565" y="2367429"/>
            <a:ext cx="391680" cy="424800"/>
          </a:xfrm>
          <a:prstGeom prst="downArrow">
            <a:avLst>
              <a:gd name="adj1" fmla="val 51380"/>
              <a:gd name="adj2" fmla="val 56437"/>
            </a:avLst>
          </a:prstGeom>
          <a:solidFill>
            <a:srgbClr val="EEEEE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633"/>
          </a:p>
        </p:txBody>
      </p:sp>
      <p:sp>
        <p:nvSpPr>
          <p:cNvPr id="2" name="TextBox 1"/>
          <p:cNvSpPr txBox="1"/>
          <p:nvPr/>
        </p:nvSpPr>
        <p:spPr>
          <a:xfrm>
            <a:off x="880320" y="933846"/>
            <a:ext cx="177484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AU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5238748"/>
            <a:ext cx="16033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4397151"/>
            <a:ext cx="3113005" cy="6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400" y="3914157"/>
            <a:ext cx="3180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Dispersion Measure (DM)</a:t>
            </a:r>
            <a:endParaRPr lang="en-AU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5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326" y="65161"/>
            <a:ext cx="7380000" cy="69984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 dirty="0"/>
              <a:t>Propagation effects due to ISM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0812" y="1292676"/>
          <a:ext cx="2337352" cy="190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4" imgW="4075920" imgH="3314160" progId="Photoshop.Image.13">
                  <p:embed/>
                </p:oleObj>
              </mc:Choice>
              <mc:Fallback>
                <p:oleObj name="Image" r:id="rId4" imgW="4075920" imgH="3314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12" y="1292676"/>
                        <a:ext cx="2337352" cy="190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65079" y="5671005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Image" r:id="rId6" imgW="1117440" imgH="1117440" progId="Photoshop.Image.13">
                  <p:embed/>
                </p:oleObj>
              </mc:Choice>
              <mc:Fallback>
                <p:oleObj name="Image" r:id="rId6" imgW="1117440" imgH="11174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65079" y="5671005"/>
                        <a:ext cx="1117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5"/>
          <p:cNvSpPr/>
          <p:nvPr/>
        </p:nvSpPr>
        <p:spPr>
          <a:xfrm>
            <a:off x="2688464" y="3050775"/>
            <a:ext cx="3325893" cy="2032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65107" y="4516306"/>
            <a:ext cx="184960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ionised</a:t>
            </a:r>
            <a:r>
              <a:rPr lang="en-US" altLang="zh-CN" sz="2400" dirty="0">
                <a:solidFill>
                  <a:schemeClr val="bg1"/>
                </a:solidFill>
              </a:rPr>
              <a:t> ISM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-&gt; </a:t>
            </a:r>
            <a:r>
              <a:rPr lang="en-US" altLang="zh-CN" sz="2400" b="1" dirty="0">
                <a:solidFill>
                  <a:srgbClr val="F6BB1C"/>
                </a:solidFill>
              </a:rPr>
              <a:t>Dispersion</a:t>
            </a:r>
            <a:endParaRPr lang="en-AU" sz="2400" b="1" dirty="0">
              <a:solidFill>
                <a:srgbClr val="F6BB1C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0339366">
            <a:off x="3001648" y="1876701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 rot="20339366">
            <a:off x="3398240" y="1623026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 rot="20339366">
            <a:off x="2702956" y="220215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37"/>
          <p:cNvSpPr/>
          <p:nvPr/>
        </p:nvSpPr>
        <p:spPr>
          <a:xfrm rot="20339366">
            <a:off x="6389874" y="4690180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Freeform 38"/>
          <p:cNvSpPr/>
          <p:nvPr/>
        </p:nvSpPr>
        <p:spPr>
          <a:xfrm rot="20339366">
            <a:off x="6786466" y="443650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Freeform 39"/>
          <p:cNvSpPr/>
          <p:nvPr/>
        </p:nvSpPr>
        <p:spPr>
          <a:xfrm rot="20339366">
            <a:off x="6091182" y="5015634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Flowchart: Manual Input 31"/>
          <p:cNvSpPr/>
          <p:nvPr/>
        </p:nvSpPr>
        <p:spPr>
          <a:xfrm rot="5400000">
            <a:off x="3177352" y="3787374"/>
            <a:ext cx="2607954" cy="692382"/>
          </a:xfrm>
          <a:prstGeom prst="flowChartManualInpu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8019" y="1692371"/>
            <a:ext cx="322297" cy="1175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25707" y="1139174"/>
            <a:ext cx="275973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Inhomogeneous ISM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Scattering</a:t>
            </a:r>
            <a:r>
              <a:rPr lang="en-US" sz="2400" dirty="0">
                <a:solidFill>
                  <a:schemeClr val="bg1"/>
                </a:solidFill>
              </a:rPr>
              <a:t> screen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78910" y="3001911"/>
            <a:ext cx="695284" cy="488894"/>
          </a:xfrm>
          <a:prstGeom prst="straightConnector1">
            <a:avLst/>
          </a:prstGeom>
          <a:ln>
            <a:solidFill>
              <a:srgbClr val="F3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AU" dirty="0">
                  <a:solidFill>
                    <a:srgbClr val="F34747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274194" y="2391051"/>
            <a:ext cx="2605265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Faraday rotation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2519" y="6137292"/>
            <a:ext cx="535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6B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effects are frequency dependent!</a:t>
            </a:r>
            <a:endParaRPr lang="en-AU" sz="2000" b="1" dirty="0">
              <a:solidFill>
                <a:srgbClr val="F6B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04361" y="4171666"/>
            <a:ext cx="384499" cy="3446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3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00" y="821666"/>
            <a:ext cx="4309920" cy="32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19360" y="4251020"/>
            <a:ext cx="1841760" cy="2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ts val="261"/>
              </a:spcAft>
            </a:pPr>
            <a:r>
              <a:rPr lang="en-US" altLang="zh-CN" sz="1451" dirty="0">
                <a:solidFill>
                  <a:schemeClr val="bg1"/>
                </a:solidFill>
              </a:rPr>
              <a:t>Credit</a:t>
            </a:r>
            <a:r>
              <a:rPr lang="en-AU" altLang="en-US" sz="1451" dirty="0">
                <a:solidFill>
                  <a:schemeClr val="bg1"/>
                </a:solidFill>
              </a:rPr>
              <a:t>: wikipedia.org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" y="4251020"/>
            <a:ext cx="6020000" cy="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1" y="3177526"/>
            <a:ext cx="2907143" cy="7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7081" y="5453641"/>
            <a:ext cx="7886245" cy="391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81638" tIns="40819" rIns="81638" bIns="40819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AU" altLang="en-US" sz="1996" dirty="0">
                <a:solidFill>
                  <a:schemeClr val="bg1"/>
                </a:solidFill>
              </a:rPr>
              <a:t>Can be used to </a:t>
            </a:r>
            <a:r>
              <a:rPr lang="en-US" altLang="zh-CN" sz="1996" dirty="0">
                <a:solidFill>
                  <a:schemeClr val="bg1"/>
                </a:solidFill>
              </a:rPr>
              <a:t>p</a:t>
            </a:r>
            <a:r>
              <a:rPr lang="en-AU" altLang="en-US" sz="1996" dirty="0">
                <a:solidFill>
                  <a:schemeClr val="bg1"/>
                </a:solidFill>
              </a:rPr>
              <a:t>robe the magnetic field strength parallel to our </a:t>
            </a:r>
            <a:r>
              <a:rPr lang="en-AU" altLang="en-US" sz="1996" dirty="0" err="1">
                <a:solidFill>
                  <a:schemeClr val="bg1"/>
                </a:solidFill>
              </a:rPr>
              <a:t>LoS</a:t>
            </a:r>
            <a:endParaRPr lang="en-AU" altLang="en-US" sz="1996" dirty="0">
              <a:solidFill>
                <a:schemeClr val="bg1"/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6" y="2447777"/>
            <a:ext cx="2366963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934" y="1130654"/>
            <a:ext cx="3592533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 Rotation Measurements (RM)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53326" y="65161"/>
            <a:ext cx="7380000" cy="699840"/>
          </a:xfrm>
          <a:prstGeom prst="rect">
            <a:avLst/>
          </a:prstGeom>
          <a:ln/>
        </p:spPr>
        <p:txBody>
          <a:bodyPr vert="horz" lIns="91440" tIns="32002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/>
              <a:t>Propagation effects due to ISM</a:t>
            </a:r>
            <a:endParaRPr lang="en-AU" altLang="en-US" sz="3628" b="1" dirty="0"/>
          </a:p>
        </p:txBody>
      </p:sp>
    </p:spTree>
    <p:extLst>
      <p:ext uri="{BB962C8B-B14F-4D97-AF65-F5344CB8AC3E}">
        <p14:creationId xmlns:p14="http://schemas.microsoft.com/office/powerpoint/2010/main" val="2870695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326" y="65161"/>
            <a:ext cx="7380000" cy="69984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 dirty="0"/>
              <a:t>Propagation effects due to ISM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0812" y="1292676"/>
          <a:ext cx="2337352" cy="190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4" imgW="4075920" imgH="3314160" progId="Photoshop.Image.13">
                  <p:embed/>
                </p:oleObj>
              </mc:Choice>
              <mc:Fallback>
                <p:oleObj name="Image" r:id="rId4" imgW="4075920" imgH="3314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12" y="1292676"/>
                        <a:ext cx="2337352" cy="190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65079" y="5671005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Image" r:id="rId6" imgW="1117440" imgH="1117440" progId="Photoshop.Image.13">
                  <p:embed/>
                </p:oleObj>
              </mc:Choice>
              <mc:Fallback>
                <p:oleObj name="Image" r:id="rId6" imgW="1117440" imgH="11174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65079" y="5671005"/>
                        <a:ext cx="1117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5"/>
          <p:cNvSpPr/>
          <p:nvPr/>
        </p:nvSpPr>
        <p:spPr>
          <a:xfrm>
            <a:off x="2688464" y="3050775"/>
            <a:ext cx="3325893" cy="2032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65107" y="4516306"/>
            <a:ext cx="184960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ionised</a:t>
            </a:r>
            <a:r>
              <a:rPr lang="en-US" altLang="zh-CN" sz="2400" dirty="0">
                <a:solidFill>
                  <a:schemeClr val="bg1"/>
                </a:solidFill>
              </a:rPr>
              <a:t> ISM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-&gt; </a:t>
            </a:r>
            <a:r>
              <a:rPr lang="en-US" altLang="zh-CN" sz="2400" b="1" dirty="0">
                <a:solidFill>
                  <a:srgbClr val="F6BB1C"/>
                </a:solidFill>
              </a:rPr>
              <a:t>Dispersion</a:t>
            </a:r>
            <a:endParaRPr lang="en-AU" sz="2400" b="1" dirty="0">
              <a:solidFill>
                <a:srgbClr val="F6BB1C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0339366">
            <a:off x="3001648" y="1876701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 rot="20339366">
            <a:off x="3398240" y="1623026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 rot="20339366">
            <a:off x="2702956" y="220215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37"/>
          <p:cNvSpPr/>
          <p:nvPr/>
        </p:nvSpPr>
        <p:spPr>
          <a:xfrm rot="20339366">
            <a:off x="6389874" y="4690180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Freeform 38"/>
          <p:cNvSpPr/>
          <p:nvPr/>
        </p:nvSpPr>
        <p:spPr>
          <a:xfrm rot="20339366">
            <a:off x="6786466" y="4436505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Freeform 39"/>
          <p:cNvSpPr/>
          <p:nvPr/>
        </p:nvSpPr>
        <p:spPr>
          <a:xfrm rot="20339366">
            <a:off x="6091182" y="5015634"/>
            <a:ext cx="469208" cy="990600"/>
          </a:xfrm>
          <a:custGeom>
            <a:avLst/>
            <a:gdLst>
              <a:gd name="connsiteX0" fmla="*/ 189290 w 1166783"/>
              <a:gd name="connsiteY0" fmla="*/ 0 h 1668780"/>
              <a:gd name="connsiteX1" fmla="*/ 59750 w 1166783"/>
              <a:gd name="connsiteY1" fmla="*/ 784860 h 1668780"/>
              <a:gd name="connsiteX2" fmla="*/ 1035110 w 1166783"/>
              <a:gd name="connsiteY2" fmla="*/ 1082040 h 1668780"/>
              <a:gd name="connsiteX3" fmla="*/ 1157030 w 1166783"/>
              <a:gd name="connsiteY3" fmla="*/ 166878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83" h="1668780">
                <a:moveTo>
                  <a:pt x="189290" y="0"/>
                </a:moveTo>
                <a:cubicBezTo>
                  <a:pt x="54035" y="302260"/>
                  <a:pt x="-81220" y="604520"/>
                  <a:pt x="59750" y="784860"/>
                </a:cubicBezTo>
                <a:cubicBezTo>
                  <a:pt x="200720" y="965200"/>
                  <a:pt x="852230" y="934720"/>
                  <a:pt x="1035110" y="1082040"/>
                </a:cubicBezTo>
                <a:cubicBezTo>
                  <a:pt x="1217990" y="1229360"/>
                  <a:pt x="1157030" y="1668780"/>
                  <a:pt x="1157030" y="166878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Flowchart: Manual Input 31"/>
          <p:cNvSpPr/>
          <p:nvPr/>
        </p:nvSpPr>
        <p:spPr>
          <a:xfrm rot="5400000">
            <a:off x="3177352" y="3787374"/>
            <a:ext cx="2607954" cy="692382"/>
          </a:xfrm>
          <a:prstGeom prst="flowChartManualInpu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8019" y="1692371"/>
            <a:ext cx="322297" cy="1175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25707" y="1139174"/>
            <a:ext cx="275973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Inhomogeneous ISM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Scattering</a:t>
            </a:r>
            <a:r>
              <a:rPr lang="en-US" sz="2400" dirty="0">
                <a:solidFill>
                  <a:schemeClr val="bg1"/>
                </a:solidFill>
              </a:rPr>
              <a:t> screen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78910" y="3001911"/>
            <a:ext cx="695284" cy="488894"/>
          </a:xfrm>
          <a:prstGeom prst="straightConnector1">
            <a:avLst/>
          </a:prstGeom>
          <a:ln>
            <a:solidFill>
              <a:srgbClr val="F3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3474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AU" dirty="0">
                  <a:solidFill>
                    <a:srgbClr val="F34747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30" y="2873237"/>
                <a:ext cx="396069" cy="4029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274194" y="2391051"/>
            <a:ext cx="2605265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sz="2400" dirty="0">
                <a:solidFill>
                  <a:schemeClr val="bg1"/>
                </a:solidFill>
              </a:rPr>
              <a:t>-&gt; </a:t>
            </a:r>
            <a:r>
              <a:rPr lang="en-US" sz="2400" b="1" dirty="0">
                <a:solidFill>
                  <a:srgbClr val="F6BB1C"/>
                </a:solidFill>
              </a:rPr>
              <a:t>Faraday rotation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2519" y="6137292"/>
            <a:ext cx="535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6B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effects are frequency dependent!</a:t>
            </a:r>
            <a:endParaRPr lang="en-AU" sz="2000" b="1" dirty="0">
              <a:solidFill>
                <a:srgbClr val="F6B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04361" y="4171666"/>
            <a:ext cx="384499" cy="3446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87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42416" y="5043816"/>
            <a:ext cx="2743201" cy="37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AU" altLang="en-US" sz="2000" b="1" dirty="0">
                <a:solidFill>
                  <a:schemeClr val="bg1"/>
                </a:solidFill>
              </a:rPr>
              <a:t>A thin-screen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5810"/>
            <a:ext cx="4554369" cy="234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03" y="1261872"/>
            <a:ext cx="4575071" cy="4561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081" y="1261872"/>
            <a:ext cx="194316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326" y="65161"/>
            <a:ext cx="7380000" cy="69984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</a:tabLst>
            </a:pPr>
            <a:r>
              <a:rPr lang="en-AU" altLang="en-US" sz="3628" b="1" dirty="0"/>
              <a:t>Propagation effects due to ISM</a:t>
            </a:r>
          </a:p>
        </p:txBody>
      </p:sp>
    </p:spTree>
    <p:extLst>
      <p:ext uri="{BB962C8B-B14F-4D97-AF65-F5344CB8AC3E}">
        <p14:creationId xmlns:p14="http://schemas.microsoft.com/office/powerpoint/2010/main" val="420626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20090" y="1337310"/>
                <a:ext cx="7466113" cy="3268980"/>
              </a:xfrm>
              <a:prstGeom prst="rect">
                <a:avLst/>
              </a:prstGeom>
              <a:ln/>
            </p:spPr>
            <p:txBody>
              <a:bodyPr vert="horz" wrap="square" lIns="0" tIns="0" rIns="100796" bIns="50398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marL="174625" marR="0" indent="-174625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rgbClr val="CE1126"/>
                  </a:buClr>
                  <a:buSzTx/>
                  <a:buFont typeface="Arial" pitchFamily="34" charset="0"/>
                  <a:buChar char="›"/>
                  <a:tabLst/>
                  <a:defRPr lang="en-US" sz="2400" kern="1200">
                    <a:solidFill>
                      <a:srgbClr val="FF212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4150" algn="l" defTabSz="914400" rtl="0" eaLnBrk="1" latinLnBrk="0" hangingPunct="1">
                  <a:spcBef>
                    <a:spcPts val="5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177800" algn="l" defTabSz="914400" rtl="0" eaLnBrk="1" latinLnBrk="0" hangingPunct="1">
                  <a:spcBef>
                    <a:spcPts val="5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-177800" algn="l" defTabSz="914400" rtl="0" eaLnBrk="1" latinLnBrk="0" hangingPunct="1">
                  <a:spcBef>
                    <a:spcPts val="5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itchFamily="34" charset="0"/>
                  <a:buChar char="-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177800" algn="l" defTabSz="914400" rtl="0" eaLnBrk="1" latinLnBrk="0" hangingPunct="1">
                  <a:spcBef>
                    <a:spcPts val="5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itchFamily="34" charset="0"/>
                  <a:buChar char="•"/>
                  <a:defRPr lang="en-AU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74738" indent="-174625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r>
                  <a:rPr lang="en-US" altLang="zh-CN" sz="2050" dirty="0" smtClean="0">
                    <a:solidFill>
                      <a:srgbClr val="F6BB1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Dispersion: </a:t>
                </a:r>
                <a:r>
                  <a:rPr lang="zh-CN" altLang="en-US" sz="205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5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5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05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sz="205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 smtClean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r>
                  <a:rPr lang="en-US" altLang="zh-CN" sz="2050" dirty="0">
                    <a:solidFill>
                      <a:srgbClr val="F6BB1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Faraday rotation: </a:t>
                </a:r>
                <a:r>
                  <a:rPr lang="zh-CN" altLang="en-US" sz="20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sz="2050" dirty="0" smtClean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 smtClean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AU" altLang="en-US" sz="2050" dirty="0" smtClean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9694" lvl="2" indent="-358738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Font typeface="Wingdings" panose="05000000000000000000" pitchFamily="2" charset="2"/>
                  <a:buChar char=""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r>
                  <a:rPr lang="en-AU" altLang="en-US" sz="2050" dirty="0" smtClean="0">
                    <a:solidFill>
                      <a:srgbClr val="F6BB1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Scattering</a:t>
                </a:r>
                <a:r>
                  <a:rPr lang="en-US" altLang="zh-CN" sz="2050" dirty="0">
                    <a:solidFill>
                      <a:srgbClr val="F6BB1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zh-CN" altLang="en-US" sz="20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0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05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2050" dirty="0">
                  <a:solidFill>
                    <a:srgbClr val="F6BB1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956" lvl="2" indent="0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F6BB1C"/>
                  </a:buClr>
                  <a:buSzPct val="45000"/>
                  <a:buNone/>
                  <a:tabLst>
                    <a:tab pos="457152" algn="l"/>
                    <a:tab pos="914305" algn="l"/>
                    <a:tab pos="1371457" algn="l"/>
                    <a:tab pos="1828610" algn="l"/>
                    <a:tab pos="2285763" algn="l"/>
                    <a:tab pos="2742916" algn="l"/>
                    <a:tab pos="3200068" algn="l"/>
                    <a:tab pos="3657221" algn="l"/>
                    <a:tab pos="4114373" algn="l"/>
                    <a:tab pos="4571526" algn="l"/>
                  </a:tabLst>
                  <a:defRPr/>
                </a:pPr>
                <a:endParaRPr lang="en-US" altLang="en-US" sz="2050" dirty="0">
                  <a:solidFill>
                    <a:srgbClr val="F6BB1C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" y="1337310"/>
                <a:ext cx="7466113" cy="3268980"/>
              </a:xfrm>
              <a:prstGeom prst="rect">
                <a:avLst/>
              </a:prstGeom>
              <a:blipFill rotWithShape="0">
                <a:blip r:embed="rId2"/>
                <a:stretch>
                  <a:fillRect t="-2421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720090" y="311800"/>
            <a:ext cx="8069579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sz="2600" b="1" dirty="0" smtClean="0">
                <a:latin typeface="+mj-lt"/>
              </a:rPr>
              <a:t>Low frequency pulsar </a:t>
            </a:r>
            <a:r>
              <a:rPr lang="en-US" altLang="zh-CN" sz="2600" b="1" dirty="0">
                <a:latin typeface="+mj-lt"/>
              </a:rPr>
              <a:t>observations </a:t>
            </a:r>
            <a:endParaRPr lang="en-US" altLang="zh-CN" sz="2600" b="1" dirty="0" smtClean="0">
              <a:latin typeface="+mj-lt"/>
            </a:endParaRPr>
          </a:p>
          <a:p>
            <a:pPr algn="r"/>
            <a:r>
              <a:rPr lang="en-US" altLang="zh-CN" sz="2600" b="1" dirty="0" smtClean="0">
                <a:latin typeface="+mj-lt"/>
              </a:rPr>
              <a:t>— sensitive to ISM propagation effects </a:t>
            </a:r>
            <a:endParaRPr lang="en-AU" sz="2600" b="1" dirty="0">
              <a:latin typeface="+mj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521207" y="5255656"/>
            <a:ext cx="7939315" cy="1414011"/>
          </a:xfrm>
          <a:ln/>
        </p:spPr>
        <p:txBody>
          <a:bodyPr vert="horz" lIns="91440" tIns="0" rIns="91440" bIns="45720" rtlCol="0">
            <a:normAutofit/>
          </a:bodyPr>
          <a:lstStyle/>
          <a:p>
            <a:pPr marL="164162" lvl="2" indent="0">
              <a:lnSpc>
                <a:spcPct val="120000"/>
              </a:lnSpc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zh-CN" sz="1950" dirty="0" smtClean="0">
                <a:solidFill>
                  <a:srgbClr val="F6BB1C"/>
                </a:solidFill>
                <a:latin typeface="+mj-lt"/>
                <a:cs typeface="Calibri" panose="020F0502020204030204" pitchFamily="34" charset="0"/>
              </a:rPr>
              <a:t>MWA, as a low frequency radio telescope, is able to get precise DM, RM, scattering </a:t>
            </a:r>
            <a:r>
              <a:rPr lang="en-US" altLang="zh-CN" sz="1950" dirty="0" smtClean="0">
                <a:solidFill>
                  <a:srgbClr val="F6BB1C"/>
                </a:solidFill>
                <a:latin typeface="+mj-lt"/>
                <a:cs typeface="Calibri" panose="020F0502020204030204" pitchFamily="34" charset="0"/>
              </a:rPr>
              <a:t>broadening of pulsars</a:t>
            </a:r>
            <a:endParaRPr lang="en-US" altLang="zh-CN" sz="1950" dirty="0" smtClean="0">
              <a:solidFill>
                <a:srgbClr val="F6BB1C"/>
              </a:solidFill>
              <a:latin typeface="+mj-lt"/>
              <a:cs typeface="Calibri" panose="020F0502020204030204" pitchFamily="34" charset="0"/>
            </a:endParaRPr>
          </a:p>
          <a:p>
            <a:pPr marL="164162" lvl="2" indent="0">
              <a:lnSpc>
                <a:spcPct val="120000"/>
              </a:lnSpc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zh-CN" sz="1950" dirty="0" smtClean="0">
                <a:solidFill>
                  <a:srgbClr val="F6BB1C"/>
                </a:solidFill>
                <a:latin typeface="+mj-lt"/>
                <a:cs typeface="Calibri" panose="020F0502020204030204" pitchFamily="34" charset="0"/>
              </a:rPr>
              <a:t>-&gt; and use them to probe the ISM properties</a:t>
            </a:r>
            <a:endParaRPr lang="en-US" altLang="en-US" sz="1950" dirty="0" smtClean="0">
              <a:solidFill>
                <a:srgbClr val="00FFFF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69" y="1916099"/>
            <a:ext cx="1532571" cy="6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69" y="1229608"/>
            <a:ext cx="3008376" cy="6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69" y="3232471"/>
            <a:ext cx="2635809" cy="6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69" y="2890869"/>
            <a:ext cx="2062639" cy="31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669" y="4311627"/>
            <a:ext cx="2461861" cy="6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RAR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13128</TotalTime>
  <Words>790</Words>
  <Application>Microsoft Office PowerPoint</Application>
  <PresentationFormat>全屏显示(4:3)</PresentationFormat>
  <Paragraphs>169</Paragraphs>
  <Slides>22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Helvetica Neue</vt:lpstr>
      <vt:lpstr>宋体</vt:lpstr>
      <vt:lpstr>宋体</vt:lpstr>
      <vt:lpstr>Agency FB</vt:lpstr>
      <vt:lpstr>Arial</vt:lpstr>
      <vt:lpstr>Arial Black</vt:lpstr>
      <vt:lpstr>Calibri</vt:lpstr>
      <vt:lpstr>Cambria Math</vt:lpstr>
      <vt:lpstr>Times New Roman</vt:lpstr>
      <vt:lpstr>Wingdings</vt:lpstr>
      <vt:lpstr>ICRAR Black</vt:lpstr>
      <vt:lpstr>Image</vt:lpstr>
      <vt:lpstr>Probing the ISM towards the Gum Nebula using Pulsar Measurements</vt:lpstr>
      <vt:lpstr>PowerPoint 演示文稿</vt:lpstr>
      <vt:lpstr>Propagation effects due to ISM</vt:lpstr>
      <vt:lpstr>Propagation effects due to ISM</vt:lpstr>
      <vt:lpstr>Propagation effects due to ISM</vt:lpstr>
      <vt:lpstr>PowerPoint 演示文稿</vt:lpstr>
      <vt:lpstr>Propagation effects due to ISM</vt:lpstr>
      <vt:lpstr>Propagation effects due to ISM</vt:lpstr>
      <vt:lpstr>PowerPoint 演示文稿</vt:lpstr>
      <vt:lpstr>The Vela pulsar (PSR J0835-4510)</vt:lpstr>
      <vt:lpstr>Polarimetric pulse profiles of the Vela pulsar at different frequencies</vt:lpstr>
      <vt:lpstr>PowerPoint 演示文稿</vt:lpstr>
      <vt:lpstr>Polarimetric profiles for PSRs J0742-2822 and J1752-2806 </vt:lpstr>
      <vt:lpstr>PowerPoint 演示文稿</vt:lpstr>
      <vt:lpstr>PowerPoint 演示文稿</vt:lpstr>
      <vt:lpstr>There are some more interesting things about the Vela pulsar…</vt:lpstr>
      <vt:lpstr>The explanation given by Hamilton et al.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>The University of Western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Gottschalk</dc:creator>
  <cp:lastModifiedBy>Microsoft 帐户</cp:lastModifiedBy>
  <cp:revision>498</cp:revision>
  <dcterms:created xsi:type="dcterms:W3CDTF">2014-01-21T06:00:06Z</dcterms:created>
  <dcterms:modified xsi:type="dcterms:W3CDTF">2023-07-25T07:05:27Z</dcterms:modified>
</cp:coreProperties>
</file>