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0c731719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0c731719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0c731719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0c731719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947148bdd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947148bdd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7ba1e1c1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37ba1e1c1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7ba1e1c1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37ba1e1c1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7ba1e1c1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37ba1e1c1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7ba1e1c1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37ba1e1c1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37ba1e1c1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37ba1e1c1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47148bdd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947148bdd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0c731719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0c731719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0c731719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0c731719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37ba1e1c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37ba1e1c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0c731719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0c731719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0c731719d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0c731719d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7ba1e1c1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37ba1e1c1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0c731719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0c731719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7ba1e1c1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7ba1e1c1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7ba1e1c1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7ba1e1c1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9.gif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ithub.com/GLEAM-X/GLEAM-X-pipeline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GLEAM-X/GLEAM-X-pipeline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GLEAM-X/GLEAM-X-pipeline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gif"/><Relationship Id="rId4" Type="http://schemas.openxmlformats.org/officeDocument/2006/relationships/hyperlink" Target="https://ui.adsabs.harvard.edu/abs/2018A%26C....25...94H/abstract" TargetMode="External"/><Relationship Id="rId5" Type="http://schemas.openxmlformats.org/officeDocument/2006/relationships/hyperlink" Target="https://agupubs.onlinelibrary.wiley.com/doi/10.1029/2020RS007106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75725" y="34250"/>
            <a:ext cx="8183700" cy="109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380"/>
              <a:t>GLEAM-X DRII: What’s available and what’s next!</a:t>
            </a:r>
            <a:endParaRPr sz="3380"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16400" y="1130750"/>
            <a:ext cx="7791300" cy="16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434343"/>
                </a:solidFill>
              </a:rPr>
              <a:t>Kat Ross, </a:t>
            </a:r>
            <a:r>
              <a:rPr b="1" lang="en-GB" sz="2200">
                <a:solidFill>
                  <a:srgbClr val="434343"/>
                </a:solidFill>
              </a:rPr>
              <a:t>Natasha Hurley-Walker</a:t>
            </a:r>
            <a:r>
              <a:rPr lang="en-GB" sz="2200">
                <a:solidFill>
                  <a:srgbClr val="434343"/>
                </a:solidFill>
              </a:rPr>
              <a:t> (Curtin / ICRAR)</a:t>
            </a:r>
            <a:br>
              <a:rPr lang="en-GB" sz="2200">
                <a:solidFill>
                  <a:srgbClr val="434343"/>
                </a:solidFill>
              </a:rPr>
            </a:br>
            <a:r>
              <a:rPr lang="en-GB" sz="1900"/>
              <a:t>Tao An, Stefan Duchesne, Tom Franzen, </a:t>
            </a:r>
            <a:r>
              <a:rPr lang="en-GB" sz="1900"/>
              <a:t>Tim Galvin, Paul Hancock,</a:t>
            </a:r>
            <a:br>
              <a:rPr lang="en-GB" sz="1900"/>
            </a:br>
            <a:r>
              <a:rPr lang="en-GB" sz="1900"/>
              <a:t>George Heald, </a:t>
            </a:r>
            <a:r>
              <a:rPr lang="en-GB" sz="1900">
                <a:solidFill>
                  <a:schemeClr val="dk1"/>
                </a:solidFill>
              </a:rPr>
              <a:t>Silvia Mantovanini</a:t>
            </a:r>
            <a:r>
              <a:rPr lang="en-GB" sz="1900"/>
              <a:t>, John Morgan, </a:t>
            </a:r>
            <a:r>
              <a:rPr lang="en-GB" sz="1900">
                <a:solidFill>
                  <a:schemeClr val="dk1"/>
                </a:solidFill>
              </a:rPr>
              <a:t>Ben Quici</a:t>
            </a:r>
            <a:r>
              <a:rPr lang="en-GB" sz="1900"/>
              <a:t>, Chris Riseley, </a:t>
            </a:r>
            <a:r>
              <a:rPr lang="en-GB" sz="1900">
                <a:solidFill>
                  <a:schemeClr val="dk1"/>
                </a:solidFill>
              </a:rPr>
              <a:t>Brandon Venville</a:t>
            </a:r>
            <a:r>
              <a:rPr lang="en-GB" sz="1900"/>
              <a:t>, Tessa Vernstrom, Xiang Zhang</a:t>
            </a:r>
            <a:endParaRPr sz="1900"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b="0" l="2326" r="10215" t="0"/>
          <a:stretch/>
        </p:blipFill>
        <p:spPr>
          <a:xfrm>
            <a:off x="0" y="2599150"/>
            <a:ext cx="9144001" cy="245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Mosaicking</a:t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419425" y="1115725"/>
            <a:ext cx="759600" cy="759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/>
          <p:nvPr/>
        </p:nvSpPr>
        <p:spPr>
          <a:xfrm>
            <a:off x="571825" y="1268125"/>
            <a:ext cx="759600" cy="759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724225" y="1420525"/>
            <a:ext cx="759600" cy="759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/>
          <p:nvPr/>
        </p:nvSpPr>
        <p:spPr>
          <a:xfrm>
            <a:off x="876625" y="1572925"/>
            <a:ext cx="759600" cy="759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1029025" y="1725325"/>
            <a:ext cx="759600" cy="759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1922875" y="1440175"/>
            <a:ext cx="208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Images S</a:t>
            </a:r>
            <a:r>
              <a:rPr baseline="-25000" lang="en-GB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endParaRPr baseline="-25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aseline="-25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(Scaled and de-warped)</a:t>
            </a:r>
            <a:endParaRPr baseline="-25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419425" y="2668725"/>
            <a:ext cx="759600" cy="759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/>
          <p:nvPr/>
        </p:nvSpPr>
        <p:spPr>
          <a:xfrm>
            <a:off x="571825" y="2821125"/>
            <a:ext cx="759600" cy="759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724225" y="2973525"/>
            <a:ext cx="759600" cy="759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>
            <a:off x="876625" y="3125925"/>
            <a:ext cx="759600" cy="759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1029025" y="3278325"/>
            <a:ext cx="759600" cy="759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01010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/>
        </p:nvSpPr>
        <p:spPr>
          <a:xfrm>
            <a:off x="1972400" y="3090075"/>
            <a:ext cx="192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Weights W</a:t>
            </a:r>
            <a:r>
              <a:rPr baseline="-25000" lang="en-GB"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endParaRPr baseline="-25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(primary beam/RMS</a:t>
            </a:r>
            <a:r>
              <a:rPr baseline="30000" lang="en-GB"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22105" l="11114" r="8981" t="39503"/>
          <a:stretch/>
        </p:blipFill>
        <p:spPr>
          <a:xfrm>
            <a:off x="4666975" y="1337550"/>
            <a:ext cx="3513424" cy="153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2"/>
          <p:cNvGrpSpPr/>
          <p:nvPr/>
        </p:nvGrpSpPr>
        <p:grpSpPr>
          <a:xfrm>
            <a:off x="5667988" y="3028125"/>
            <a:ext cx="1511400" cy="831300"/>
            <a:chOff x="5667988" y="3028125"/>
            <a:chExt cx="1511400" cy="831300"/>
          </a:xfrm>
        </p:grpSpPr>
        <p:sp>
          <p:nvSpPr>
            <p:cNvPr id="152" name="Google Shape;152;p22"/>
            <p:cNvSpPr txBox="1"/>
            <p:nvPr/>
          </p:nvSpPr>
          <p:spPr>
            <a:xfrm>
              <a:off x="5667988" y="3028125"/>
              <a:ext cx="1511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Source Sans Pro"/>
                  <a:ea typeface="Source Sans Pro"/>
                  <a:cs typeface="Source Sans Pro"/>
                  <a:sym typeface="Source Sans Pro"/>
                </a:rPr>
                <a:t>Mosaics Σ</a:t>
              </a:r>
              <a:r>
                <a:rPr lang="en-GB">
                  <a:latin typeface="Source Sans Pro"/>
                  <a:ea typeface="Source Sans Pro"/>
                  <a:cs typeface="Source Sans Pro"/>
                  <a:sym typeface="Source Sans Pro"/>
                </a:rPr>
                <a:t> S</a:t>
              </a:r>
              <a:r>
                <a:rPr baseline="-25000" lang="en-GB">
                  <a:latin typeface="Source Sans Pro"/>
                  <a:ea typeface="Source Sans Pro"/>
                  <a:cs typeface="Source Sans Pro"/>
                  <a:sym typeface="Source Sans Pro"/>
                </a:rPr>
                <a:t>i </a:t>
              </a:r>
              <a:r>
                <a:rPr lang="en-GB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</a:t>
              </a:r>
              <a:r>
                <a:rPr baseline="-25000" lang="en-GB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</a:t>
              </a:r>
              <a:endParaRPr baseline="-25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aseline="-25000" lang="en-GB"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n-GB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                 Σ W</a:t>
              </a:r>
              <a:r>
                <a:rPr baseline="-25000" lang="en-GB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</a:t>
              </a:r>
              <a:endParaRPr baseline="-25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aseline="-250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153" name="Google Shape;153;p22"/>
            <p:cNvCxnSpPr/>
            <p:nvPr/>
          </p:nvCxnSpPr>
          <p:spPr>
            <a:xfrm>
              <a:off x="6409600" y="3347225"/>
              <a:ext cx="466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4" name="Google Shape;154;p22"/>
          <p:cNvSpPr/>
          <p:nvPr/>
        </p:nvSpPr>
        <p:spPr>
          <a:xfrm>
            <a:off x="3901094" y="2422949"/>
            <a:ext cx="595500" cy="29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4427475" y="3733125"/>
            <a:ext cx="45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For each of 84 nights…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For every 7.68 MHz channel </a:t>
            </a:r>
            <a:r>
              <a:rPr b="1" lang="en-GB">
                <a:latin typeface="Source Sans Pro"/>
                <a:ea typeface="Source Sans Pro"/>
                <a:cs typeface="Source Sans Pro"/>
                <a:sym typeface="Source Sans Pro"/>
              </a:rPr>
              <a:t>and</a:t>
            </a: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 every 30.72 MHz MFS</a:t>
            </a: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571825" y="42217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 night: </a:t>
            </a:r>
            <a:r>
              <a:rPr lang="en-GB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images, weights, intermediate data = 400 GB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4886500" y="4405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 night: mosaics = 50 GB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-GB"/>
              <a:t>Mosaic properties: noise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700" y="446225"/>
            <a:ext cx="3800626" cy="38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25" y="1016088"/>
            <a:ext cx="4886175" cy="375290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5611260" y="4386975"/>
            <a:ext cx="300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Example 8-MHz coadded-mosaic cutouts covering 72 — 231 MHz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b="12694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Data release 2 status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All nights processed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Quality assurance finished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GB">
                <a:solidFill>
                  <a:schemeClr val="lt1"/>
                </a:solidFill>
              </a:rPr>
              <a:t>Final mosaicking and source finding!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450" y="1963985"/>
            <a:ext cx="5950124" cy="2988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will be available with DRII</a:t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Source catalogue: 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~750,000 sources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(some) </a:t>
            </a:r>
            <a:r>
              <a:rPr lang="en-GB" sz="1600">
                <a:solidFill>
                  <a:schemeClr val="dk2"/>
                </a:solidFill>
              </a:rPr>
              <a:t>spectral information*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will be available with DRII</a:t>
            </a:r>
            <a:endParaRPr/>
          </a:p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Source catalogue: 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~750,000 sources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(some) spectral information*</a:t>
            </a:r>
            <a:endParaRPr sz="16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Image cutouts: 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Hosted on Data Central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Cutouts for all frequencies in final DRII mosaics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Per night mosaics?*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86" name="Google Shape;186;p26"/>
          <p:cNvGrpSpPr/>
          <p:nvPr/>
        </p:nvGrpSpPr>
        <p:grpSpPr>
          <a:xfrm>
            <a:off x="6493650" y="1982750"/>
            <a:ext cx="1994100" cy="1360800"/>
            <a:chOff x="870450" y="3687500"/>
            <a:chExt cx="1994100" cy="1360800"/>
          </a:xfrm>
        </p:grpSpPr>
        <p:sp>
          <p:nvSpPr>
            <p:cNvPr id="187" name="Google Shape;187;p26"/>
            <p:cNvSpPr/>
            <p:nvPr/>
          </p:nvSpPr>
          <p:spPr>
            <a:xfrm>
              <a:off x="870450" y="3687500"/>
              <a:ext cx="1994100" cy="13608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8" name="Google Shape;18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4550" y="3758700"/>
              <a:ext cx="1786301" cy="117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will be available with DRII</a:t>
            </a:r>
            <a:endParaRPr/>
          </a:p>
        </p:txBody>
      </p:sp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311700" y="923875"/>
            <a:ext cx="8520600" cy="37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Source catalogue: 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~750,000 sources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(some) spectral information*</a:t>
            </a:r>
            <a:endParaRPr sz="16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Image cutouts: 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Hosted on Data Central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Cutouts for all frequencies in final DRII mosaics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Per night mosaics?*</a:t>
            </a:r>
            <a:endParaRPr sz="16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Intermediate products?</a:t>
            </a:r>
            <a:endParaRPr sz="20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Transient imaging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Weekly variability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Binocular imaging 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GB" sz="1600">
                <a:solidFill>
                  <a:schemeClr val="dk2"/>
                </a:solidFill>
              </a:rPr>
              <a:t>??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195" name="Google Shape;195;p27"/>
          <p:cNvGrpSpPr/>
          <p:nvPr/>
        </p:nvGrpSpPr>
        <p:grpSpPr>
          <a:xfrm>
            <a:off x="6493650" y="1982750"/>
            <a:ext cx="1994100" cy="1360800"/>
            <a:chOff x="870450" y="3687500"/>
            <a:chExt cx="1994100" cy="1360800"/>
          </a:xfrm>
        </p:grpSpPr>
        <p:sp>
          <p:nvSpPr>
            <p:cNvPr id="196" name="Google Shape;196;p27"/>
            <p:cNvSpPr/>
            <p:nvPr/>
          </p:nvSpPr>
          <p:spPr>
            <a:xfrm>
              <a:off x="870450" y="3687500"/>
              <a:ext cx="1994100" cy="13608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7" name="Google Shape;19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4550" y="3758700"/>
              <a:ext cx="1786301" cy="117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to come</a:t>
            </a:r>
            <a:endParaRPr/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Peaked spectrum catalogue: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PSS in GLEAM = ~1,500 (Callingham+ 2017)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PSS in GLEAM-X = tens of thousands? Fainter PSS!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Long term variability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Days-Weeks: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Changes in absorption? (Ross+2022)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Extreme scattering?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Galactic Plane!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New PhD student, Silvia Mantovanini: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75" y="168726"/>
            <a:ext cx="7954375" cy="315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/>
          <p:nvPr/>
        </p:nvSpPr>
        <p:spPr>
          <a:xfrm>
            <a:off x="478475" y="3417600"/>
            <a:ext cx="2559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GLEAM (Phase I)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3138013" y="3417600"/>
            <a:ext cx="2559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GLEAM-X (Phase II)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5797575" y="3417600"/>
            <a:ext cx="2559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GLEAM + GLEAM-X: </a:t>
            </a:r>
            <a:b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Joint deconvolution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3" name="Google Shape;213;p29"/>
          <p:cNvSpPr txBox="1"/>
          <p:nvPr>
            <p:ph type="title"/>
          </p:nvPr>
        </p:nvSpPr>
        <p:spPr>
          <a:xfrm>
            <a:off x="1707375" y="4260650"/>
            <a:ext cx="6927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Just two obsids! 139-170 MHz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Science prospects</a:t>
            </a: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53" y="863300"/>
            <a:ext cx="1752195" cy="17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75" y="2760575"/>
            <a:ext cx="1775700" cy="17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5">
            <a:alphaModFix/>
          </a:blip>
          <a:srcRect b="0" l="49821" r="0" t="0"/>
          <a:stretch/>
        </p:blipFill>
        <p:spPr>
          <a:xfrm>
            <a:off x="4773100" y="863300"/>
            <a:ext cx="1752199" cy="176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 rotWithShape="1">
          <a:blip r:embed="rId6">
            <a:alphaModFix/>
          </a:blip>
          <a:srcRect b="17260" l="47519" r="10222" t="14461"/>
          <a:stretch/>
        </p:blipFill>
        <p:spPr>
          <a:xfrm>
            <a:off x="4773100" y="2815575"/>
            <a:ext cx="1752201" cy="172069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1849375" y="839825"/>
            <a:ext cx="2976600" cy="1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Peaked and curved -spectrum sources: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High-redshift radio galaxies (Drouart et al. 2020, 2021)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Spectral variability</a:t>
            </a:r>
            <a:br>
              <a:rPr lang="en-GB"/>
            </a:br>
            <a:r>
              <a:rPr lang="en-GB"/>
              <a:t>(</a:t>
            </a:r>
            <a:r>
              <a:rPr b="1" lang="en-GB"/>
              <a:t>Ross</a:t>
            </a:r>
            <a:r>
              <a:rPr lang="en-GB"/>
              <a:t> et al. 2021)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Absorption mechanism insights (Callingham et al. 2017)</a:t>
            </a:r>
            <a:endParaRPr/>
          </a:p>
        </p:txBody>
      </p:sp>
      <p:sp>
        <p:nvSpPr>
          <p:cNvPr id="224" name="Google Shape;224;p30"/>
          <p:cNvSpPr txBox="1"/>
          <p:nvPr>
            <p:ph idx="1" type="body"/>
          </p:nvPr>
        </p:nvSpPr>
        <p:spPr>
          <a:xfrm>
            <a:off x="1908550" y="2760575"/>
            <a:ext cx="2976600" cy="19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Transients and variables</a:t>
            </a:r>
            <a:endParaRPr/>
          </a:p>
          <a:p>
            <a:pPr indent="-31083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 sz="1670"/>
              <a:t>Comparisons with other surveys (Murphy et al. 2018)</a:t>
            </a:r>
            <a:endParaRPr sz="167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670"/>
              <a:t>New transients</a:t>
            </a:r>
            <a:br>
              <a:rPr lang="en-GB" sz="1670"/>
            </a:br>
            <a:r>
              <a:rPr lang="en-GB" sz="1670"/>
              <a:t>(Hurley-Walker et al. 2022a)</a:t>
            </a:r>
            <a:endParaRPr sz="167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670"/>
              <a:t>Long-term variability</a:t>
            </a:r>
            <a:br>
              <a:rPr lang="en-GB" sz="1670"/>
            </a:br>
            <a:r>
              <a:rPr lang="en-GB" sz="1670"/>
              <a:t>(Bell et al. 2020)</a:t>
            </a:r>
            <a:endParaRPr sz="167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670"/>
              <a:t>Flare stars (Lynch et al. 2017)</a:t>
            </a:r>
            <a:endParaRPr sz="1670"/>
          </a:p>
        </p:txBody>
      </p:sp>
      <p:sp>
        <p:nvSpPr>
          <p:cNvPr id="225" name="Google Shape;225;p30"/>
          <p:cNvSpPr txBox="1"/>
          <p:nvPr>
            <p:ph idx="1" type="body"/>
          </p:nvPr>
        </p:nvSpPr>
        <p:spPr>
          <a:xfrm>
            <a:off x="6573875" y="856500"/>
            <a:ext cx="2417700" cy="18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Galactic astrophysics</a:t>
            </a:r>
            <a:endParaRPr sz="1900"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New supernova remnants</a:t>
            </a:r>
            <a:br>
              <a:rPr lang="en-GB"/>
            </a:br>
            <a:r>
              <a:rPr lang="en-GB"/>
              <a:t>(Hurley-Walker et al. 2019)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Absorption as a 3D probe (e.g. Arias et al. 2019)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Cosmic ray tomography</a:t>
            </a:r>
            <a:br>
              <a:rPr lang="en-GB"/>
            </a:br>
            <a:r>
              <a:rPr lang="en-GB"/>
              <a:t>(Su et al. 2017,2018)</a:t>
            </a:r>
            <a:endParaRPr/>
          </a:p>
        </p:txBody>
      </p:sp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6649500" y="2677975"/>
            <a:ext cx="2417700" cy="23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/>
              <a:t>Radio galaxies</a:t>
            </a:r>
            <a:endParaRPr sz="1550"/>
          </a:p>
          <a:p>
            <a:pPr indent="-29995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 sz="1450"/>
              <a:t>Magellanic Clouds</a:t>
            </a:r>
            <a:br>
              <a:rPr lang="en-GB" sz="1450"/>
            </a:br>
            <a:r>
              <a:rPr lang="en-GB" sz="1450"/>
              <a:t>(For et al. 2018)</a:t>
            </a:r>
            <a:endParaRPr sz="1450"/>
          </a:p>
          <a:p>
            <a:pPr indent="-299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450"/>
              <a:t>Star-forming galaxies</a:t>
            </a:r>
            <a:br>
              <a:rPr lang="en-GB" sz="1450"/>
            </a:br>
            <a:r>
              <a:rPr lang="en-GB" sz="1450"/>
              <a:t>(Galvin et al. 2018, Kapinska et al. 2017)</a:t>
            </a:r>
            <a:endParaRPr sz="1450"/>
          </a:p>
          <a:p>
            <a:pPr indent="-299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450"/>
              <a:t>Radio galaxy lifecycles</a:t>
            </a:r>
            <a:br>
              <a:rPr lang="en-GB" sz="1450"/>
            </a:br>
            <a:r>
              <a:rPr lang="en-GB" sz="1450"/>
              <a:t>(</a:t>
            </a:r>
            <a:r>
              <a:rPr lang="en-GB" sz="1450"/>
              <a:t>Quici</a:t>
            </a:r>
            <a:r>
              <a:rPr lang="en-GB" sz="1450"/>
              <a:t> et al. 2021)</a:t>
            </a:r>
            <a:endParaRPr sz="1450"/>
          </a:p>
          <a:p>
            <a:pPr indent="-299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450"/>
              <a:t>Polarised AGN</a:t>
            </a:r>
            <a:br>
              <a:rPr lang="en-GB" sz="1450"/>
            </a:br>
            <a:r>
              <a:rPr lang="en-GB" sz="1450"/>
              <a:t>(Riseley et al. 2020, 2021)</a:t>
            </a:r>
            <a:endParaRPr sz="1450"/>
          </a:p>
          <a:p>
            <a:pPr indent="-29995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450"/>
              <a:t>RLFs at low frequencies</a:t>
            </a:r>
            <a:br>
              <a:rPr lang="en-GB" sz="1450"/>
            </a:br>
            <a:r>
              <a:rPr lang="en-GB" sz="1450"/>
              <a:t>(</a:t>
            </a:r>
            <a:r>
              <a:rPr lang="en-GB" sz="1450"/>
              <a:t>Franzen</a:t>
            </a:r>
            <a:r>
              <a:rPr lang="en-GB" sz="1450"/>
              <a:t> et al. 2021)</a:t>
            </a:r>
            <a:endParaRPr sz="1450"/>
          </a:p>
        </p:txBody>
      </p:sp>
      <p:sp>
        <p:nvSpPr>
          <p:cNvPr id="227" name="Google Shape;227;p30"/>
          <p:cNvSpPr txBox="1"/>
          <p:nvPr/>
        </p:nvSpPr>
        <p:spPr>
          <a:xfrm>
            <a:off x="121475" y="4681325"/>
            <a:ext cx="735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&amp; potential for further galaxy cluster studies (Duchesne et al. 2020, 2021), and new discoveries!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233" name="Google Shape;233;p31"/>
          <p:cNvSpPr txBox="1"/>
          <p:nvPr>
            <p:ph idx="1" type="body"/>
          </p:nvPr>
        </p:nvSpPr>
        <p:spPr>
          <a:xfrm>
            <a:off x="311700" y="923875"/>
            <a:ext cx="38592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Data Release 1 available now (Hurley-Walker et al. 2022b)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Data Release 2 to arrive 2023 (Ross et al. in prep)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72 — 231 MHz = key southern sky survey before the advent of SKA_LOW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Wide range of scientific possibilities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Contact me for more details and to get involved!</a:t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800" y="161127"/>
            <a:ext cx="4579324" cy="229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4">
            <a:alphaModFix/>
          </a:blip>
          <a:srcRect b="22957" l="19519" r="11434" t="15462"/>
          <a:stretch/>
        </p:blipFill>
        <p:spPr>
          <a:xfrm>
            <a:off x="4251150" y="2704700"/>
            <a:ext cx="4892851" cy="23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5566863" y="1451450"/>
            <a:ext cx="1352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1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RMS = </a:t>
            </a:r>
            <a:r>
              <a:rPr lang="en-GB" sz="11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mJy/beam </a:t>
            </a:r>
            <a:endParaRPr sz="700"/>
          </a:p>
        </p:txBody>
      </p:sp>
      <p:sp>
        <p:nvSpPr>
          <p:cNvPr id="237" name="Google Shape;237;p31"/>
          <p:cNvSpPr txBox="1"/>
          <p:nvPr/>
        </p:nvSpPr>
        <p:spPr>
          <a:xfrm rot="3910136">
            <a:off x="7111291" y="1269114"/>
            <a:ext cx="1352322" cy="3539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1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RMS = 5 mJy/beam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700" y="1649660"/>
            <a:ext cx="5950124" cy="298829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Survey description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839825"/>
            <a:ext cx="8520600" cy="4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Three tranches of observing spanning 2018 — 2020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 -1h, 0h, +1h drift scans at Decs +18°, +2°, -13°, -2</a:t>
            </a:r>
            <a:r>
              <a:rPr lang="en-GB"/>
              <a:t>7</a:t>
            </a:r>
            <a:r>
              <a:rPr lang="en-GB"/>
              <a:t>°, -40°, -55°, -72°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= 84 nights + make-up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GB"/>
              <a:t>72 — 231 MHz</a:t>
            </a:r>
            <a:r>
              <a:rPr lang="en-GB"/>
              <a:t> over</a:t>
            </a:r>
            <a:br>
              <a:rPr lang="en-GB"/>
            </a:br>
            <a:r>
              <a:rPr lang="en-GB"/>
              <a:t>5 x 30.72MHz bands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 PB of raw visibilities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Instrumental Stokes</a:t>
            </a:r>
            <a:br>
              <a:rPr lang="en-GB"/>
            </a:br>
            <a:r>
              <a:rPr lang="en-GB"/>
              <a:t>→ Full polarisation</a:t>
            </a:r>
            <a:br>
              <a:rPr lang="en-GB"/>
            </a:br>
            <a:r>
              <a:rPr lang="en-GB"/>
              <a:t>&amp; RM Synthesis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000" y="3853350"/>
            <a:ext cx="1660925" cy="9342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0" y="4743300"/>
            <a:ext cx="52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Murchison Widefield Array Phase II extended (Wayth et al. 2018)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250" y="326435"/>
            <a:ext cx="5950124" cy="298829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DRII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9309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Dec: &lt;+30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RA: ~20hr - ~6hr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72 - 231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Observing times: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Sept 2020 - Oct 2020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One drift per night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28 nights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Week between observations </a:t>
            </a:r>
            <a:br>
              <a:rPr lang="en-GB"/>
            </a:br>
            <a:r>
              <a:rPr lang="en-GB"/>
              <a:t>of same drift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Continuum Pipeline Overview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Using GLEAM-X pipeline: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https://github.com/GLEAM-X/GLEAM-X-pipeline</a:t>
            </a:r>
            <a:r>
              <a:rPr lang="en-GB"/>
              <a:t> 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477675"/>
            <a:ext cx="3761400" cy="3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Major updates since GLEAM: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In-field calibration using global sky model (based on GLEAM)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Automated </a:t>
            </a:r>
            <a:r>
              <a:rPr i="1" lang="en-GB"/>
              <a:t>(u,v)</a:t>
            </a:r>
            <a:r>
              <a:rPr lang="en-GB"/>
              <a:t>-subtraction of sidelobe 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Multi-scale clean and Briggs +0.5 weighting (Duchesne et al. 2021)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847" y="1449500"/>
            <a:ext cx="4737924" cy="36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41217" l="40882" r="40684" t="25292"/>
          <a:stretch/>
        </p:blipFill>
        <p:spPr>
          <a:xfrm>
            <a:off x="1115774" y="3481775"/>
            <a:ext cx="1927276" cy="82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6"/>
          <p:cNvCxnSpPr>
            <a:stCxn id="87" idx="0"/>
          </p:cNvCxnSpPr>
          <p:nvPr/>
        </p:nvCxnSpPr>
        <p:spPr>
          <a:xfrm flipH="1" rot="10800000">
            <a:off x="1115775" y="3801325"/>
            <a:ext cx="450900" cy="7437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" name="Google Shape;87;p16"/>
          <p:cNvSpPr txBox="1"/>
          <p:nvPr/>
        </p:nvSpPr>
        <p:spPr>
          <a:xfrm>
            <a:off x="593475" y="4545025"/>
            <a:ext cx="104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10’ = </a:t>
            </a:r>
            <a:r>
              <a:rPr lang="en-GB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95% recovery</a:t>
            </a:r>
            <a:endParaRPr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2344325" y="4545025"/>
            <a:ext cx="158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0’ = </a:t>
            </a:r>
            <a:r>
              <a:rPr lang="en-GB">
                <a:solidFill>
                  <a:srgbClr val="9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reduced </a:t>
            </a:r>
            <a:r>
              <a:rPr lang="en-GB">
                <a:solidFill>
                  <a:srgbClr val="9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recovery</a:t>
            </a:r>
            <a:endParaRPr>
              <a:solidFill>
                <a:srgbClr val="98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89" name="Google Shape;89;p16"/>
          <p:cNvCxnSpPr>
            <a:stCxn id="88" idx="0"/>
          </p:cNvCxnSpPr>
          <p:nvPr/>
        </p:nvCxnSpPr>
        <p:spPr>
          <a:xfrm rot="10800000">
            <a:off x="2381525" y="3816925"/>
            <a:ext cx="756000" cy="7281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" name="Google Shape;90;p16"/>
          <p:cNvSpPr/>
          <p:nvPr/>
        </p:nvSpPr>
        <p:spPr>
          <a:xfrm>
            <a:off x="3122350" y="954825"/>
            <a:ext cx="4718400" cy="4182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Continuum </a:t>
            </a:r>
            <a:r>
              <a:rPr lang="en-GB"/>
              <a:t>Pipeline Overview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Using GLEAM-X pipeline: </a:t>
            </a:r>
            <a:r>
              <a:rPr lang="en-GB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https://github.com/GLEAM-X/GLEAM-X-pipeline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7125" y="1936361"/>
            <a:ext cx="2320075" cy="223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7000" y="1936350"/>
            <a:ext cx="2320086" cy="22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477675"/>
            <a:ext cx="3761400" cy="3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Major updates since GLEAM: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In-field calibration using global sky model (based on GLEAM)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Automated </a:t>
            </a:r>
            <a:r>
              <a:rPr i="1" lang="en-GB"/>
              <a:t>(u,v)</a:t>
            </a:r>
            <a:r>
              <a:rPr lang="en-GB"/>
              <a:t>-subtraction of sidelobe 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Multi-scale clean and Briggs +0.5 weighting </a:t>
            </a:r>
            <a:r>
              <a:rPr lang="en-GB"/>
              <a:t>(Duchesne et al. 2021)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Full-Embedded-Element primary beam model (Sutinjo + 2015)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Primary beam correction via accumulation of snapshot measurements c/f GLEAM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6263144" y="2851674"/>
            <a:ext cx="595500" cy="29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4914000" y="4312625"/>
            <a:ext cx="367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Flux density calibration RMS ~ 2% c/f GLEAM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Continuum Pipeline Overview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Using GLEAM-X pipeline: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https://github.com/GLEAM-X/GLEAM-X-pipeline</a:t>
            </a:r>
            <a:r>
              <a:rPr lang="en-GB"/>
              <a:t> </a:t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11700" y="1477675"/>
            <a:ext cx="3761400" cy="3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Major updates since GLEAM: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In-field calibration using global sky model (based on GLEAM)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Automated </a:t>
            </a:r>
            <a:r>
              <a:rPr i="1" lang="en-GB"/>
              <a:t>(u,v)</a:t>
            </a:r>
            <a:r>
              <a:rPr lang="en-GB"/>
              <a:t>-subtraction of sidelobe sources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Multi-scale clean and Briggs +0.5 weighting (Duchesne et al. 2021)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Full-Embedded-Element primary beam model (Sutinjo + 2015)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Primary beam correction via accumulation of snapshot measurements c/f GLEAM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GB"/>
              <a:t>Self-cal and sidelobe subtraction (when needed…) </a:t>
            </a:r>
            <a:endParaRPr b="1"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0" l="0" r="50002" t="0"/>
          <a:stretch/>
        </p:blipFill>
        <p:spPr>
          <a:xfrm>
            <a:off x="4180725" y="1438646"/>
            <a:ext cx="4260298" cy="3591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800" y="923875"/>
            <a:ext cx="7353000" cy="36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Ionospheric Behaviour: per-snapshot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311700" y="923875"/>
            <a:ext cx="2165100" cy="42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Use </a:t>
            </a:r>
            <a:r>
              <a:rPr i="1" lang="en-GB"/>
              <a:t>fits_warp</a:t>
            </a:r>
            <a:r>
              <a:rPr lang="en-GB"/>
              <a:t> (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Hurley-Walker &amp; Hancock 2018</a:t>
            </a:r>
            <a:r>
              <a:rPr lang="en-GB"/>
              <a:t>) to correct source positions to NVSS/SUMSS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Also perform binocular imaging to measure altitude of distortions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Working with NRL (USA) for detailed analysis c/f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Helmboldt &amp; Hurley-Walker (2021)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12694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5107"/>
            <a:ext cx="9144003" cy="485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12694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2164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9664"/>
            <a:ext cx="9144003" cy="480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353535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