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6"/>
  </p:notesMasterIdLst>
  <p:handoutMasterIdLst>
    <p:handoutMasterId r:id="rId20"/>
  </p:handoutMasterIdLst>
  <p:sldIdLst>
    <p:sldId id="283" r:id="rId4"/>
    <p:sldId id="281" r:id="rId5"/>
    <p:sldId id="265" r:id="rId7"/>
    <p:sldId id="277" r:id="rId8"/>
    <p:sldId id="257" r:id="rId9"/>
    <p:sldId id="296" r:id="rId10"/>
    <p:sldId id="261" r:id="rId11"/>
    <p:sldId id="258" r:id="rId12"/>
    <p:sldId id="262" r:id="rId13"/>
    <p:sldId id="269" r:id="rId14"/>
    <p:sldId id="268" r:id="rId15"/>
    <p:sldId id="282" r:id="rId16"/>
    <p:sldId id="309" r:id="rId17"/>
    <p:sldId id="259" r:id="rId18"/>
    <p:sldId id="256" r:id="rId19"/>
  </p:sldIdLst>
  <p:sldSz cx="12192000" cy="6858000"/>
  <p:notesSz cx="7104380" cy="10234930"/>
  <p:custDataLst>
    <p:tags r:id="rId2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xuan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140A"/>
    <a:srgbClr val="5D2E18"/>
    <a:srgbClr val="220E0D"/>
    <a:srgbClr val="35160F"/>
    <a:srgbClr val="000000"/>
    <a:srgbClr val="080811"/>
    <a:srgbClr val="091726"/>
    <a:srgbClr val="111627"/>
    <a:srgbClr val="0B0916"/>
    <a:srgbClr val="0B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8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6C8D182-E4C8-4120-9249-FC9774456FF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5D0DACE-38E0-42D2-9336-2B707D34BC6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2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*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0">
          <a:gsLst>
            <a:gs pos="0">
              <a:schemeClr val="bg1"/>
            </a:gs>
            <a:gs pos="100000">
              <a:srgbClr val="D9D9D9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单击此处添加标题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单击此处添加副标题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0">
          <a:gsLst>
            <a:gs pos="0">
              <a:schemeClr val="bg1"/>
            </a:gs>
            <a:gs pos="100000">
              <a:srgbClr val="D9D9D9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单击此处添加标题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单击此处添加副标题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microsoft.com/office/2007/relationships/media" Target="/Users/bixuan/Desktop/&#23815;&#31087;&#21382;&#20070;/&#37197;&#20048;/0.%20&#24320;&#22330;&#20154;&#29289;&#31616;&#20171;.mp3" TargetMode="External"/><Relationship Id="rId1" Type="http://schemas.openxmlformats.org/officeDocument/2006/relationships/audio" Target="/Users/bixuan/Desktop/&#23815;&#31087;&#21382;&#20070;/&#37197;&#20048;/0.%20&#24320;&#22330;&#20154;&#29289;&#31616;&#20171;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5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567180" y="598805"/>
            <a:ext cx="9102090" cy="28301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3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繁" panose="02010600040101010101" charset="-122"/>
                <a:ea typeface="报隶-繁" panose="02010600040101010101" charset="-122"/>
              </a:rPr>
              <a:t>崇祯历书</a:t>
            </a:r>
            <a:endParaRPr lang="zh-CN" altLang="en-US" sz="13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报隶-繁" panose="02010600040101010101" charset="-122"/>
              <a:ea typeface="报隶-繁" panose="02010600040101010101" charset="-122"/>
            </a:endParaRPr>
          </a:p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繁" panose="02010600040101010101" charset="-122"/>
                <a:ea typeface="报隶-繁" panose="02010600040101010101" charset="-122"/>
              </a:rPr>
              <a:t>The Chongzhen Calendar</a:t>
            </a:r>
            <a:endParaRPr lang="en-US" altLang="zh-CN" sz="4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报隶-繁" panose="02010600040101010101" charset="-122"/>
              <a:ea typeface="报隶-繁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66160" y="4461510"/>
            <a:ext cx="52628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报隶-繁" panose="02010600040101010101" charset="-122"/>
                <a:ea typeface="报隶-繁" panose="02010600040101010101" charset="-122"/>
              </a:rPr>
              <a:t>主创团队：宇宙黎明骑士团</a:t>
            </a:r>
            <a:endParaRPr lang="zh-CN" altLang="en-US" sz="3200">
              <a:latin typeface="报隶-繁" panose="02010600040101010101" charset="-122"/>
              <a:ea typeface="报隶-繁" panose="02010600040101010101" charset="-122"/>
            </a:endParaRPr>
          </a:p>
          <a:p>
            <a:r>
              <a:rPr lang="en-US" altLang="zh-CN" sz="3200">
                <a:latin typeface="报隶-繁" panose="02010600040101010101" charset="-122"/>
                <a:ea typeface="报隶-繁" panose="02010600040101010101" charset="-122"/>
              </a:rPr>
              <a:t>Team: Cosmic Dawn Knights</a:t>
            </a:r>
            <a:endParaRPr lang="en-US" altLang="zh-CN" sz="3200">
              <a:latin typeface="报隶-繁" panose="02010600040101010101" charset="-122"/>
              <a:ea typeface="报隶-繁" panose="0201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83" name="Rectangle 30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endParaRPr lang="en-US" strike="noStrike" noProof="1"/>
          </a:p>
        </p:txBody>
      </p:sp>
      <p:pic>
        <p:nvPicPr>
          <p:cNvPr id="16386" name="Picture 6"/>
          <p:cNvPicPr>
            <a:picLocks noGrp="1" noChangeAspect="1"/>
          </p:cNvPicPr>
          <p:nvPr>
            <p:ph idx="1"/>
          </p:nvPr>
        </p:nvPicPr>
        <p:blipFill>
          <a:blip r:embed="rId1"/>
          <a:srcRect t="13171" b="9258"/>
          <a:stretch>
            <a:fillRect/>
          </a:stretch>
        </p:blipFill>
        <p:spPr>
          <a:xfrm>
            <a:off x="0" y="1588"/>
            <a:ext cx="12192000" cy="6856412"/>
          </a:xfrm>
        </p:spPr>
      </p:pic>
      <p:sp>
        <p:nvSpPr>
          <p:cNvPr id="16387" name="AutoShape 2" descr="5 登封观星台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" name="6.月食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5720" y="6070600"/>
            <a:ext cx="565150" cy="56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741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437765" y="-166370"/>
            <a:ext cx="8374380" cy="7024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9458" name="图片 1" descr="日食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0"/>
            <a:ext cx="711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35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207135" y="270510"/>
            <a:ext cx="1003808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</a:rPr>
              <a:t>Guangqi Xu passed away soon, the Chongzhen Calender was finished in 1634, applied national wide in 1643, Ming dynasty ended in 1644.</a:t>
            </a:r>
            <a:endParaRPr lang="zh-CN" altLang="en-US" sz="3600" b="1">
              <a:solidFill>
                <a:schemeClr val="bg1"/>
              </a:solidFill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</a:endParaRPr>
          </a:p>
          <a:p>
            <a:pPr algn="l"/>
            <a:r>
              <a:rPr lang="en-US" altLang="zh-CN" sz="3600" b="1">
                <a:solidFill>
                  <a:schemeClr val="bg1"/>
                </a:solidFill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Johann Adam Schall von Bell became the Chief Astrologer of the Imperial</a:t>
            </a:r>
            <a:endParaRPr lang="en-US" altLang="zh-CN" sz="3600" b="1">
              <a:solidFill>
                <a:schemeClr val="bg1"/>
              </a:solidFill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  <a:p>
            <a:pPr algn="l"/>
            <a:r>
              <a:rPr lang="en-US" altLang="zh-CN" sz="3600" b="1">
                <a:solidFill>
                  <a:schemeClr val="bg1"/>
                </a:solidFill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Observatory during the Qing Dynasty.</a:t>
            </a:r>
            <a:r>
              <a:rPr lang="en-US" altLang="zh-CN" sz="3600" b="1">
                <a:solidFill>
                  <a:schemeClr val="bg1"/>
                </a:solidFill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</a:rPr>
              <a:t>The Chongzhen Calender was updated into Shixian Calender，which becomes the </a:t>
            </a:r>
            <a:r>
              <a:rPr lang="en-US" altLang="zh-CN" sz="3600" b="1">
                <a:solidFill>
                  <a:schemeClr val="bg1"/>
                </a:solidFill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</a:rPr>
              <a:t>Lunar calendar used in China today.</a:t>
            </a:r>
            <a:endParaRPr lang="en-US" altLang="zh-CN" sz="3600" b="1">
              <a:solidFill>
                <a:schemeClr val="bg1"/>
              </a:solidFill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</a:endParaRPr>
          </a:p>
        </p:txBody>
      </p:sp>
      <p:pic>
        <p:nvPicPr>
          <p:cNvPr id="2" name="落幕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0175" y="3054350"/>
            <a:ext cx="510540" cy="38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23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95290" y="268605"/>
            <a:ext cx="12001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/>
              <a:t>人物</a:t>
            </a:r>
            <a:endParaRPr lang="zh-CN" altLang="en-US" sz="4000" b="1"/>
          </a:p>
        </p:txBody>
      </p:sp>
      <p:sp>
        <p:nvSpPr>
          <p:cNvPr id="5" name="文本框 4"/>
          <p:cNvSpPr txBox="1"/>
          <p:nvPr/>
        </p:nvSpPr>
        <p:spPr>
          <a:xfrm>
            <a:off x="7480935" y="975995"/>
            <a:ext cx="2521585" cy="5559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徐光启</a:t>
            </a:r>
            <a:r>
              <a:rPr lang="en-US" altLang="zh-CN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Guangqi Xu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：</a:t>
            </a:r>
            <a:r>
              <a:rPr lang="en-US" altLang="zh-CN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Male, 67-70 years old in this period. He founded the Calender Bureau. He is an expert in astronomy and algriculture, introduced western science to China.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9775825" y="1435735"/>
            <a:ext cx="2401570" cy="1600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88460" y="975995"/>
            <a:ext cx="1413510" cy="55600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戈丰年</a:t>
            </a:r>
            <a:r>
              <a:rPr lang="en-US" altLang="zh-CN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Fengnian Ge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：</a:t>
            </a:r>
            <a:r>
              <a:rPr lang="en-US" altLang="zh-CN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Male, 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Chief Astrologer of the Imperial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  <a:p>
            <a:pPr algn="l"/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Observatory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14950" y="1454150"/>
            <a:ext cx="2518410" cy="1679575"/>
          </a:xfrm>
          <a:prstGeom prst="rect">
            <a:avLst/>
          </a:prstGeom>
        </p:spPr>
      </p:pic>
      <p:pic>
        <p:nvPicPr>
          <p:cNvPr id="11" name="0. 开场人物简介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7810" y="698500"/>
            <a:ext cx="332105" cy="2768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975360"/>
            <a:ext cx="2152650" cy="5558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魏文魁</a:t>
            </a:r>
            <a:r>
              <a:rPr lang="en-US" altLang="zh-CN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Wenkui Wei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： </a:t>
            </a:r>
            <a:r>
              <a:rPr lang="en-US" altLang="zh-CN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Male, he founded the East Bureau, published &lt;Li Yuan&gt; &lt;Li Ce&gt;, an astronomer who sticked to traditional Chinese methods.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8647" r="15732"/>
          <a:stretch>
            <a:fillRect/>
          </a:stretch>
        </p:blipFill>
        <p:spPr>
          <a:xfrm>
            <a:off x="2333625" y="1035050"/>
            <a:ext cx="1854835" cy="228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12" grpId="1"/>
      <p:bldP spid="1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pic>
        <p:nvPicPr>
          <p:cNvPr id="7170" name="图片 3"/>
          <p:cNvPicPr>
            <a:picLocks noChangeAspect="1"/>
          </p:cNvPicPr>
          <p:nvPr/>
        </p:nvPicPr>
        <p:blipFill>
          <a:blip r:embed="rId1"/>
          <a:srcRect l="2669" r="39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1.上朝（大风吹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7390" y="5152390"/>
            <a:ext cx="510540" cy="425450"/>
          </a:xfrm>
          <a:prstGeom prst="rect">
            <a:avLst/>
          </a:prstGeom>
        </p:spPr>
      </p:pic>
      <p:pic>
        <p:nvPicPr>
          <p:cNvPr id="3" name="2.崇祯震怒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6285" y="5577840"/>
            <a:ext cx="412750" cy="534035"/>
          </a:xfrm>
          <a:prstGeom prst="rect">
            <a:avLst/>
          </a:prstGeom>
        </p:spPr>
      </p:pic>
      <p:pic>
        <p:nvPicPr>
          <p:cNvPr id="4" name="3.鸣鞭退朝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5180" y="6111875"/>
            <a:ext cx="412750" cy="425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575" y="551815"/>
            <a:ext cx="1413510" cy="55600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崇祯帝</a:t>
            </a:r>
            <a:r>
              <a:rPr lang="en-US" altLang="zh-CN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Emperor Chongzhen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： </a:t>
            </a:r>
            <a:r>
              <a:rPr lang="en-US" altLang="zh-CN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Male, 18 years old. He is the fianl emperor of Ming dynasty.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。 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085" y="185420"/>
            <a:ext cx="2090420" cy="230060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0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95290" y="268605"/>
            <a:ext cx="12001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/>
              <a:t>人物</a:t>
            </a:r>
            <a:endParaRPr lang="zh-CN" altLang="en-US" sz="4000" b="1"/>
          </a:p>
        </p:txBody>
      </p:sp>
      <p:sp>
        <p:nvSpPr>
          <p:cNvPr id="5" name="文本框 4"/>
          <p:cNvSpPr txBox="1"/>
          <p:nvPr/>
        </p:nvSpPr>
        <p:spPr>
          <a:xfrm>
            <a:off x="62230" y="1170940"/>
            <a:ext cx="3014345" cy="5559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汤若望Johann Adam Schall von Bell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：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Male. 37 years old. German, Catholic missionary, assisted in completing the "Chongzhen Calendar,"  becoming the Chief Astrologer of the Imperial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  <a:p>
            <a:pPr algn="l"/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Observatory during the Qing Dynasty.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</p:txBody>
      </p:sp>
      <p:pic>
        <p:nvPicPr>
          <p:cNvPr id="7" name="0. 开场人物简介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18605" y="562610"/>
            <a:ext cx="412115" cy="412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025" y="1073150"/>
            <a:ext cx="2719070" cy="3098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75960" y="1170305"/>
            <a:ext cx="2891155" cy="55600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邓玉函</a:t>
            </a:r>
            <a:r>
              <a:rPr lang="en-US" altLang="zh-CN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 </a:t>
            </a:r>
            <a:r>
              <a:rPr lang="zh-CN" altLang="en-US" sz="3200" b="1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Johann Schreck</a:t>
            </a:r>
            <a:r>
              <a:rPr lang="zh-CN" altLang="en-US" sz="32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：</a:t>
            </a:r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Male. 53 years old. German, Catholic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  <a:p>
            <a:pPr algn="l"/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missionary, colleague and friend of Galileo, member of the Roman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  <a:p>
            <a:pPr algn="l"/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Academy of Lincei. The first person to bring astronomical telescopes to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  <a:p>
            <a:pPr algn="l"/>
            <a:r>
              <a:rPr lang="zh-CN" altLang="en-US" sz="2400">
                <a:latin typeface="报隶-繁" panose="02010600040101010101" charset="-122"/>
                <a:ea typeface="报隶-繁" panose="02010600040101010101" charset="-122"/>
                <a:cs typeface="报隶-繁" panose="02010600040101010101" charset="-122"/>
                <a:sym typeface="+mn-ea"/>
              </a:rPr>
              <a:t>China. Passed away in 1630.</a:t>
            </a:r>
            <a:endParaRPr lang="zh-CN" altLang="en-US" sz="2400">
              <a:latin typeface="报隶-繁" panose="02010600040101010101" charset="-122"/>
              <a:ea typeface="报隶-繁" panose="02010600040101010101" charset="-122"/>
              <a:cs typeface="报隶-繁" panose="020106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22338" t="10057" r="18035" b="38482"/>
          <a:stretch>
            <a:fillRect/>
          </a:stretch>
        </p:blipFill>
        <p:spPr>
          <a:xfrm>
            <a:off x="9022080" y="975360"/>
            <a:ext cx="2543810" cy="329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8194" name="图片 5" descr="落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181928"/>
            <a:ext cx="5499100" cy="2024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8" y="2980055"/>
            <a:ext cx="6410325" cy="260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19825" y="1455420"/>
            <a:ext cx="5666740" cy="34709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290" name="图片 1" descr="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175" y="0"/>
            <a:ext cx="91376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4.冬天萧条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7765" y="5784850"/>
            <a:ext cx="485140" cy="448945"/>
          </a:xfrm>
          <a:prstGeom prst="rect">
            <a:avLst/>
          </a:prstGeom>
        </p:spPr>
      </p:pic>
      <p:pic>
        <p:nvPicPr>
          <p:cNvPr id="4" name="5.徐光启归来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7765" y="6311900"/>
            <a:ext cx="484505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433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5650" y="90488"/>
            <a:ext cx="2300288" cy="3262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038" y="1284288"/>
            <a:ext cx="3284537" cy="416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013" y="3732213"/>
            <a:ext cx="3611562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10" y="565785"/>
            <a:ext cx="3452495" cy="41681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DA3OWNhOTNiYzY5NWU1OGM3NGZiNzQ3YjMxYTNiY2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演示</Application>
  <PresentationFormat>宽屏</PresentationFormat>
  <Paragraphs>32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报隶-繁</vt:lpstr>
      <vt:lpstr>隶书</vt:lpstr>
      <vt:lpstr>Wingdings</vt:lpstr>
      <vt:lpstr>微软雅黑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liambx</cp:lastModifiedBy>
  <cp:revision>81</cp:revision>
  <dcterms:created xsi:type="dcterms:W3CDTF">2023-07-14T14:58:00Z</dcterms:created>
  <dcterms:modified xsi:type="dcterms:W3CDTF">2023-07-25T06:14:46Z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06CFA86AD66F4A979F7F6B272D69CD8A_13</vt:lpwstr>
  </property>
</Properties>
</file>